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5"/>
  </p:sldMasterIdLst>
  <p:notesMasterIdLst>
    <p:notesMasterId r:id="rId25"/>
  </p:notesMasterIdLst>
  <p:handoutMasterIdLst>
    <p:handoutMasterId r:id="rId26"/>
  </p:handoutMasterIdLst>
  <p:sldIdLst>
    <p:sldId id="283" r:id="rId6"/>
    <p:sldId id="280" r:id="rId7"/>
    <p:sldId id="340" r:id="rId8"/>
    <p:sldId id="477" r:id="rId9"/>
    <p:sldId id="323" r:id="rId10"/>
    <p:sldId id="334" r:id="rId11"/>
    <p:sldId id="453" r:id="rId12"/>
    <p:sldId id="257" r:id="rId13"/>
    <p:sldId id="482" r:id="rId14"/>
    <p:sldId id="483" r:id="rId15"/>
    <p:sldId id="325" r:id="rId16"/>
    <p:sldId id="328" r:id="rId17"/>
    <p:sldId id="326" r:id="rId18"/>
    <p:sldId id="474" r:id="rId19"/>
    <p:sldId id="451" r:id="rId20"/>
    <p:sldId id="336" r:id="rId21"/>
    <p:sldId id="473" r:id="rId22"/>
    <p:sldId id="481" r:id="rId23"/>
    <p:sldId id="303" r:id="rId24"/>
  </p:sldIdLst>
  <p:sldSz cx="12192000" cy="6858000"/>
  <p:notesSz cx="9929813" cy="67992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ina Lamaa" initials="AL" lastIdx="4" clrIdx="0"/>
  <p:cmAuthor id="2" name="Anna Lanz" initials="AL" lastIdx="5" clrIdx="1"/>
  <p:cmAuthor id="3" name="Anna Lanz" initials="AL [2]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2B23"/>
    <a:srgbClr val="000000"/>
    <a:srgbClr val="62868A"/>
    <a:srgbClr val="2F768E"/>
    <a:srgbClr val="E8E1D5"/>
    <a:srgbClr val="343536"/>
    <a:srgbClr val="83A5A8"/>
    <a:srgbClr val="78AAB0"/>
    <a:srgbClr val="F5EEDA"/>
    <a:srgbClr val="86BE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BB6541-172B-49B1-BAEE-1B6C66C65109}" v="1" dt="2023-07-21T13:11:17.9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411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4596" y="0"/>
            <a:ext cx="4302919" cy="3411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A121C-1EA7-4275-94C0-5A984582053D}" type="datetimeFigureOut">
              <a:rPr lang="fr-CH" smtClean="0"/>
              <a:t>04.09.2023</a:t>
            </a:fld>
            <a:endParaRPr lang="fr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8120"/>
            <a:ext cx="4302919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4596" y="6458120"/>
            <a:ext cx="4302919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391C7-185F-4731-85D7-0BBC0F8706D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29275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411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4596" y="0"/>
            <a:ext cx="4302919" cy="3411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94E59-0A4F-5544-B323-44F5387FFEA1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81463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982" y="3272145"/>
            <a:ext cx="7943850" cy="26772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8120"/>
            <a:ext cx="4302919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4596" y="6458120"/>
            <a:ext cx="4302919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09534-425D-314D-A211-15DE2B5FD6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9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>
              <a:ea typeface="Calibri"/>
              <a:cs typeface="Calibri"/>
            </a:endParaRPr>
          </a:p>
          <a:p>
            <a:endParaRPr lang="de-CH">
              <a:ea typeface="Calibri"/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9534-425D-314D-A211-15DE2B5FD63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7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512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100">
              <a:latin typeface="Arial"/>
              <a:cs typeface="Arial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9534-425D-314D-A211-15DE2B5FD63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5674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512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000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9534-425D-314D-A211-15DE2B5FD63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050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9534-425D-314D-A211-15DE2B5FD63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563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9534-425D-314D-A211-15DE2B5FD63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988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9534-425D-314D-A211-15DE2B5FD63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205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>
                <a:ea typeface="Calibri"/>
                <a:cs typeface="Calibri"/>
              </a:rPr>
              <a:t>Voir les modèles de financement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9534-425D-314D-A211-15DE2B5FD63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253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9534-425D-314D-A211-15DE2B5FD63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847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aseline="0">
              <a:cs typeface="Calibri"/>
            </a:endParaRPr>
          </a:p>
          <a:p>
            <a:endParaRPr lang="de-DE" sz="1800">
              <a:latin typeface="Segoe UI"/>
              <a:cs typeface="Segoe U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9534-425D-314D-A211-15DE2B5FD63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184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9534-425D-314D-A211-15DE2B5FD63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650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420590" y="4777195"/>
            <a:ext cx="5956494" cy="5016816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de-CH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0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9534-425D-314D-A211-15DE2B5FD63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891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dirty="0"/>
              <a:t>La méthode de travail du modèle de Cochem se caractérise par le principe de l'intervention précoce :</a:t>
            </a:r>
            <a:endParaRPr lang="de-CH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de-CH" dirty="0"/>
              <a:t>Les avocats se limitent à l'essentiel de l'exposé des faits dans les mémoires d'orientation de la procédure afin d'éviter d'aggraver le conflit ; l'accent est mis sur l'exposé oral lors de l'audience.</a:t>
            </a:r>
            <a:endParaRPr lang="de-CH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de-CH" dirty="0"/>
              <a:t>Le tribunal fixe une date dans les 14 jours suivant la réception de la demande.</a:t>
            </a:r>
            <a:endParaRPr lang="de-CH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de-CH" dirty="0"/>
              <a:t>Les collaborateurs du service social des offices de la jeunesse se rendent aux rendez-vous judiciaires après avoir pris contact au préalable avec la famille.</a:t>
            </a:r>
            <a:endParaRPr lang="de-CH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de-CH" dirty="0"/>
              <a:t>Si un accord à l'amiable n'est pas trouvé, les parents sont accompagnés au centre de consultation, qui leur donne à son tour des rendez-vous dans les 14 jours.</a:t>
            </a:r>
            <a:endParaRPr lang="de-CH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de-CH" dirty="0"/>
              <a:t>Les experts s'engagent à travailler de manière à trouver des solutions.</a:t>
            </a:r>
            <a:endParaRPr lang="de-CH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de-CH" b="0" baseline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CH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9534-425D-314D-A211-15DE2B5FD63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999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512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9534-425D-314D-A211-15DE2B5FD63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858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512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420688" y="4778722"/>
            <a:ext cx="5957885" cy="5018421"/>
          </a:xfrm>
        </p:spPr>
        <p:txBody>
          <a:bodyPr/>
          <a:lstStyle/>
          <a:p>
            <a:endParaRPr lang="de-CH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9534-425D-314D-A211-15DE2B5FD63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632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9534-425D-314D-A211-15DE2B5FD63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913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512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420688" y="4736886"/>
            <a:ext cx="5780638" cy="3827396"/>
          </a:xfrm>
        </p:spPr>
        <p:txBody>
          <a:bodyPr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CH" b="0" baseline="0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9534-425D-314D-A211-15DE2B5FD63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200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5572896" y="2063581"/>
            <a:ext cx="6289589" cy="5078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2700" b="1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fr-FR"/>
              <a:t>TITRE PRESENTATION</a:t>
            </a:r>
          </a:p>
        </p:txBody>
      </p:sp>
      <p:sp>
        <p:nvSpPr>
          <p:cNvPr id="6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5572896" y="3373578"/>
            <a:ext cx="6289589" cy="646331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fr-FR"/>
              <a:t>Insérer votre sous titre ici</a:t>
            </a:r>
          </a:p>
        </p:txBody>
      </p:sp>
    </p:spTree>
    <p:extLst>
      <p:ext uri="{BB962C8B-B14F-4D97-AF65-F5344CB8AC3E}">
        <p14:creationId xmlns:p14="http://schemas.microsoft.com/office/powerpoint/2010/main" val="80575084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titre primeur 2 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7685" y="2151775"/>
            <a:ext cx="5876088" cy="815474"/>
          </a:xfrm>
          <a:prstGeom prst="rect">
            <a:avLst/>
          </a:prstGeom>
        </p:spPr>
        <p:txBody>
          <a:bodyPr lIns="0" tIns="36000" rIns="0" bIns="36000">
            <a:normAutofit/>
          </a:bodyPr>
          <a:lstStyle>
            <a:lvl1pPr marL="0" indent="0" algn="l">
              <a:buFontTx/>
              <a:buNone/>
              <a:defRPr sz="1500" b="0" baseline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altLang="fr-FR"/>
              <a:t>Cliquez pour modifier le style des sous-titres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941388" y="3513139"/>
            <a:ext cx="5876507" cy="78614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 sz="1350" baseline="0">
                <a:solidFill>
                  <a:srgbClr val="000000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941388" y="4604003"/>
            <a:ext cx="5876507" cy="78614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 sz="1350" baseline="0">
                <a:solidFill>
                  <a:srgbClr val="000000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941385" y="5694867"/>
            <a:ext cx="5876507" cy="78614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 sz="1350" baseline="0">
                <a:solidFill>
                  <a:srgbClr val="000000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7588251" y="1439865"/>
            <a:ext cx="3865563" cy="502443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lang="fr-FR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916848" y="1439865"/>
            <a:ext cx="5876925" cy="608005"/>
          </a:xfrm>
          <a:prstGeom prst="rect">
            <a:avLst/>
          </a:prstGeom>
        </p:spPr>
        <p:txBody>
          <a:bodyPr/>
          <a:lstStyle>
            <a:lvl1pPr algn="ctr">
              <a:defRPr sz="2250" b="1">
                <a:solidFill>
                  <a:schemeClr val="accent4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17272709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3"/>
          <p:cNvSpPr>
            <a:spLocks noGrp="1"/>
          </p:cNvSpPr>
          <p:nvPr>
            <p:ph type="chart" sz="quarter" idx="14"/>
          </p:nvPr>
        </p:nvSpPr>
        <p:spPr>
          <a:xfrm>
            <a:off x="833439" y="2237876"/>
            <a:ext cx="7360068" cy="3474879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833439" y="5982075"/>
            <a:ext cx="10972800" cy="387798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fr-FR"/>
              <a:t>Cliquez</a:t>
            </a:r>
          </a:p>
        </p:txBody>
      </p:sp>
      <p:sp>
        <p:nvSpPr>
          <p:cNvPr id="7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833439" y="1293206"/>
            <a:ext cx="7360068" cy="84841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2250" b="1">
                <a:solidFill>
                  <a:schemeClr val="accent4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3pPr marL="335756" indent="0">
              <a:buNone/>
              <a:defRPr/>
            </a:lvl3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0" name="Espace réservé pour une image  9"/>
          <p:cNvSpPr>
            <a:spLocks noGrp="1"/>
          </p:cNvSpPr>
          <p:nvPr>
            <p:ph type="pic" sz="quarter" idx="16"/>
          </p:nvPr>
        </p:nvSpPr>
        <p:spPr>
          <a:xfrm>
            <a:off x="10647948" y="2686958"/>
            <a:ext cx="1158291" cy="93263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2" name="Espace réservé du tableau 11"/>
          <p:cNvSpPr>
            <a:spLocks noGrp="1"/>
          </p:cNvSpPr>
          <p:nvPr>
            <p:ph type="tbl" sz="quarter" idx="17"/>
          </p:nvPr>
        </p:nvSpPr>
        <p:spPr>
          <a:xfrm>
            <a:off x="8855241" y="2686958"/>
            <a:ext cx="1323475" cy="93263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85252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833439" y="5982075"/>
            <a:ext cx="10972800" cy="313932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857251" y="1344156"/>
            <a:ext cx="10972800" cy="7207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2250" b="1">
                <a:solidFill>
                  <a:schemeClr val="accent4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3pPr marL="335756" indent="0">
              <a:buNone/>
              <a:defRPr/>
            </a:lvl3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6" name="ZoneTexte 5"/>
          <p:cNvSpPr txBox="1"/>
          <p:nvPr userDrawn="1"/>
        </p:nvSpPr>
        <p:spPr>
          <a:xfrm>
            <a:off x="10724203" y="6585147"/>
            <a:ext cx="10201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1B929DDF-3840-E74B-8DEA-123365F62026}" type="slidenum">
              <a:rPr lang="fr-FR" sz="900">
                <a:solidFill>
                  <a:srgbClr val="A2B6C0"/>
                </a:solidFill>
                <a:latin typeface="Calibri" charset="0"/>
                <a:cs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sz="900">
              <a:solidFill>
                <a:srgbClr val="A2B6C0"/>
              </a:solidFill>
              <a:latin typeface="Calibri" charset="0"/>
              <a:cs typeface="Arial" charset="0"/>
            </a:endParaRPr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6"/>
          </p:nvPr>
        </p:nvSpPr>
        <p:spPr>
          <a:xfrm>
            <a:off x="857251" y="2286000"/>
            <a:ext cx="10948988" cy="34544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28424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 hasCustomPrompt="1"/>
          </p:nvPr>
        </p:nvSpPr>
        <p:spPr bwMode="auto">
          <a:xfrm>
            <a:off x="917685" y="1450084"/>
            <a:ext cx="10656779" cy="65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 marL="0" marR="0" indent="0" algn="ctr" defTabSz="6858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250">
                <a:solidFill>
                  <a:schemeClr val="accent4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fr-FR"/>
              <a:t>Titre</a:t>
            </a:r>
            <a:endParaRPr lang="fr-FR" altLang="fr-FR"/>
          </a:p>
        </p:txBody>
      </p:sp>
      <p:sp>
        <p:nvSpPr>
          <p:cNvPr id="8" name="Espace réservé du tableau 7"/>
          <p:cNvSpPr>
            <a:spLocks noGrp="1"/>
          </p:cNvSpPr>
          <p:nvPr>
            <p:ph type="tbl" sz="quarter" idx="10"/>
          </p:nvPr>
        </p:nvSpPr>
        <p:spPr>
          <a:xfrm>
            <a:off x="984251" y="2333627"/>
            <a:ext cx="10590213" cy="380206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12269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688977" y="2110672"/>
            <a:ext cx="11077575" cy="3992416"/>
          </a:xfrm>
          <a:prstGeom prst="rect">
            <a:avLst/>
          </a:prstGeom>
        </p:spPr>
        <p:txBody>
          <a:bodyPr/>
          <a:lstStyle>
            <a:lvl1pPr>
              <a:defRPr sz="135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Saisir ici votre adresse postale / Email</a:t>
            </a:r>
          </a:p>
          <a:p>
            <a:pPr lvl="0"/>
            <a:r>
              <a:rPr lang="fr-FR"/>
              <a:t>Numéro de téléphone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688975" y="1339704"/>
            <a:ext cx="11077575" cy="5795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2250" b="1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fr-FR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208901845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é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  3"/>
          <p:cNvSpPr>
            <a:spLocks noGrp="1"/>
          </p:cNvSpPr>
          <p:nvPr>
            <p:ph type="pic" sz="quarter" idx="10"/>
          </p:nvPr>
        </p:nvSpPr>
        <p:spPr>
          <a:xfrm>
            <a:off x="735014" y="2670590"/>
            <a:ext cx="2908300" cy="386715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pour une image  3"/>
          <p:cNvSpPr>
            <a:spLocks noGrp="1"/>
          </p:cNvSpPr>
          <p:nvPr>
            <p:ph type="pic" sz="quarter" idx="11"/>
          </p:nvPr>
        </p:nvSpPr>
        <p:spPr>
          <a:xfrm>
            <a:off x="4558755" y="2670590"/>
            <a:ext cx="2908300" cy="386715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pour une image  3"/>
          <p:cNvSpPr>
            <a:spLocks noGrp="1"/>
          </p:cNvSpPr>
          <p:nvPr>
            <p:ph type="pic" sz="quarter" idx="12"/>
          </p:nvPr>
        </p:nvSpPr>
        <p:spPr>
          <a:xfrm>
            <a:off x="8592358" y="2670590"/>
            <a:ext cx="2908300" cy="386715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735013" y="1204282"/>
            <a:ext cx="11456987" cy="51822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2250" b="1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fr-FR"/>
              <a:t>Activités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735014" y="2056227"/>
            <a:ext cx="2908300" cy="4651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12B23"/>
                </a:solidFill>
              </a:defRPr>
            </a:lvl1pPr>
          </a:lstStyle>
          <a:p>
            <a:pPr lvl="0"/>
            <a:r>
              <a:rPr lang="fr-FR"/>
              <a:t>Activité 1</a:t>
            </a: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58755" y="2025961"/>
            <a:ext cx="2908300" cy="46513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C12B23"/>
                </a:solidFill>
              </a:defRPr>
            </a:lvl1pPr>
          </a:lstStyle>
          <a:p>
            <a:pPr lvl="0"/>
            <a:r>
              <a:rPr lang="fr-FR"/>
              <a:t>Activité 2</a:t>
            </a:r>
          </a:p>
        </p:txBody>
      </p:sp>
      <p:sp>
        <p:nvSpPr>
          <p:cNvPr id="13" name="Espace réservé du texte 10"/>
          <p:cNvSpPr>
            <a:spLocks noGrp="1"/>
          </p:cNvSpPr>
          <p:nvPr>
            <p:ph type="body" sz="quarter" idx="16" hasCustomPrompt="1"/>
          </p:nvPr>
        </p:nvSpPr>
        <p:spPr>
          <a:xfrm>
            <a:off x="8592358" y="2025961"/>
            <a:ext cx="2908300" cy="4651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12B23"/>
                </a:solidFill>
              </a:defRPr>
            </a:lvl1pPr>
          </a:lstStyle>
          <a:p>
            <a:pPr lvl="0"/>
            <a:r>
              <a:rPr lang="fr-FR"/>
              <a:t>Activité 3</a:t>
            </a:r>
          </a:p>
        </p:txBody>
      </p:sp>
    </p:spTree>
    <p:extLst>
      <p:ext uri="{BB962C8B-B14F-4D97-AF65-F5344CB8AC3E}">
        <p14:creationId xmlns:p14="http://schemas.microsoft.com/office/powerpoint/2010/main" val="1131176229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LEU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 userDrawn="1"/>
        </p:nvSpPr>
        <p:spPr>
          <a:xfrm>
            <a:off x="838201" y="1683546"/>
            <a:ext cx="1260475" cy="1260001"/>
          </a:xfrm>
          <a:prstGeom prst="roundRect">
            <a:avLst/>
          </a:prstGeom>
          <a:solidFill>
            <a:srgbClr val="C12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350">
              <a:solidFill>
                <a:srgbClr val="FFFFFF"/>
              </a:solidFill>
              <a:latin typeface="GillSans" charset="0"/>
            </a:endParaRPr>
          </a:p>
        </p:txBody>
      </p:sp>
      <p:sp>
        <p:nvSpPr>
          <p:cNvPr id="9" name="Rectangle à coins arrondis 8"/>
          <p:cNvSpPr/>
          <p:nvPr userDrawn="1"/>
        </p:nvSpPr>
        <p:spPr>
          <a:xfrm>
            <a:off x="838200" y="3442845"/>
            <a:ext cx="1260000" cy="1260001"/>
          </a:xfrm>
          <a:prstGeom prst="roundRect">
            <a:avLst/>
          </a:prstGeom>
          <a:solidFill>
            <a:srgbClr val="BFD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350">
              <a:solidFill>
                <a:srgbClr val="64769E"/>
              </a:solidFill>
              <a:latin typeface="GillSans" charset="0"/>
            </a:endParaRPr>
          </a:p>
        </p:txBody>
      </p:sp>
      <p:sp>
        <p:nvSpPr>
          <p:cNvPr id="11" name="Rectangle à coins arrondis 10"/>
          <p:cNvSpPr/>
          <p:nvPr userDrawn="1"/>
        </p:nvSpPr>
        <p:spPr>
          <a:xfrm>
            <a:off x="6626700" y="1738977"/>
            <a:ext cx="1260000" cy="1260001"/>
          </a:xfrm>
          <a:prstGeom prst="roundRect">
            <a:avLst/>
          </a:prstGeom>
          <a:solidFill>
            <a:srgbClr val="2F7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350">
              <a:solidFill>
                <a:srgbClr val="64769E"/>
              </a:solidFill>
              <a:latin typeface="GillSans" charset="0"/>
            </a:endParaRPr>
          </a:p>
        </p:txBody>
      </p:sp>
      <p:sp>
        <p:nvSpPr>
          <p:cNvPr id="12" name="Rectangle à coins arrondis 11"/>
          <p:cNvSpPr/>
          <p:nvPr userDrawn="1"/>
        </p:nvSpPr>
        <p:spPr>
          <a:xfrm>
            <a:off x="6626700" y="3442845"/>
            <a:ext cx="1260000" cy="1296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350">
              <a:solidFill>
                <a:srgbClr val="64769E"/>
              </a:solidFill>
              <a:latin typeface="GillSans" charset="0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>
          <a:xfrm>
            <a:off x="2390455" y="365126"/>
            <a:ext cx="9353871" cy="459778"/>
          </a:xfrm>
          <a:prstGeom prst="rect">
            <a:avLst/>
          </a:prstGeom>
        </p:spPr>
        <p:txBody>
          <a:bodyPr/>
          <a:lstStyle>
            <a:lvl1pPr algn="r">
              <a:defRPr sz="2250">
                <a:solidFill>
                  <a:schemeClr val="accent4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fr-FR"/>
              <a:t>Couleurs</a:t>
            </a:r>
          </a:p>
        </p:txBody>
      </p:sp>
      <p:sp>
        <p:nvSpPr>
          <p:cNvPr id="4" name="Rectangle à coins arrondis 3"/>
          <p:cNvSpPr/>
          <p:nvPr userDrawn="1"/>
        </p:nvSpPr>
        <p:spPr>
          <a:xfrm>
            <a:off x="838200" y="5325346"/>
            <a:ext cx="1260000" cy="1260001"/>
          </a:xfrm>
          <a:prstGeom prst="roundRect">
            <a:avLst/>
          </a:prstGeom>
          <a:solidFill>
            <a:srgbClr val="86B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3" name="ZoneTexte 2"/>
          <p:cNvSpPr txBox="1"/>
          <p:nvPr userDrawn="1"/>
        </p:nvSpPr>
        <p:spPr>
          <a:xfrm>
            <a:off x="6139545" y="2429960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500" b="1" kern="1200">
              <a:solidFill>
                <a:schemeClr val="tx1">
                  <a:lumMod val="20000"/>
                  <a:lumOff val="8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2570218" y="1705285"/>
            <a:ext cx="2766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0" kern="1200">
                <a:solidFill>
                  <a:srgbClr val="C12B23"/>
                </a:solidFill>
                <a:latin typeface="Helvetica Neue" charset="0"/>
                <a:ea typeface="Helvetica Neue" charset="0"/>
                <a:cs typeface="Helvetica Neue" charset="0"/>
              </a:rPr>
              <a:t>Rouge</a:t>
            </a:r>
          </a:p>
          <a:p>
            <a:r>
              <a:rPr lang="fr-FR" sz="1500" b="0" kern="1200">
                <a:solidFill>
                  <a:srgbClr val="C12B23"/>
                </a:solidFill>
                <a:latin typeface="Helvetica Neue" charset="0"/>
                <a:ea typeface="Helvetica Neue" charset="0"/>
                <a:cs typeface="Helvetica Neue" charset="0"/>
              </a:rPr>
              <a:t>RVB 210 /</a:t>
            </a:r>
            <a:r>
              <a:rPr lang="fr-FR" sz="1500" b="0" kern="1200" baseline="0">
                <a:solidFill>
                  <a:srgbClr val="C12B23"/>
                </a:solidFill>
                <a:latin typeface="Helvetica Neue" charset="0"/>
                <a:ea typeface="Helvetica Neue" charset="0"/>
                <a:cs typeface="Helvetica Neue" charset="0"/>
              </a:rPr>
              <a:t> 10 / 17</a:t>
            </a:r>
            <a:endParaRPr lang="fr-FR" sz="1500" b="0" kern="1200">
              <a:solidFill>
                <a:srgbClr val="C12B23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8" name="ZoneTexte 27"/>
          <p:cNvSpPr txBox="1"/>
          <p:nvPr userDrawn="1"/>
        </p:nvSpPr>
        <p:spPr>
          <a:xfrm>
            <a:off x="2458286" y="3442845"/>
            <a:ext cx="2766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0" kern="1200">
                <a:solidFill>
                  <a:srgbClr val="BFDCDD"/>
                </a:solidFill>
                <a:latin typeface="Helvetica Neue" charset="0"/>
                <a:ea typeface="Helvetica Neue" charset="0"/>
                <a:cs typeface="Helvetica Neue" charset="0"/>
              </a:rPr>
              <a:t>Bleu 1</a:t>
            </a:r>
          </a:p>
          <a:p>
            <a:r>
              <a:rPr lang="fr-FR" sz="1500" b="0" kern="1200">
                <a:solidFill>
                  <a:srgbClr val="BFDCDD"/>
                </a:solidFill>
                <a:latin typeface="Helvetica Neue" charset="0"/>
                <a:ea typeface="Helvetica Neue" charset="0"/>
                <a:cs typeface="Helvetica Neue" charset="0"/>
              </a:rPr>
              <a:t>RVB</a:t>
            </a:r>
            <a:r>
              <a:rPr lang="fr-FR" sz="1500" b="0" kern="1200" baseline="0">
                <a:solidFill>
                  <a:srgbClr val="BFDCDD"/>
                </a:solidFill>
                <a:latin typeface="Helvetica Neue" charset="0"/>
                <a:ea typeface="Helvetica Neue" charset="0"/>
                <a:cs typeface="Helvetica Neue" charset="0"/>
              </a:rPr>
              <a:t> 205 / 228 / 235</a:t>
            </a:r>
            <a:endParaRPr lang="fr-FR" sz="1500" b="0" kern="1200">
              <a:solidFill>
                <a:srgbClr val="BFDCDD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9" name="ZoneTexte 28"/>
          <p:cNvSpPr txBox="1"/>
          <p:nvPr userDrawn="1"/>
        </p:nvSpPr>
        <p:spPr>
          <a:xfrm>
            <a:off x="2458286" y="5325344"/>
            <a:ext cx="2766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0" kern="1200" baseline="0">
                <a:solidFill>
                  <a:srgbClr val="86BEC4"/>
                </a:solidFill>
                <a:latin typeface="Helvetica Neue" charset="0"/>
                <a:ea typeface="Helvetica Neue" charset="0"/>
                <a:cs typeface="Helvetica Neue" charset="0"/>
              </a:rPr>
              <a:t>Bleu 2</a:t>
            </a:r>
            <a:endParaRPr lang="fr-FR" sz="1500" b="0" kern="1200">
              <a:solidFill>
                <a:srgbClr val="86BEC4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fr-FR" sz="1500" b="0" kern="1200">
                <a:solidFill>
                  <a:srgbClr val="86BEC4"/>
                </a:solidFill>
                <a:latin typeface="Helvetica Neue" charset="0"/>
                <a:ea typeface="Helvetica Neue" charset="0"/>
                <a:cs typeface="Helvetica Neue" charset="0"/>
              </a:rPr>
              <a:t>RVB 152 / 201 / 214</a:t>
            </a:r>
          </a:p>
        </p:txBody>
      </p:sp>
      <p:sp>
        <p:nvSpPr>
          <p:cNvPr id="30" name="ZoneTexte 29"/>
          <p:cNvSpPr txBox="1"/>
          <p:nvPr userDrawn="1"/>
        </p:nvSpPr>
        <p:spPr>
          <a:xfrm>
            <a:off x="8246786" y="1646437"/>
            <a:ext cx="2766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0" kern="120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Bleu 3 </a:t>
            </a:r>
          </a:p>
          <a:p>
            <a:r>
              <a:rPr lang="fr-FR" sz="1500" b="0" kern="120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RVB 0 / 119 / 144</a:t>
            </a:r>
          </a:p>
        </p:txBody>
      </p:sp>
      <p:sp>
        <p:nvSpPr>
          <p:cNvPr id="31" name="ZoneTexte 30"/>
          <p:cNvSpPr txBox="1"/>
          <p:nvPr userDrawn="1"/>
        </p:nvSpPr>
        <p:spPr>
          <a:xfrm>
            <a:off x="8246786" y="3429125"/>
            <a:ext cx="2766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0" kern="120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rPr>
              <a:t>Beige</a:t>
            </a:r>
            <a:r>
              <a:rPr lang="fr-FR" sz="1500" b="0" kern="1200" baseline="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rPr>
              <a:t> 1</a:t>
            </a:r>
            <a:endParaRPr lang="fr-FR" sz="1500" b="0" kern="1200">
              <a:solidFill>
                <a:schemeClr val="accent3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fr-FR" sz="1500" b="0" kern="120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rPr>
              <a:t>RVB 232 / 218 / 189</a:t>
            </a:r>
          </a:p>
        </p:txBody>
      </p:sp>
      <p:sp>
        <p:nvSpPr>
          <p:cNvPr id="24" name="Rectangle à coins arrondis 23"/>
          <p:cNvSpPr/>
          <p:nvPr userDrawn="1"/>
        </p:nvSpPr>
        <p:spPr>
          <a:xfrm>
            <a:off x="6626700" y="5185175"/>
            <a:ext cx="1260000" cy="1296000"/>
          </a:xfrm>
          <a:prstGeom prst="roundRect">
            <a:avLst/>
          </a:prstGeom>
          <a:solidFill>
            <a:srgbClr val="C1A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350">
              <a:solidFill>
                <a:srgbClr val="C1A872"/>
              </a:solidFill>
              <a:latin typeface="GillSans" charset="0"/>
            </a:endParaRPr>
          </a:p>
        </p:txBody>
      </p:sp>
      <p:sp>
        <p:nvSpPr>
          <p:cNvPr id="25" name="ZoneTexte 24"/>
          <p:cNvSpPr txBox="1"/>
          <p:nvPr userDrawn="1"/>
        </p:nvSpPr>
        <p:spPr>
          <a:xfrm>
            <a:off x="8246786" y="5114224"/>
            <a:ext cx="2766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0" kern="120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rPr>
              <a:t>Beige</a:t>
            </a:r>
            <a:r>
              <a:rPr lang="fr-FR" sz="1500" b="0" kern="1200" baseline="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rPr>
              <a:t> 2</a:t>
            </a:r>
            <a:endParaRPr lang="fr-FR" sz="1500" b="0" kern="1200">
              <a:solidFill>
                <a:schemeClr val="accent3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fr-FR" sz="1500" b="0" kern="120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rPr>
              <a:t>RVB 208 / 184 / 127</a:t>
            </a:r>
          </a:p>
        </p:txBody>
      </p:sp>
    </p:spTree>
    <p:extLst>
      <p:ext uri="{BB962C8B-B14F-4D97-AF65-F5344CB8AC3E}">
        <p14:creationId xmlns:p14="http://schemas.microsoft.com/office/powerpoint/2010/main" val="1621801175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i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4"/>
          <p:cNvSpPr>
            <a:spLocks noGrp="1"/>
          </p:cNvSpPr>
          <p:nvPr>
            <p:ph type="title" hasCustomPrompt="1"/>
          </p:nvPr>
        </p:nvSpPr>
        <p:spPr>
          <a:xfrm>
            <a:off x="630239" y="1256343"/>
            <a:ext cx="11114087" cy="528009"/>
          </a:xfrm>
          <a:prstGeom prst="rect">
            <a:avLst/>
          </a:prstGeom>
        </p:spPr>
        <p:txBody>
          <a:bodyPr/>
          <a:lstStyle>
            <a:lvl1pPr algn="ctr">
              <a:defRPr sz="2250">
                <a:solidFill>
                  <a:schemeClr val="accent4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fr-FR"/>
              <a:t>Police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630239" y="1997001"/>
            <a:ext cx="11114087" cy="4002088"/>
          </a:xfrm>
          <a:prstGeom prst="rect">
            <a:avLst/>
          </a:prstGeom>
        </p:spPr>
        <p:txBody>
          <a:bodyPr/>
          <a:lstStyle>
            <a:lvl1pPr>
              <a:defRPr sz="1350" baseline="0">
                <a:solidFill>
                  <a:srgbClr val="000000"/>
                </a:solidFill>
                <a:latin typeface="Georgia" charset="0"/>
                <a:ea typeface="Georgia" charset="0"/>
                <a:cs typeface="Georgia" charset="0"/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r-FR"/>
              <a:t>Police : Georgia</a:t>
            </a:r>
          </a:p>
        </p:txBody>
      </p:sp>
    </p:spTree>
    <p:extLst>
      <p:ext uri="{BB962C8B-B14F-4D97-AF65-F5344CB8AC3E}">
        <p14:creationId xmlns:p14="http://schemas.microsoft.com/office/powerpoint/2010/main" val="1129566413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824821" y="2684112"/>
            <a:ext cx="5867399" cy="762000"/>
          </a:xfrm>
          <a:prstGeom prst="rect">
            <a:avLst/>
          </a:prstGeom>
        </p:spPr>
        <p:txBody>
          <a:bodyPr wrap="square" lIns="0" tIns="36000" rIns="0" bIns="36000">
            <a:noAutofit/>
          </a:bodyPr>
          <a:lstStyle>
            <a:lvl1pPr algn="ctr">
              <a:defRPr sz="2400" baseline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fr-FR"/>
              <a:t>Cliquez et modifiez</a:t>
            </a:r>
            <a:br>
              <a:rPr lang="fr-FR"/>
            </a:br>
            <a:r>
              <a:rPr lang="fr-FR"/>
              <a:t> le titre </a:t>
            </a:r>
          </a:p>
        </p:txBody>
      </p:sp>
    </p:spTree>
    <p:extLst>
      <p:ext uri="{BB962C8B-B14F-4D97-AF65-F5344CB8AC3E}">
        <p14:creationId xmlns:p14="http://schemas.microsoft.com/office/powerpoint/2010/main" val="791695539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5572896" y="2063579"/>
            <a:ext cx="6289589" cy="6463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3600" b="1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fr-FR"/>
              <a:t>TITRE PRESENTATION</a:t>
            </a:r>
          </a:p>
        </p:txBody>
      </p:sp>
      <p:sp>
        <p:nvSpPr>
          <p:cNvPr id="6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5572896" y="3373576"/>
            <a:ext cx="6289589" cy="646331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fr-FR"/>
              <a:t>Insérer votre sous titre ici</a:t>
            </a:r>
          </a:p>
        </p:txBody>
      </p:sp>
    </p:spTree>
    <p:extLst>
      <p:ext uri="{BB962C8B-B14F-4D97-AF65-F5344CB8AC3E}">
        <p14:creationId xmlns:p14="http://schemas.microsoft.com/office/powerpoint/2010/main" val="80575084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788859" y="1956530"/>
            <a:ext cx="5916741" cy="42280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3. Insérer votre titre ici</a:t>
            </a:r>
          </a:p>
        </p:txBody>
      </p:sp>
      <p:sp>
        <p:nvSpPr>
          <p:cNvPr id="36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788859" y="2497471"/>
            <a:ext cx="5916741" cy="42280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4. Insérer votre titre ici</a:t>
            </a:r>
          </a:p>
        </p:txBody>
      </p:sp>
      <p:sp>
        <p:nvSpPr>
          <p:cNvPr id="37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788859" y="3027429"/>
            <a:ext cx="5916741" cy="42280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5. Insérer votre titre ici</a:t>
            </a:r>
          </a:p>
        </p:txBody>
      </p:sp>
      <p:sp>
        <p:nvSpPr>
          <p:cNvPr id="38" name="Espace réservé du texte 2"/>
          <p:cNvSpPr>
            <a:spLocks noGrp="1"/>
          </p:cNvSpPr>
          <p:nvPr>
            <p:ph type="body" sz="quarter" idx="14" hasCustomPrompt="1"/>
          </p:nvPr>
        </p:nvSpPr>
        <p:spPr>
          <a:xfrm>
            <a:off x="788858" y="3570648"/>
            <a:ext cx="5916741" cy="42280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6. Insérer votre titre ici</a:t>
            </a:r>
          </a:p>
        </p:txBody>
      </p:sp>
      <p:sp>
        <p:nvSpPr>
          <p:cNvPr id="39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788856" y="4086223"/>
            <a:ext cx="5916741" cy="42280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7. Insérer votre titre ici</a:t>
            </a:r>
          </a:p>
        </p:txBody>
      </p:sp>
      <p:sp>
        <p:nvSpPr>
          <p:cNvPr id="40" name="Espace réservé du texte 2"/>
          <p:cNvSpPr>
            <a:spLocks noGrp="1"/>
          </p:cNvSpPr>
          <p:nvPr>
            <p:ph type="body" sz="quarter" idx="16" hasCustomPrompt="1"/>
          </p:nvPr>
        </p:nvSpPr>
        <p:spPr>
          <a:xfrm>
            <a:off x="788856" y="4586930"/>
            <a:ext cx="5916741" cy="42280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8. Insérer votre titre ici</a:t>
            </a:r>
          </a:p>
        </p:txBody>
      </p:sp>
      <p:sp>
        <p:nvSpPr>
          <p:cNvPr id="41" name="Espace réservé du texte 2"/>
          <p:cNvSpPr>
            <a:spLocks noGrp="1"/>
          </p:cNvSpPr>
          <p:nvPr>
            <p:ph type="body" sz="quarter" idx="17" hasCustomPrompt="1"/>
          </p:nvPr>
        </p:nvSpPr>
        <p:spPr>
          <a:xfrm>
            <a:off x="788856" y="5087457"/>
            <a:ext cx="5916741" cy="42280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9. Insérer votre titre ici</a:t>
            </a:r>
          </a:p>
        </p:txBody>
      </p:sp>
      <p:sp>
        <p:nvSpPr>
          <p:cNvPr id="42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788859" y="1442093"/>
            <a:ext cx="5916741" cy="42280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2. Insérer votre titre ici</a:t>
            </a:r>
          </a:p>
        </p:txBody>
      </p:sp>
      <p:sp>
        <p:nvSpPr>
          <p:cNvPr id="43" name="Espace réservé du texte 2"/>
          <p:cNvSpPr>
            <a:spLocks noGrp="1"/>
          </p:cNvSpPr>
          <p:nvPr>
            <p:ph type="body" sz="quarter" idx="19" hasCustomPrompt="1"/>
          </p:nvPr>
        </p:nvSpPr>
        <p:spPr>
          <a:xfrm>
            <a:off x="788856" y="5616284"/>
            <a:ext cx="5916741" cy="42280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10. Insérer votre titre ici</a:t>
            </a:r>
          </a:p>
        </p:txBody>
      </p:sp>
      <p:sp>
        <p:nvSpPr>
          <p:cNvPr id="44" name="Espace réservé du texte 2"/>
          <p:cNvSpPr>
            <a:spLocks noGrp="1"/>
          </p:cNvSpPr>
          <p:nvPr>
            <p:ph type="body" sz="quarter" idx="20" hasCustomPrompt="1"/>
          </p:nvPr>
        </p:nvSpPr>
        <p:spPr>
          <a:xfrm>
            <a:off x="788860" y="940908"/>
            <a:ext cx="5916741" cy="42280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1. Insérer votre titre ici</a:t>
            </a:r>
          </a:p>
        </p:txBody>
      </p:sp>
      <p:sp>
        <p:nvSpPr>
          <p:cNvPr id="45" name="Espace réservé du texte 2"/>
          <p:cNvSpPr>
            <a:spLocks noGrp="1"/>
          </p:cNvSpPr>
          <p:nvPr>
            <p:ph type="body" sz="quarter" idx="21" hasCustomPrompt="1"/>
          </p:nvPr>
        </p:nvSpPr>
        <p:spPr>
          <a:xfrm>
            <a:off x="788856" y="6105355"/>
            <a:ext cx="5916741" cy="42280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11. Insérer votre titre ici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2" hasCustomPrompt="1"/>
          </p:nvPr>
        </p:nvSpPr>
        <p:spPr>
          <a:xfrm>
            <a:off x="7911756" y="184974"/>
            <a:ext cx="4059237" cy="923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2F768E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fr-FR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2062350071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788858" y="1956528"/>
            <a:ext cx="5916741" cy="42280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3. Insérer votre titre ici</a:t>
            </a:r>
          </a:p>
        </p:txBody>
      </p:sp>
      <p:sp>
        <p:nvSpPr>
          <p:cNvPr id="36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788858" y="2497469"/>
            <a:ext cx="5916741" cy="42280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4. Insérer votre titre ici</a:t>
            </a:r>
          </a:p>
        </p:txBody>
      </p:sp>
      <p:sp>
        <p:nvSpPr>
          <p:cNvPr id="37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788858" y="3027427"/>
            <a:ext cx="5916741" cy="42280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5. Insérer votre titre ici</a:t>
            </a:r>
          </a:p>
        </p:txBody>
      </p:sp>
      <p:sp>
        <p:nvSpPr>
          <p:cNvPr id="38" name="Espace réservé du texte 2"/>
          <p:cNvSpPr>
            <a:spLocks noGrp="1"/>
          </p:cNvSpPr>
          <p:nvPr>
            <p:ph type="body" sz="quarter" idx="14" hasCustomPrompt="1"/>
          </p:nvPr>
        </p:nvSpPr>
        <p:spPr>
          <a:xfrm>
            <a:off x="788857" y="3570648"/>
            <a:ext cx="5916741" cy="42280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6. Insérer votre titre ici</a:t>
            </a:r>
          </a:p>
        </p:txBody>
      </p:sp>
      <p:sp>
        <p:nvSpPr>
          <p:cNvPr id="39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788856" y="4086221"/>
            <a:ext cx="5916741" cy="42280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7. Insérer votre titre ici</a:t>
            </a:r>
          </a:p>
        </p:txBody>
      </p:sp>
      <p:sp>
        <p:nvSpPr>
          <p:cNvPr id="40" name="Espace réservé du texte 2"/>
          <p:cNvSpPr>
            <a:spLocks noGrp="1"/>
          </p:cNvSpPr>
          <p:nvPr>
            <p:ph type="body" sz="quarter" idx="16" hasCustomPrompt="1"/>
          </p:nvPr>
        </p:nvSpPr>
        <p:spPr>
          <a:xfrm>
            <a:off x="788856" y="4586928"/>
            <a:ext cx="5916741" cy="42280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8. Insérer votre titre ici</a:t>
            </a:r>
          </a:p>
        </p:txBody>
      </p:sp>
      <p:sp>
        <p:nvSpPr>
          <p:cNvPr id="41" name="Espace réservé du texte 2"/>
          <p:cNvSpPr>
            <a:spLocks noGrp="1"/>
          </p:cNvSpPr>
          <p:nvPr>
            <p:ph type="body" sz="quarter" idx="17" hasCustomPrompt="1"/>
          </p:nvPr>
        </p:nvSpPr>
        <p:spPr>
          <a:xfrm>
            <a:off x="788856" y="5087455"/>
            <a:ext cx="5916741" cy="42280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9. Insérer votre titre ici</a:t>
            </a:r>
          </a:p>
        </p:txBody>
      </p:sp>
      <p:sp>
        <p:nvSpPr>
          <p:cNvPr id="42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788858" y="1442091"/>
            <a:ext cx="5916741" cy="42280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2. Insérer votre titre ici</a:t>
            </a:r>
          </a:p>
        </p:txBody>
      </p:sp>
      <p:sp>
        <p:nvSpPr>
          <p:cNvPr id="43" name="Espace réservé du texte 2"/>
          <p:cNvSpPr>
            <a:spLocks noGrp="1"/>
          </p:cNvSpPr>
          <p:nvPr>
            <p:ph type="body" sz="quarter" idx="19" hasCustomPrompt="1"/>
          </p:nvPr>
        </p:nvSpPr>
        <p:spPr>
          <a:xfrm>
            <a:off x="788856" y="5616282"/>
            <a:ext cx="5916741" cy="42280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10. Insérer votre titre ici</a:t>
            </a:r>
          </a:p>
        </p:txBody>
      </p:sp>
      <p:sp>
        <p:nvSpPr>
          <p:cNvPr id="44" name="Espace réservé du texte 2"/>
          <p:cNvSpPr>
            <a:spLocks noGrp="1"/>
          </p:cNvSpPr>
          <p:nvPr>
            <p:ph type="body" sz="quarter" idx="20" hasCustomPrompt="1"/>
          </p:nvPr>
        </p:nvSpPr>
        <p:spPr>
          <a:xfrm>
            <a:off x="788860" y="940906"/>
            <a:ext cx="5916741" cy="42280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1. Insérer votre titre ici</a:t>
            </a:r>
          </a:p>
        </p:txBody>
      </p:sp>
      <p:sp>
        <p:nvSpPr>
          <p:cNvPr id="45" name="Espace réservé du texte 2"/>
          <p:cNvSpPr>
            <a:spLocks noGrp="1"/>
          </p:cNvSpPr>
          <p:nvPr>
            <p:ph type="body" sz="quarter" idx="21" hasCustomPrompt="1"/>
          </p:nvPr>
        </p:nvSpPr>
        <p:spPr>
          <a:xfrm>
            <a:off x="788856" y="6105353"/>
            <a:ext cx="5916741" cy="42280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11. Insérer votre titre ici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2" hasCustomPrompt="1"/>
          </p:nvPr>
        </p:nvSpPr>
        <p:spPr>
          <a:xfrm>
            <a:off x="7911755" y="184972"/>
            <a:ext cx="4059237" cy="923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2F768E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fr-FR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2062350071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3200" y="2413000"/>
            <a:ext cx="11722100" cy="635000"/>
          </a:xfrm>
          <a:prstGeom prst="rect">
            <a:avLst/>
          </a:prstGeom>
        </p:spPr>
        <p:txBody>
          <a:bodyPr wrap="square" lIns="0" tIns="36000" rIns="0" bIns="36000">
            <a:noAutofit/>
          </a:bodyPr>
          <a:lstStyle>
            <a:lvl1pPr marL="0" indent="0" algn="ctr">
              <a:buNone/>
              <a:defRPr sz="2400" baseline="0">
                <a:solidFill>
                  <a:srgbClr val="C12B23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altLang="fr-FR"/>
              <a:t>Sous-titre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203200" y="1549400"/>
            <a:ext cx="11722100" cy="863599"/>
          </a:xfrm>
          <a:prstGeom prst="rect">
            <a:avLst/>
          </a:prstGeom>
          <a:ln>
            <a:solidFill>
              <a:srgbClr val="2F768E"/>
            </a:solidFill>
          </a:ln>
        </p:spPr>
        <p:txBody>
          <a:bodyPr wrap="square" lIns="0" tIns="36000" rIns="0" bIns="36000">
            <a:normAutofit/>
          </a:bodyPr>
          <a:lstStyle>
            <a:lvl1pPr algn="ctr">
              <a:defRPr sz="3000" baseline="0">
                <a:solidFill>
                  <a:srgbClr val="2F768E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fr-FR" altLang="fr-FR"/>
              <a:t>Titre</a:t>
            </a:r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203200" y="3314700"/>
            <a:ext cx="11722100" cy="29972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58926003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 version 2 bei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3200" y="2413000"/>
            <a:ext cx="11722100" cy="635000"/>
          </a:xfrm>
          <a:prstGeom prst="rect">
            <a:avLst/>
          </a:prstGeom>
        </p:spPr>
        <p:txBody>
          <a:bodyPr wrap="square" lIns="0" tIns="36000" rIns="0" bIns="36000">
            <a:noAutofit/>
          </a:bodyPr>
          <a:lstStyle>
            <a:lvl1pPr marL="0" indent="0" algn="ctr">
              <a:buNone/>
              <a:defRPr sz="2400" baseline="0">
                <a:solidFill>
                  <a:srgbClr val="C12B23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altLang="fr-FR"/>
              <a:t>Sous-titre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203200" y="1549400"/>
            <a:ext cx="11722100" cy="863599"/>
          </a:xfrm>
          <a:prstGeom prst="rect">
            <a:avLst/>
          </a:prstGeom>
          <a:ln>
            <a:solidFill>
              <a:srgbClr val="2F768E"/>
            </a:solidFill>
          </a:ln>
        </p:spPr>
        <p:txBody>
          <a:bodyPr wrap="square" lIns="0" tIns="36000" rIns="0" bIns="36000">
            <a:normAutofit/>
          </a:bodyPr>
          <a:lstStyle>
            <a:lvl1pPr algn="ctr">
              <a:defRPr sz="3000" baseline="0">
                <a:solidFill>
                  <a:srgbClr val="2F768E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fr-FR" altLang="fr-FR"/>
              <a:t>Titre</a:t>
            </a:r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203200" y="3314700"/>
            <a:ext cx="11722100" cy="29972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 version blanc et ble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3200" y="2413000"/>
            <a:ext cx="11722100" cy="635000"/>
          </a:xfrm>
          <a:prstGeom prst="rect">
            <a:avLst/>
          </a:prstGeom>
        </p:spPr>
        <p:txBody>
          <a:bodyPr wrap="square" lIns="0" tIns="36000" rIns="0" bIns="36000">
            <a:noAutofit/>
          </a:bodyPr>
          <a:lstStyle>
            <a:lvl1pPr marL="0" indent="0" algn="ctr">
              <a:buNone/>
              <a:defRPr sz="2400" baseline="0">
                <a:solidFill>
                  <a:srgbClr val="C12B23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altLang="fr-FR"/>
              <a:t>Sous-titre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203200" y="1549400"/>
            <a:ext cx="11722100" cy="863599"/>
          </a:xfrm>
          <a:prstGeom prst="rect">
            <a:avLst/>
          </a:prstGeom>
          <a:ln>
            <a:solidFill>
              <a:srgbClr val="2F768E"/>
            </a:solidFill>
          </a:ln>
        </p:spPr>
        <p:txBody>
          <a:bodyPr wrap="square" lIns="0" tIns="36000" rIns="0" bIns="36000">
            <a:normAutofit/>
          </a:bodyPr>
          <a:lstStyle>
            <a:lvl1pPr algn="ctr">
              <a:defRPr sz="3000" baseline="0">
                <a:solidFill>
                  <a:srgbClr val="2F768E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fr-FR" altLang="fr-FR"/>
              <a:t>Titre</a:t>
            </a:r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203200" y="3314700"/>
            <a:ext cx="11722100" cy="29972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 beige tot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3200" y="2413000"/>
            <a:ext cx="11722100" cy="635000"/>
          </a:xfrm>
          <a:prstGeom prst="rect">
            <a:avLst/>
          </a:prstGeom>
        </p:spPr>
        <p:txBody>
          <a:bodyPr wrap="square" lIns="0" tIns="36000" rIns="0" bIns="36000">
            <a:noAutofit/>
          </a:bodyPr>
          <a:lstStyle>
            <a:lvl1pPr marL="0" indent="0" algn="ctr">
              <a:buNone/>
              <a:defRPr sz="2400" baseline="0">
                <a:solidFill>
                  <a:srgbClr val="C12B23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altLang="fr-FR"/>
              <a:t>Sous-titre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203200" y="1549400"/>
            <a:ext cx="11722100" cy="863599"/>
          </a:xfrm>
          <a:prstGeom prst="rect">
            <a:avLst/>
          </a:prstGeom>
          <a:ln>
            <a:solidFill>
              <a:srgbClr val="2F768E"/>
            </a:solidFill>
          </a:ln>
        </p:spPr>
        <p:txBody>
          <a:bodyPr wrap="square" lIns="0" tIns="36000" rIns="0" bIns="36000">
            <a:normAutofit/>
          </a:bodyPr>
          <a:lstStyle>
            <a:lvl1pPr algn="ctr">
              <a:defRPr sz="3000" baseline="0">
                <a:solidFill>
                  <a:srgbClr val="2F768E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fr-FR" altLang="fr-FR"/>
              <a:t>Titre</a:t>
            </a:r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203200" y="3314700"/>
            <a:ext cx="11722100" cy="29972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0639" y="2392947"/>
            <a:ext cx="4029277" cy="2534916"/>
          </a:xfrm>
          <a:prstGeom prst="rect">
            <a:avLst/>
          </a:prstGeom>
        </p:spPr>
        <p:txBody>
          <a:bodyPr wrap="square" lIns="0" tIns="36000" rIns="0" bIns="36000">
            <a:normAutofit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Gill Sans MT" charset="0"/>
              <a:buNone/>
              <a:tabLst/>
              <a:defRPr sz="400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altLang="fr-FR"/>
              <a:t>« Cliquez pour modifier le style des sous-titres du masque »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4913523" y="2392947"/>
            <a:ext cx="6973678" cy="38536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rgbClr val="000000"/>
                </a:solidFill>
                <a:latin typeface="Gill Sans MT" charset="0"/>
                <a:ea typeface="Gill Sans MT" charset="0"/>
                <a:cs typeface="Gill Sans MT" charset="0"/>
              </a:defRPr>
            </a:lvl1pPr>
            <a:lvl2pPr marL="92075" indent="0">
              <a:buFontTx/>
              <a:buNone/>
              <a:defRPr sz="1800" baseline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</a:lstStyle>
          <a:p>
            <a:r>
              <a:rPr lang="en-US" err="1"/>
              <a:t>Cliquez</a:t>
            </a:r>
            <a:r>
              <a:rPr lang="en-US"/>
              <a:t> et </a:t>
            </a:r>
            <a:r>
              <a:rPr lang="en-US" err="1"/>
              <a:t>insérer</a:t>
            </a:r>
            <a:r>
              <a:rPr lang="en-US"/>
              <a:t> </a:t>
            </a:r>
            <a:r>
              <a:rPr lang="en-US" err="1"/>
              <a:t>votre</a:t>
            </a:r>
            <a:r>
              <a:rPr lang="en-US"/>
              <a:t> </a:t>
            </a:r>
            <a:r>
              <a:rPr lang="en-US" err="1"/>
              <a:t>texte</a:t>
            </a:r>
            <a:r>
              <a:rPr lang="en-US"/>
              <a:t> </a:t>
            </a:r>
            <a:r>
              <a:rPr lang="en-US" err="1"/>
              <a:t>ici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510639" y="1452640"/>
            <a:ext cx="11352441" cy="625475"/>
          </a:xfrm>
          <a:prstGeom prst="rect">
            <a:avLst/>
          </a:prstGeom>
        </p:spPr>
        <p:txBody>
          <a:bodyPr lIns="0" tIns="36000" rIns="0" bIns="39600">
            <a:normAutofit/>
          </a:bodyPr>
          <a:lstStyle>
            <a:lvl1pPr marL="0" indent="0" algn="ctr">
              <a:buNone/>
              <a:defRPr sz="3000" b="1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664960323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582240"/>
            <a:ext cx="12192000" cy="5589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3000" b="1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fr-FR"/>
              <a:t>Objectif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1"/>
          </p:nvPr>
        </p:nvSpPr>
        <p:spPr>
          <a:xfrm>
            <a:off x="762000" y="2374900"/>
            <a:ext cx="10896600" cy="39370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68322560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1155533" y="2266672"/>
            <a:ext cx="9769642" cy="98107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800" b="1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1155700" y="3600450"/>
            <a:ext cx="9769475" cy="7683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>
                <a:solidFill>
                  <a:schemeClr val="accent4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4223988784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titre primeur 2 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7685" y="2151775"/>
            <a:ext cx="5876088" cy="815474"/>
          </a:xfrm>
          <a:prstGeom prst="rect">
            <a:avLst/>
          </a:prstGeom>
        </p:spPr>
        <p:txBody>
          <a:bodyPr lIns="0" tIns="36000" rIns="0" bIns="36000">
            <a:normAutofit/>
          </a:bodyPr>
          <a:lstStyle>
            <a:lvl1pPr marL="0" indent="0" algn="l">
              <a:buFontTx/>
              <a:buNone/>
              <a:defRPr sz="2000" b="0" baseline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altLang="fr-FR"/>
              <a:t>Cliquez pour modifier le style des sous-titres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941387" y="3513139"/>
            <a:ext cx="5876507" cy="78614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 sz="1800" baseline="0">
                <a:solidFill>
                  <a:srgbClr val="000000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941387" y="4604003"/>
            <a:ext cx="5876507" cy="78614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 sz="1800" baseline="0">
                <a:solidFill>
                  <a:srgbClr val="000000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941384" y="5694867"/>
            <a:ext cx="5876507" cy="78614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 sz="1800" baseline="0">
                <a:solidFill>
                  <a:srgbClr val="000000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7588250" y="1439863"/>
            <a:ext cx="3865563" cy="502443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lang="fr-FR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916848" y="1439863"/>
            <a:ext cx="5876925" cy="608005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chemeClr val="accent4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172727094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3"/>
          <p:cNvSpPr>
            <a:spLocks noGrp="1"/>
          </p:cNvSpPr>
          <p:nvPr>
            <p:ph type="chart" sz="quarter" idx="14"/>
          </p:nvPr>
        </p:nvSpPr>
        <p:spPr>
          <a:xfrm>
            <a:off x="833438" y="2237874"/>
            <a:ext cx="7360068" cy="3474879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833438" y="5982075"/>
            <a:ext cx="10972800" cy="387798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fr-FR"/>
              <a:t>Cliquez</a:t>
            </a:r>
          </a:p>
        </p:txBody>
      </p:sp>
      <p:sp>
        <p:nvSpPr>
          <p:cNvPr id="7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833438" y="1293206"/>
            <a:ext cx="7360068" cy="84841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3000" b="1">
                <a:solidFill>
                  <a:schemeClr val="accent4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3pPr marL="447675" indent="0">
              <a:buNone/>
              <a:defRPr/>
            </a:lvl3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0" name="Espace réservé pour une image  9"/>
          <p:cNvSpPr>
            <a:spLocks noGrp="1"/>
          </p:cNvSpPr>
          <p:nvPr>
            <p:ph type="pic" sz="quarter" idx="16"/>
          </p:nvPr>
        </p:nvSpPr>
        <p:spPr>
          <a:xfrm>
            <a:off x="10647948" y="2686958"/>
            <a:ext cx="1158290" cy="93263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2" name="Espace réservé du tableau 11"/>
          <p:cNvSpPr>
            <a:spLocks noGrp="1"/>
          </p:cNvSpPr>
          <p:nvPr>
            <p:ph type="tbl" sz="quarter" idx="17"/>
          </p:nvPr>
        </p:nvSpPr>
        <p:spPr>
          <a:xfrm>
            <a:off x="8855242" y="2686958"/>
            <a:ext cx="1323474" cy="93263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85252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3201" y="2413000"/>
            <a:ext cx="11722100" cy="635000"/>
          </a:xfrm>
          <a:prstGeom prst="rect">
            <a:avLst/>
          </a:prstGeom>
        </p:spPr>
        <p:txBody>
          <a:bodyPr wrap="square" lIns="0" tIns="36000" rIns="0" bIns="36000">
            <a:noAutofit/>
          </a:bodyPr>
          <a:lstStyle>
            <a:lvl1pPr marL="0" indent="0" algn="ctr">
              <a:buNone/>
              <a:defRPr sz="1800" baseline="0">
                <a:solidFill>
                  <a:srgbClr val="C12B23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altLang="fr-FR"/>
              <a:t>Sous-titre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203201" y="1549400"/>
            <a:ext cx="11722100" cy="863599"/>
          </a:xfrm>
          <a:prstGeom prst="rect">
            <a:avLst/>
          </a:prstGeom>
          <a:ln>
            <a:solidFill>
              <a:srgbClr val="2F768E"/>
            </a:solidFill>
          </a:ln>
        </p:spPr>
        <p:txBody>
          <a:bodyPr wrap="square" lIns="0" tIns="36000" rIns="0" bIns="36000">
            <a:normAutofit/>
          </a:bodyPr>
          <a:lstStyle>
            <a:lvl1pPr algn="ctr">
              <a:defRPr sz="2250" baseline="0">
                <a:solidFill>
                  <a:srgbClr val="2F768E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fr-FR" altLang="fr-FR"/>
              <a:t>Titre</a:t>
            </a:r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203201" y="3314700"/>
            <a:ext cx="11722100" cy="299720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58926003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833438" y="5982075"/>
            <a:ext cx="10972800" cy="387798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857250" y="1344154"/>
            <a:ext cx="10972800" cy="7207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3000" b="1">
                <a:solidFill>
                  <a:schemeClr val="accent4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3pPr marL="447675" indent="0">
              <a:buNone/>
              <a:defRPr/>
            </a:lvl3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6" name="ZoneTexte 5"/>
          <p:cNvSpPr txBox="1"/>
          <p:nvPr userDrawn="1"/>
        </p:nvSpPr>
        <p:spPr>
          <a:xfrm>
            <a:off x="10724202" y="6585147"/>
            <a:ext cx="1020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1B929DDF-3840-E74B-8DEA-123365F62026}" type="slidenum">
              <a:rPr lang="fr-FR" sz="1200">
                <a:solidFill>
                  <a:srgbClr val="A2B6C0"/>
                </a:solidFill>
                <a:latin typeface="Calibri" charset="0"/>
                <a:cs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sz="1200">
              <a:solidFill>
                <a:srgbClr val="A2B6C0"/>
              </a:solidFill>
              <a:latin typeface="Calibri" charset="0"/>
              <a:cs typeface="Arial" charset="0"/>
            </a:endParaRPr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6"/>
          </p:nvPr>
        </p:nvSpPr>
        <p:spPr>
          <a:xfrm>
            <a:off x="857250" y="2286000"/>
            <a:ext cx="10948988" cy="34544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284245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 hasCustomPrompt="1"/>
          </p:nvPr>
        </p:nvSpPr>
        <p:spPr bwMode="auto">
          <a:xfrm>
            <a:off x="917686" y="1450082"/>
            <a:ext cx="10656778" cy="65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>
                <a:solidFill>
                  <a:schemeClr val="accent4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fr-FR"/>
              <a:t>Titre</a:t>
            </a:r>
            <a:endParaRPr lang="fr-FR" altLang="fr-FR"/>
          </a:p>
        </p:txBody>
      </p:sp>
      <p:sp>
        <p:nvSpPr>
          <p:cNvPr id="8" name="Espace réservé du tableau 7"/>
          <p:cNvSpPr>
            <a:spLocks noGrp="1"/>
          </p:cNvSpPr>
          <p:nvPr>
            <p:ph type="tbl" sz="quarter" idx="10"/>
          </p:nvPr>
        </p:nvSpPr>
        <p:spPr>
          <a:xfrm>
            <a:off x="984250" y="2333625"/>
            <a:ext cx="10590213" cy="380206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122697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688975" y="2110672"/>
            <a:ext cx="11077575" cy="3992416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Saisir ici votre adresse postale / Email</a:t>
            </a:r>
          </a:p>
          <a:p>
            <a:pPr lvl="0"/>
            <a:r>
              <a:rPr lang="fr-FR"/>
              <a:t>Numéro de téléphone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688974" y="1339702"/>
            <a:ext cx="11077575" cy="5795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3000" b="1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fr-FR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2089018456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é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  3"/>
          <p:cNvSpPr>
            <a:spLocks noGrp="1"/>
          </p:cNvSpPr>
          <p:nvPr>
            <p:ph type="pic" sz="quarter" idx="10"/>
          </p:nvPr>
        </p:nvSpPr>
        <p:spPr>
          <a:xfrm>
            <a:off x="735013" y="2670590"/>
            <a:ext cx="2908300" cy="386715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pour une image  3"/>
          <p:cNvSpPr>
            <a:spLocks noGrp="1"/>
          </p:cNvSpPr>
          <p:nvPr>
            <p:ph type="pic" sz="quarter" idx="11"/>
          </p:nvPr>
        </p:nvSpPr>
        <p:spPr>
          <a:xfrm>
            <a:off x="4558754" y="2670590"/>
            <a:ext cx="2908300" cy="386715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pour une image  3"/>
          <p:cNvSpPr>
            <a:spLocks noGrp="1"/>
          </p:cNvSpPr>
          <p:nvPr>
            <p:ph type="pic" sz="quarter" idx="12"/>
          </p:nvPr>
        </p:nvSpPr>
        <p:spPr>
          <a:xfrm>
            <a:off x="8592357" y="2670590"/>
            <a:ext cx="2908300" cy="386715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735013" y="1204282"/>
            <a:ext cx="11456987" cy="51822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3000" b="1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fr-FR"/>
              <a:t>Activités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735013" y="2056227"/>
            <a:ext cx="2908300" cy="4651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12B23"/>
                </a:solidFill>
              </a:defRPr>
            </a:lvl1pPr>
          </a:lstStyle>
          <a:p>
            <a:pPr lvl="0"/>
            <a:r>
              <a:rPr lang="fr-FR"/>
              <a:t>Activité 1</a:t>
            </a: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58754" y="2025961"/>
            <a:ext cx="2908300" cy="46513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C12B23"/>
                </a:solidFill>
              </a:defRPr>
            </a:lvl1pPr>
          </a:lstStyle>
          <a:p>
            <a:pPr lvl="0"/>
            <a:r>
              <a:rPr lang="fr-FR"/>
              <a:t>Activité 2</a:t>
            </a:r>
          </a:p>
        </p:txBody>
      </p:sp>
      <p:sp>
        <p:nvSpPr>
          <p:cNvPr id="13" name="Espace réservé du texte 10"/>
          <p:cNvSpPr>
            <a:spLocks noGrp="1"/>
          </p:cNvSpPr>
          <p:nvPr>
            <p:ph type="body" sz="quarter" idx="16" hasCustomPrompt="1"/>
          </p:nvPr>
        </p:nvSpPr>
        <p:spPr>
          <a:xfrm>
            <a:off x="8592357" y="2025961"/>
            <a:ext cx="2908300" cy="4651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12B23"/>
                </a:solidFill>
              </a:defRPr>
            </a:lvl1pPr>
          </a:lstStyle>
          <a:p>
            <a:pPr lvl="0"/>
            <a:r>
              <a:rPr lang="fr-FR"/>
              <a:t>Activité 3</a:t>
            </a:r>
          </a:p>
        </p:txBody>
      </p:sp>
    </p:spTree>
    <p:extLst>
      <p:ext uri="{BB962C8B-B14F-4D97-AF65-F5344CB8AC3E}">
        <p14:creationId xmlns:p14="http://schemas.microsoft.com/office/powerpoint/2010/main" val="1131176229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LEU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 userDrawn="1"/>
        </p:nvSpPr>
        <p:spPr>
          <a:xfrm>
            <a:off x="838200" y="1683544"/>
            <a:ext cx="1260475" cy="1260001"/>
          </a:xfrm>
          <a:prstGeom prst="roundRect">
            <a:avLst/>
          </a:prstGeom>
          <a:solidFill>
            <a:srgbClr val="C12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srgbClr val="FFFFFF"/>
              </a:solidFill>
              <a:latin typeface="GillSans" charset="0"/>
            </a:endParaRPr>
          </a:p>
        </p:txBody>
      </p:sp>
      <p:sp>
        <p:nvSpPr>
          <p:cNvPr id="9" name="Rectangle à coins arrondis 8"/>
          <p:cNvSpPr/>
          <p:nvPr userDrawn="1"/>
        </p:nvSpPr>
        <p:spPr>
          <a:xfrm>
            <a:off x="838200" y="3442845"/>
            <a:ext cx="1260000" cy="1260001"/>
          </a:xfrm>
          <a:prstGeom prst="roundRect">
            <a:avLst/>
          </a:prstGeom>
          <a:solidFill>
            <a:srgbClr val="BFD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srgbClr val="64769E"/>
              </a:solidFill>
              <a:latin typeface="GillSans" charset="0"/>
            </a:endParaRPr>
          </a:p>
        </p:txBody>
      </p:sp>
      <p:sp>
        <p:nvSpPr>
          <p:cNvPr id="11" name="Rectangle à coins arrondis 10"/>
          <p:cNvSpPr/>
          <p:nvPr userDrawn="1"/>
        </p:nvSpPr>
        <p:spPr>
          <a:xfrm>
            <a:off x="6626700" y="1738975"/>
            <a:ext cx="1260000" cy="1260001"/>
          </a:xfrm>
          <a:prstGeom prst="roundRect">
            <a:avLst/>
          </a:prstGeom>
          <a:solidFill>
            <a:srgbClr val="2F7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srgbClr val="64769E"/>
              </a:solidFill>
              <a:latin typeface="GillSans" charset="0"/>
            </a:endParaRPr>
          </a:p>
        </p:txBody>
      </p:sp>
      <p:sp>
        <p:nvSpPr>
          <p:cNvPr id="12" name="Rectangle à coins arrondis 11"/>
          <p:cNvSpPr/>
          <p:nvPr userDrawn="1"/>
        </p:nvSpPr>
        <p:spPr>
          <a:xfrm>
            <a:off x="6626700" y="3442845"/>
            <a:ext cx="1260000" cy="1296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srgbClr val="64769E"/>
              </a:solidFill>
              <a:latin typeface="GillSans" charset="0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>
          <a:xfrm>
            <a:off x="2390455" y="365126"/>
            <a:ext cx="9353870" cy="459778"/>
          </a:xfrm>
          <a:prstGeom prst="rect">
            <a:avLst/>
          </a:prstGeom>
        </p:spPr>
        <p:txBody>
          <a:bodyPr/>
          <a:lstStyle>
            <a:lvl1pPr algn="r">
              <a:defRPr sz="3000">
                <a:solidFill>
                  <a:schemeClr val="accent4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fr-FR"/>
              <a:t>Couleurs</a:t>
            </a:r>
          </a:p>
        </p:txBody>
      </p:sp>
      <p:sp>
        <p:nvSpPr>
          <p:cNvPr id="4" name="Rectangle à coins arrondis 3"/>
          <p:cNvSpPr/>
          <p:nvPr userDrawn="1"/>
        </p:nvSpPr>
        <p:spPr>
          <a:xfrm>
            <a:off x="838200" y="5325344"/>
            <a:ext cx="1260000" cy="1260001"/>
          </a:xfrm>
          <a:prstGeom prst="roundRect">
            <a:avLst/>
          </a:prstGeom>
          <a:solidFill>
            <a:srgbClr val="86B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ZoneTexte 2"/>
          <p:cNvSpPr txBox="1"/>
          <p:nvPr userDrawn="1"/>
        </p:nvSpPr>
        <p:spPr>
          <a:xfrm>
            <a:off x="6139543" y="2429958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000" b="1" kern="1200">
              <a:solidFill>
                <a:schemeClr val="tx1">
                  <a:lumMod val="20000"/>
                  <a:lumOff val="8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2570217" y="1705285"/>
            <a:ext cx="2766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0" kern="1200">
                <a:solidFill>
                  <a:srgbClr val="C12B23"/>
                </a:solidFill>
                <a:latin typeface="Helvetica Neue" charset="0"/>
                <a:ea typeface="Helvetica Neue" charset="0"/>
                <a:cs typeface="Helvetica Neue" charset="0"/>
              </a:rPr>
              <a:t>Rouge</a:t>
            </a:r>
          </a:p>
          <a:p>
            <a:r>
              <a:rPr lang="fr-FR" sz="2000" b="0" kern="1200">
                <a:solidFill>
                  <a:srgbClr val="C12B23"/>
                </a:solidFill>
                <a:latin typeface="Helvetica Neue" charset="0"/>
                <a:ea typeface="Helvetica Neue" charset="0"/>
                <a:cs typeface="Helvetica Neue" charset="0"/>
              </a:rPr>
              <a:t>RVB 210 /</a:t>
            </a:r>
            <a:r>
              <a:rPr lang="fr-FR" sz="2000" b="0" kern="1200" baseline="0">
                <a:solidFill>
                  <a:srgbClr val="C12B23"/>
                </a:solidFill>
                <a:latin typeface="Helvetica Neue" charset="0"/>
                <a:ea typeface="Helvetica Neue" charset="0"/>
                <a:cs typeface="Helvetica Neue" charset="0"/>
              </a:rPr>
              <a:t> 10 / 17</a:t>
            </a:r>
            <a:endParaRPr lang="fr-FR" sz="2000" b="0" kern="1200">
              <a:solidFill>
                <a:srgbClr val="C12B23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8" name="ZoneTexte 27"/>
          <p:cNvSpPr txBox="1"/>
          <p:nvPr userDrawn="1"/>
        </p:nvSpPr>
        <p:spPr>
          <a:xfrm>
            <a:off x="2458285" y="3442845"/>
            <a:ext cx="2766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0" kern="1200">
                <a:solidFill>
                  <a:srgbClr val="BFDCDD"/>
                </a:solidFill>
                <a:latin typeface="Helvetica Neue" charset="0"/>
                <a:ea typeface="Helvetica Neue" charset="0"/>
                <a:cs typeface="Helvetica Neue" charset="0"/>
              </a:rPr>
              <a:t>Bleu 1</a:t>
            </a:r>
          </a:p>
          <a:p>
            <a:r>
              <a:rPr lang="fr-FR" sz="2000" b="0" kern="1200">
                <a:solidFill>
                  <a:srgbClr val="BFDCDD"/>
                </a:solidFill>
                <a:latin typeface="Helvetica Neue" charset="0"/>
                <a:ea typeface="Helvetica Neue" charset="0"/>
                <a:cs typeface="Helvetica Neue" charset="0"/>
              </a:rPr>
              <a:t>RVB</a:t>
            </a:r>
            <a:r>
              <a:rPr lang="fr-FR" sz="2000" b="0" kern="1200" baseline="0">
                <a:solidFill>
                  <a:srgbClr val="BFDCDD"/>
                </a:solidFill>
                <a:latin typeface="Helvetica Neue" charset="0"/>
                <a:ea typeface="Helvetica Neue" charset="0"/>
                <a:cs typeface="Helvetica Neue" charset="0"/>
              </a:rPr>
              <a:t> 205 / 228 / 235</a:t>
            </a:r>
            <a:endParaRPr lang="fr-FR" sz="2000" b="0" kern="1200">
              <a:solidFill>
                <a:srgbClr val="BFDCDD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9" name="ZoneTexte 28"/>
          <p:cNvSpPr txBox="1"/>
          <p:nvPr userDrawn="1"/>
        </p:nvSpPr>
        <p:spPr>
          <a:xfrm>
            <a:off x="2458285" y="5325344"/>
            <a:ext cx="2766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0" kern="1200" baseline="0">
                <a:solidFill>
                  <a:srgbClr val="86BEC4"/>
                </a:solidFill>
                <a:latin typeface="Helvetica Neue" charset="0"/>
                <a:ea typeface="Helvetica Neue" charset="0"/>
                <a:cs typeface="Helvetica Neue" charset="0"/>
              </a:rPr>
              <a:t>Bleu 2</a:t>
            </a:r>
            <a:endParaRPr lang="fr-FR" sz="2000" b="0" kern="1200">
              <a:solidFill>
                <a:srgbClr val="86BEC4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fr-FR" sz="2000" b="0" kern="1200">
                <a:solidFill>
                  <a:srgbClr val="86BEC4"/>
                </a:solidFill>
                <a:latin typeface="Helvetica Neue" charset="0"/>
                <a:ea typeface="Helvetica Neue" charset="0"/>
                <a:cs typeface="Helvetica Neue" charset="0"/>
              </a:rPr>
              <a:t>RVB 152 / 201 / 214</a:t>
            </a:r>
          </a:p>
        </p:txBody>
      </p:sp>
      <p:sp>
        <p:nvSpPr>
          <p:cNvPr id="30" name="ZoneTexte 29"/>
          <p:cNvSpPr txBox="1"/>
          <p:nvPr userDrawn="1"/>
        </p:nvSpPr>
        <p:spPr>
          <a:xfrm>
            <a:off x="8246785" y="1646437"/>
            <a:ext cx="2766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0" kern="120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Bleu 3 </a:t>
            </a:r>
          </a:p>
          <a:p>
            <a:r>
              <a:rPr lang="fr-FR" sz="2000" b="0" kern="120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RVB 0 / 119 / 144</a:t>
            </a:r>
          </a:p>
        </p:txBody>
      </p:sp>
      <p:sp>
        <p:nvSpPr>
          <p:cNvPr id="31" name="ZoneTexte 30"/>
          <p:cNvSpPr txBox="1"/>
          <p:nvPr userDrawn="1"/>
        </p:nvSpPr>
        <p:spPr>
          <a:xfrm>
            <a:off x="8246785" y="3429125"/>
            <a:ext cx="2766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0" kern="120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rPr>
              <a:t>Beige</a:t>
            </a:r>
            <a:r>
              <a:rPr lang="fr-FR" sz="2000" b="0" kern="1200" baseline="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rPr>
              <a:t> 1</a:t>
            </a:r>
            <a:endParaRPr lang="fr-FR" sz="2000" b="0" kern="1200">
              <a:solidFill>
                <a:schemeClr val="accent3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fr-FR" sz="2000" b="0" kern="120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rPr>
              <a:t>RVB 232 / 218 / 189</a:t>
            </a:r>
          </a:p>
        </p:txBody>
      </p:sp>
      <p:sp>
        <p:nvSpPr>
          <p:cNvPr id="24" name="Rectangle à coins arrondis 23"/>
          <p:cNvSpPr/>
          <p:nvPr userDrawn="1"/>
        </p:nvSpPr>
        <p:spPr>
          <a:xfrm>
            <a:off x="6626700" y="5185175"/>
            <a:ext cx="1260000" cy="1296000"/>
          </a:xfrm>
          <a:prstGeom prst="roundRect">
            <a:avLst/>
          </a:prstGeom>
          <a:solidFill>
            <a:srgbClr val="C1A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srgbClr val="C1A872"/>
              </a:solidFill>
              <a:latin typeface="GillSans" charset="0"/>
            </a:endParaRPr>
          </a:p>
        </p:txBody>
      </p:sp>
      <p:sp>
        <p:nvSpPr>
          <p:cNvPr id="25" name="ZoneTexte 24"/>
          <p:cNvSpPr txBox="1"/>
          <p:nvPr userDrawn="1"/>
        </p:nvSpPr>
        <p:spPr>
          <a:xfrm>
            <a:off x="8246785" y="5114224"/>
            <a:ext cx="2766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0" kern="120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rPr>
              <a:t>Beige</a:t>
            </a:r>
            <a:r>
              <a:rPr lang="fr-FR" sz="2000" b="0" kern="1200" baseline="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rPr>
              <a:t> 2</a:t>
            </a:r>
            <a:endParaRPr lang="fr-FR" sz="2000" b="0" kern="1200">
              <a:solidFill>
                <a:schemeClr val="accent3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fr-FR" sz="2000" b="0" kern="120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rPr>
              <a:t>RVB 208 / 184 / 127</a:t>
            </a:r>
          </a:p>
        </p:txBody>
      </p:sp>
    </p:spTree>
    <p:extLst>
      <p:ext uri="{BB962C8B-B14F-4D97-AF65-F5344CB8AC3E}">
        <p14:creationId xmlns:p14="http://schemas.microsoft.com/office/powerpoint/2010/main" val="1621801175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i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4"/>
          <p:cNvSpPr>
            <a:spLocks noGrp="1"/>
          </p:cNvSpPr>
          <p:nvPr>
            <p:ph type="title" hasCustomPrompt="1"/>
          </p:nvPr>
        </p:nvSpPr>
        <p:spPr>
          <a:xfrm>
            <a:off x="630238" y="1256341"/>
            <a:ext cx="11114087" cy="528009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accent4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fr-FR"/>
              <a:t>Police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630238" y="1997001"/>
            <a:ext cx="11114087" cy="4002088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rgbClr val="000000"/>
                </a:solidFill>
                <a:latin typeface="Georgia" charset="0"/>
                <a:ea typeface="Georgia" charset="0"/>
                <a:cs typeface="Georgia" charset="0"/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r-FR"/>
              <a:t>Police : Georgia</a:t>
            </a:r>
          </a:p>
        </p:txBody>
      </p:sp>
    </p:spTree>
    <p:extLst>
      <p:ext uri="{BB962C8B-B14F-4D97-AF65-F5344CB8AC3E}">
        <p14:creationId xmlns:p14="http://schemas.microsoft.com/office/powerpoint/2010/main" val="1129566413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824819" y="2684112"/>
            <a:ext cx="5867399" cy="762000"/>
          </a:xfrm>
          <a:prstGeom prst="rect">
            <a:avLst/>
          </a:prstGeom>
        </p:spPr>
        <p:txBody>
          <a:bodyPr wrap="square" lIns="0" tIns="36000" rIns="0" bIns="36000">
            <a:noAutofit/>
          </a:bodyPr>
          <a:lstStyle>
            <a:lvl1pPr algn="ctr">
              <a:defRPr sz="3200" baseline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fr-FR"/>
              <a:t>Cliquez et modifiez</a:t>
            </a:r>
            <a:br>
              <a:rPr lang="fr-FR"/>
            </a:br>
            <a:r>
              <a:rPr lang="fr-FR"/>
              <a:t> le titre </a:t>
            </a:r>
          </a:p>
        </p:txBody>
      </p:sp>
    </p:spTree>
    <p:extLst>
      <p:ext uri="{BB962C8B-B14F-4D97-AF65-F5344CB8AC3E}">
        <p14:creationId xmlns:p14="http://schemas.microsoft.com/office/powerpoint/2010/main" val="79169553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 version 2 bei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3201" y="2413000"/>
            <a:ext cx="11722100" cy="635000"/>
          </a:xfrm>
          <a:prstGeom prst="rect">
            <a:avLst/>
          </a:prstGeom>
        </p:spPr>
        <p:txBody>
          <a:bodyPr wrap="square" lIns="0" tIns="36000" rIns="0" bIns="36000">
            <a:noAutofit/>
          </a:bodyPr>
          <a:lstStyle>
            <a:lvl1pPr marL="0" indent="0" algn="ctr">
              <a:buNone/>
              <a:defRPr sz="1800" baseline="0">
                <a:solidFill>
                  <a:srgbClr val="C12B23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altLang="fr-FR"/>
              <a:t>Sous-titre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203201" y="1549400"/>
            <a:ext cx="11722100" cy="863599"/>
          </a:xfrm>
          <a:prstGeom prst="rect">
            <a:avLst/>
          </a:prstGeom>
          <a:ln>
            <a:solidFill>
              <a:srgbClr val="2F768E"/>
            </a:solidFill>
          </a:ln>
        </p:spPr>
        <p:txBody>
          <a:bodyPr wrap="square" lIns="0" tIns="36000" rIns="0" bIns="36000">
            <a:normAutofit/>
          </a:bodyPr>
          <a:lstStyle>
            <a:lvl1pPr algn="ctr">
              <a:defRPr sz="2250" baseline="0">
                <a:solidFill>
                  <a:srgbClr val="2F768E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fr-FR" altLang="fr-FR"/>
              <a:t>Titre</a:t>
            </a:r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203201" y="3314700"/>
            <a:ext cx="11722100" cy="299720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 version blanc et ble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3201" y="2413000"/>
            <a:ext cx="11722100" cy="635000"/>
          </a:xfrm>
          <a:prstGeom prst="rect">
            <a:avLst/>
          </a:prstGeom>
        </p:spPr>
        <p:txBody>
          <a:bodyPr wrap="square" lIns="0" tIns="36000" rIns="0" bIns="36000">
            <a:noAutofit/>
          </a:bodyPr>
          <a:lstStyle>
            <a:lvl1pPr marL="0" indent="0" algn="ctr">
              <a:buNone/>
              <a:defRPr sz="1800" baseline="0">
                <a:solidFill>
                  <a:srgbClr val="C12B23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altLang="fr-FR"/>
              <a:t>Sous-titre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203201" y="1549400"/>
            <a:ext cx="11722100" cy="863599"/>
          </a:xfrm>
          <a:prstGeom prst="rect">
            <a:avLst/>
          </a:prstGeom>
          <a:ln>
            <a:solidFill>
              <a:srgbClr val="2F768E"/>
            </a:solidFill>
          </a:ln>
        </p:spPr>
        <p:txBody>
          <a:bodyPr wrap="square" lIns="0" tIns="36000" rIns="0" bIns="36000">
            <a:normAutofit/>
          </a:bodyPr>
          <a:lstStyle>
            <a:lvl1pPr algn="ctr">
              <a:defRPr sz="2250" baseline="0">
                <a:solidFill>
                  <a:srgbClr val="2F768E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fr-FR" altLang="fr-FR"/>
              <a:t>Titre</a:t>
            </a:r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203201" y="3314700"/>
            <a:ext cx="11722100" cy="299720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 beige tot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3201" y="2413000"/>
            <a:ext cx="11722100" cy="635000"/>
          </a:xfrm>
          <a:prstGeom prst="rect">
            <a:avLst/>
          </a:prstGeom>
        </p:spPr>
        <p:txBody>
          <a:bodyPr wrap="square" lIns="0" tIns="36000" rIns="0" bIns="36000">
            <a:noAutofit/>
          </a:bodyPr>
          <a:lstStyle>
            <a:lvl1pPr marL="0" indent="0" algn="ctr">
              <a:buNone/>
              <a:defRPr sz="1800" baseline="0">
                <a:solidFill>
                  <a:srgbClr val="C12B23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altLang="fr-FR"/>
              <a:t>Sous-titre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203201" y="1549400"/>
            <a:ext cx="11722100" cy="863599"/>
          </a:xfrm>
          <a:prstGeom prst="rect">
            <a:avLst/>
          </a:prstGeom>
          <a:ln>
            <a:solidFill>
              <a:srgbClr val="2F768E"/>
            </a:solidFill>
          </a:ln>
        </p:spPr>
        <p:txBody>
          <a:bodyPr wrap="square" lIns="0" tIns="36000" rIns="0" bIns="36000">
            <a:normAutofit/>
          </a:bodyPr>
          <a:lstStyle>
            <a:lvl1pPr algn="ctr">
              <a:defRPr sz="2250" baseline="0">
                <a:solidFill>
                  <a:srgbClr val="2F768E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fr-FR" altLang="fr-FR"/>
              <a:t>Titre</a:t>
            </a:r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203201" y="3314700"/>
            <a:ext cx="11722100" cy="299720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0640" y="2392947"/>
            <a:ext cx="4029277" cy="2534916"/>
          </a:xfrm>
          <a:prstGeom prst="rect">
            <a:avLst/>
          </a:prstGeom>
        </p:spPr>
        <p:txBody>
          <a:bodyPr wrap="square" lIns="0" tIns="36000" rIns="0" bIns="36000">
            <a:normAutofit/>
          </a:bodyPr>
          <a:lstStyle>
            <a:lvl1pPr marL="0" marR="0" indent="0" algn="ctr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Gill Sans MT" charset="0"/>
              <a:buNone/>
              <a:tabLst/>
              <a:defRPr sz="300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altLang="fr-FR"/>
              <a:t>« Cliquez pour modifier le style des sous-titres du masque »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4913523" y="2392949"/>
            <a:ext cx="6973679" cy="38536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350">
                <a:solidFill>
                  <a:srgbClr val="000000"/>
                </a:solidFill>
                <a:latin typeface="Gill Sans MT" charset="0"/>
                <a:ea typeface="Gill Sans MT" charset="0"/>
                <a:cs typeface="Gill Sans MT" charset="0"/>
              </a:defRPr>
            </a:lvl1pPr>
            <a:lvl2pPr marL="69056" indent="0">
              <a:buFontTx/>
              <a:buNone/>
              <a:defRPr sz="1350" baseline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</a:lstStyle>
          <a:p>
            <a:r>
              <a:rPr lang="en-US" err="1"/>
              <a:t>Cliquez</a:t>
            </a:r>
            <a:r>
              <a:rPr lang="en-US"/>
              <a:t> et </a:t>
            </a:r>
            <a:r>
              <a:rPr lang="en-US" err="1"/>
              <a:t>insérer</a:t>
            </a:r>
            <a:r>
              <a:rPr lang="en-US"/>
              <a:t> </a:t>
            </a:r>
            <a:r>
              <a:rPr lang="en-US" err="1"/>
              <a:t>votre</a:t>
            </a:r>
            <a:r>
              <a:rPr lang="en-US"/>
              <a:t> </a:t>
            </a:r>
            <a:r>
              <a:rPr lang="en-US" err="1"/>
              <a:t>texte</a:t>
            </a:r>
            <a:r>
              <a:rPr lang="en-US"/>
              <a:t> </a:t>
            </a:r>
            <a:r>
              <a:rPr lang="en-US" err="1"/>
              <a:t>ici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510641" y="1452642"/>
            <a:ext cx="11352441" cy="625475"/>
          </a:xfrm>
          <a:prstGeom prst="rect">
            <a:avLst/>
          </a:prstGeom>
        </p:spPr>
        <p:txBody>
          <a:bodyPr lIns="0" tIns="36000" rIns="0" bIns="39600">
            <a:normAutofit/>
          </a:bodyPr>
          <a:lstStyle>
            <a:lvl1pPr marL="0" indent="0" algn="ctr">
              <a:buNone/>
              <a:defRPr sz="2250" b="1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66496032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582242"/>
            <a:ext cx="12192000" cy="5589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2250" b="1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fr-FR"/>
              <a:t>Objectif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1"/>
          </p:nvPr>
        </p:nvSpPr>
        <p:spPr>
          <a:xfrm>
            <a:off x="762000" y="2374900"/>
            <a:ext cx="10896600" cy="393700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rgbClr val="000000"/>
                </a:solidFill>
              </a:defRPr>
            </a:lvl1pPr>
            <a:lvl2pPr>
              <a:defRPr sz="1350">
                <a:solidFill>
                  <a:srgbClr val="000000"/>
                </a:solidFill>
              </a:defRPr>
            </a:lvl2pPr>
            <a:lvl3pPr>
              <a:defRPr sz="1350">
                <a:solidFill>
                  <a:srgbClr val="000000"/>
                </a:solidFill>
              </a:defRPr>
            </a:lvl3pPr>
            <a:lvl4pPr>
              <a:defRPr sz="1350">
                <a:solidFill>
                  <a:srgbClr val="000000"/>
                </a:solidFill>
              </a:defRPr>
            </a:lvl4pPr>
            <a:lvl5pPr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6832256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1155533" y="2266674"/>
            <a:ext cx="9769643" cy="98107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1155701" y="3600450"/>
            <a:ext cx="9769475" cy="7683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100">
                <a:solidFill>
                  <a:schemeClr val="accent4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422398878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64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49" r:id="rId19"/>
    <p:sldLayoutId id="2147483677" r:id="rId20"/>
    <p:sldLayoutId id="2147483662" r:id="rId21"/>
    <p:sldLayoutId id="2147483753" r:id="rId22"/>
    <p:sldLayoutId id="2147483754" r:id="rId23"/>
    <p:sldLayoutId id="2147483755" r:id="rId24"/>
    <p:sldLayoutId id="2147483678" r:id="rId25"/>
    <p:sldLayoutId id="2147483679" r:id="rId26"/>
    <p:sldLayoutId id="2147483686" r:id="rId27"/>
    <p:sldLayoutId id="2147483685" r:id="rId28"/>
    <p:sldLayoutId id="2147483704" r:id="rId29"/>
    <p:sldLayoutId id="2147483706" r:id="rId30"/>
    <p:sldLayoutId id="2147483707" r:id="rId31"/>
    <p:sldLayoutId id="2147483750" r:id="rId32"/>
    <p:sldLayoutId id="2147483751" r:id="rId33"/>
    <p:sldLayoutId id="2147483711" r:id="rId34"/>
    <p:sldLayoutId id="2147483752" r:id="rId35"/>
    <p:sldLayoutId id="2147483747" r:id="rId36"/>
  </p:sldLayoutIdLst>
  <p:transition spd="med">
    <p:fade/>
  </p:transition>
  <p:hf sldNum="0" hdr="0" ftr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GillSans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GillSans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GillSans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Gill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85725" indent="-8572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Gill Sans MT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5600" indent="-26352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charset="2"/>
        <a:buChar char="§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20725" indent="-2730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5000"/>
        <a:buFont typeface="Wingdings" charset="2"/>
        <a:buChar char="§"/>
        <a:defRPr kern="1200">
          <a:solidFill>
            <a:schemeClr val="accent1"/>
          </a:solidFill>
          <a:latin typeface="+mn-lt"/>
          <a:ea typeface="+mn-ea"/>
          <a:cs typeface="+mn-cs"/>
        </a:defRPr>
      </a:lvl3pPr>
      <a:lvl4pPr marL="1076325" indent="-355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charset="2"/>
        <a:buChar char="§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431925" indent="-355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2"/>
        <a:buChar char="§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i-schweiz.org/" TargetMode="External"/><Relationship Id="rId2" Type="http://schemas.openxmlformats.org/officeDocument/2006/relationships/hyperlink" Target="mailto:info@ssi-schweiz.org" TargetMode="Externa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s-ssi.org/index.php/en/home/networ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07534" y="959672"/>
            <a:ext cx="7880405" cy="39703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CH" sz="2400" b="1" dirty="0" err="1">
                <a:solidFill>
                  <a:srgbClr val="C12B23"/>
                </a:solidFill>
                <a:latin typeface="Georgia"/>
                <a:ea typeface="+mn-lt"/>
                <a:cs typeface="+mn-lt"/>
              </a:rPr>
              <a:t>Conflits familiaux </a:t>
            </a:r>
            <a:r>
              <a:rPr lang="fr-CH" sz="2400" b="1" dirty="0">
                <a:solidFill>
                  <a:srgbClr val="C12B23"/>
                </a:solidFill>
                <a:latin typeface="Georgia"/>
                <a:ea typeface="+mn-lt"/>
                <a:cs typeface="+mn-lt"/>
              </a:rPr>
              <a:t>internationaux</a:t>
            </a:r>
          </a:p>
          <a:p>
            <a:pPr algn="r">
              <a:spcBef>
                <a:spcPct val="50000"/>
              </a:spcBef>
            </a:pPr>
            <a:r>
              <a:rPr lang="fr-CH" sz="2400" b="1" dirty="0">
                <a:solidFill>
                  <a:srgbClr val="C12B23"/>
                </a:solidFill>
                <a:latin typeface="Georgia"/>
                <a:ea typeface="+mn-lt"/>
                <a:cs typeface="+mn-lt"/>
              </a:rPr>
              <a:t> - Résidence à l'étranger -</a:t>
            </a:r>
          </a:p>
          <a:p>
            <a:pPr algn="r">
              <a:spcBef>
                <a:spcPct val="50000"/>
              </a:spcBef>
            </a:pPr>
            <a:r>
              <a:rPr lang="fr-CH" sz="2400" b="1" dirty="0">
                <a:solidFill>
                  <a:srgbClr val="C12B23"/>
                </a:solidFill>
                <a:latin typeface="Georgia"/>
                <a:ea typeface="+mn-lt"/>
                <a:cs typeface="+mn-lt"/>
              </a:rPr>
              <a:t> Pistes de solutions</a:t>
            </a:r>
          </a:p>
          <a:p>
            <a:pPr algn="r">
              <a:spcBef>
                <a:spcPct val="50000"/>
              </a:spcBef>
            </a:pPr>
            <a:r>
              <a:rPr lang="fr-CH" sz="2400" b="1" dirty="0">
                <a:solidFill>
                  <a:srgbClr val="C12B23"/>
                </a:solidFill>
                <a:latin typeface="Georgia"/>
                <a:ea typeface="+mn-lt"/>
                <a:cs typeface="+mn-lt"/>
              </a:rPr>
              <a:t>Journées d'étude ASCP-SVBB</a:t>
            </a:r>
          </a:p>
          <a:p>
            <a:pPr algn="r">
              <a:spcBef>
                <a:spcPct val="50000"/>
              </a:spcBef>
            </a:pPr>
            <a:endParaRPr lang="fr-CH" sz="2400" b="1" dirty="0">
              <a:solidFill>
                <a:srgbClr val="C12B23"/>
              </a:solidFill>
              <a:latin typeface="Georgia"/>
              <a:ea typeface="+mn-lt"/>
              <a:cs typeface="+mn-lt"/>
            </a:endParaRPr>
          </a:p>
          <a:p>
            <a:pPr algn="r">
              <a:spcBef>
                <a:spcPct val="50000"/>
              </a:spcBef>
            </a:pPr>
            <a:r>
              <a:rPr lang="fr-CH" sz="2400" b="1" dirty="0">
                <a:solidFill>
                  <a:srgbClr val="C12B23"/>
                </a:solidFill>
                <a:latin typeface="Georgia"/>
                <a:ea typeface="+mn-lt"/>
                <a:cs typeface="+mn-lt"/>
              </a:rPr>
              <a:t>14. / 15.09.2023</a:t>
            </a:r>
          </a:p>
          <a:p>
            <a:pPr algn="r">
              <a:spcBef>
                <a:spcPct val="50000"/>
              </a:spcBef>
            </a:pPr>
            <a:endParaRPr lang="fr-CH" sz="32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853125" y="5565338"/>
            <a:ext cx="4315902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H" sz="2000" dirty="0">
                <a:solidFill>
                  <a:schemeClr val="bg1"/>
                </a:solidFill>
                <a:latin typeface="Georgia"/>
                <a:ea typeface="Helvetica Neue" charset="0"/>
                <a:cs typeface="Helvetica Neue" charset="0"/>
              </a:rPr>
              <a:t>Anna Lanz &amp; </a:t>
            </a:r>
          </a:p>
          <a:p>
            <a:r>
              <a:rPr lang="fr-CH" sz="2000" dirty="0">
                <a:solidFill>
                  <a:schemeClr val="bg1"/>
                </a:solidFill>
                <a:latin typeface="Georgia"/>
                <a:ea typeface="Helvetica Neue" charset="0"/>
                <a:cs typeface="Helvetica Neue" charset="0"/>
              </a:rPr>
              <a:t>Maria Paz Olave, </a:t>
            </a:r>
            <a:endParaRPr lang="fr-CH" sz="2000" kern="1200" dirty="0">
              <a:solidFill>
                <a:schemeClr val="bg1"/>
              </a:solidFill>
              <a:latin typeface="Georgia"/>
              <a:ea typeface="Helvetica Neue" charset="0"/>
              <a:cs typeface="Helvetica Neue" charset="0"/>
            </a:endParaRPr>
          </a:p>
          <a:p>
            <a:r>
              <a:rPr lang="fr-CH" sz="2000" dirty="0" err="1">
                <a:solidFill>
                  <a:schemeClr val="bg1"/>
                </a:solidFill>
                <a:latin typeface="Georgia"/>
              </a:rPr>
              <a:t>Services transnationaux</a:t>
            </a:r>
          </a:p>
          <a:p>
            <a:endParaRPr lang="fr-CH" dirty="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6945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23"/>
          <p:cNvSpPr/>
          <p:nvPr/>
        </p:nvSpPr>
        <p:spPr>
          <a:xfrm>
            <a:off x="4002109" y="2895657"/>
            <a:ext cx="3608733" cy="1873585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lvl="1" algn="ctr">
              <a:buClr>
                <a:srgbClr val="BA0000"/>
              </a:buClr>
              <a:defRPr/>
            </a:pPr>
            <a:r>
              <a:rPr lang="de-CH" b="1" dirty="0">
                <a:solidFill>
                  <a:schemeClr val="tx1">
                    <a:lumMod val="20000"/>
                    <a:lumOff val="80000"/>
                  </a:schemeClr>
                </a:solidFill>
                <a:latin typeface="Georgia"/>
                <a:cs typeface="Arial"/>
              </a:rPr>
              <a:t>Protection internationale de </a:t>
            </a:r>
            <a:r>
              <a:rPr lang="de-CH" b="1" dirty="0" err="1">
                <a:solidFill>
                  <a:schemeClr val="tx1">
                    <a:lumMod val="20000"/>
                    <a:lumOff val="80000"/>
                  </a:schemeClr>
                </a:solidFill>
                <a:latin typeface="Georgia"/>
                <a:cs typeface="Arial"/>
              </a:rPr>
              <a:t>l’enfant</a:t>
            </a:r>
            <a:endParaRPr lang="de-CH" b="1" dirty="0">
              <a:solidFill>
                <a:schemeClr val="tx1">
                  <a:lumMod val="20000"/>
                  <a:lumOff val="80000"/>
                </a:schemeClr>
              </a:solidFill>
              <a:latin typeface="Georgia"/>
              <a:cs typeface="Arial"/>
            </a:endParaRPr>
          </a:p>
        </p:txBody>
      </p:sp>
      <p:sp>
        <p:nvSpPr>
          <p:cNvPr id="6" name="Abgerundetes Rechteck 22"/>
          <p:cNvSpPr/>
          <p:nvPr/>
        </p:nvSpPr>
        <p:spPr>
          <a:xfrm>
            <a:off x="7771596" y="763004"/>
            <a:ext cx="2682000" cy="1324800"/>
          </a:xfrm>
          <a:prstGeom prst="roundRect">
            <a:avLst/>
          </a:prstGeom>
          <a:solidFill>
            <a:srgbClr val="C12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lvl="1" algn="ctr">
              <a:buClr>
                <a:srgbClr val="BA0000"/>
              </a:buClr>
              <a:defRPr/>
            </a:pPr>
            <a:r>
              <a:rPr lang="de-CH" b="1" dirty="0" err="1">
                <a:solidFill>
                  <a:schemeClr val="tx1">
                    <a:lumMod val="20000"/>
                    <a:lumOff val="80000"/>
                  </a:schemeClr>
                </a:solidFill>
                <a:latin typeface="Georgia"/>
                <a:cs typeface="Arial"/>
              </a:rPr>
              <a:t>Enlèvement</a:t>
            </a:r>
            <a:r>
              <a:rPr lang="de-CH" b="1" dirty="0">
                <a:solidFill>
                  <a:schemeClr val="tx1">
                    <a:lumMod val="20000"/>
                    <a:lumOff val="80000"/>
                  </a:schemeClr>
                </a:solidFill>
                <a:latin typeface="Georgia"/>
                <a:cs typeface="Arial"/>
              </a:rPr>
              <a:t> </a:t>
            </a:r>
            <a:r>
              <a:rPr lang="de-CH" b="1" dirty="0" err="1">
                <a:solidFill>
                  <a:schemeClr val="tx1">
                    <a:lumMod val="20000"/>
                    <a:lumOff val="80000"/>
                  </a:schemeClr>
                </a:solidFill>
                <a:latin typeface="Georgia"/>
                <a:cs typeface="Arial"/>
              </a:rPr>
              <a:t>d'enfant</a:t>
            </a:r>
            <a:r>
              <a:rPr lang="de-CH" b="1" dirty="0">
                <a:solidFill>
                  <a:schemeClr val="tx1">
                    <a:lumMod val="20000"/>
                    <a:lumOff val="80000"/>
                  </a:schemeClr>
                </a:solidFill>
                <a:latin typeface="Georgia"/>
                <a:cs typeface="Arial"/>
              </a:rPr>
              <a:t> par </a:t>
            </a:r>
            <a:r>
              <a:rPr lang="de-CH" b="1" dirty="0" err="1">
                <a:solidFill>
                  <a:schemeClr val="tx1">
                    <a:lumMod val="20000"/>
                    <a:lumOff val="80000"/>
                  </a:schemeClr>
                </a:solidFill>
                <a:latin typeface="Georgia"/>
                <a:cs typeface="Arial"/>
              </a:rPr>
              <a:t>un</a:t>
            </a:r>
            <a:r>
              <a:rPr lang="de-CH" b="1" dirty="0">
                <a:solidFill>
                  <a:schemeClr val="tx1">
                    <a:lumMod val="20000"/>
                    <a:lumOff val="80000"/>
                  </a:schemeClr>
                </a:solidFill>
                <a:latin typeface="Georgia"/>
                <a:cs typeface="Arial"/>
              </a:rPr>
              <a:t> </a:t>
            </a:r>
            <a:r>
              <a:rPr lang="de-CH" b="1" dirty="0" err="1">
                <a:solidFill>
                  <a:schemeClr val="tx1">
                    <a:lumMod val="20000"/>
                    <a:lumOff val="80000"/>
                  </a:schemeClr>
                </a:solidFill>
                <a:latin typeface="Georgia"/>
                <a:cs typeface="Arial"/>
              </a:rPr>
              <a:t>parent</a:t>
            </a:r>
            <a:endParaRPr lang="de-CH" b="1" dirty="0">
              <a:solidFill>
                <a:schemeClr val="tx1">
                  <a:lumMod val="20000"/>
                  <a:lumOff val="80000"/>
                </a:schemeClr>
              </a:solidFill>
              <a:latin typeface="Georgia"/>
              <a:cs typeface="Arial"/>
            </a:endParaRPr>
          </a:p>
        </p:txBody>
      </p:sp>
      <p:sp>
        <p:nvSpPr>
          <p:cNvPr id="7" name="Abgerundetes Rechteck 21"/>
          <p:cNvSpPr/>
          <p:nvPr/>
        </p:nvSpPr>
        <p:spPr>
          <a:xfrm>
            <a:off x="962855" y="3242872"/>
            <a:ext cx="1688905" cy="898054"/>
          </a:xfrm>
          <a:prstGeom prst="roundRect">
            <a:avLst/>
          </a:prstGeom>
          <a:solidFill>
            <a:srgbClr val="78A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lvl="1" algn="ctr">
              <a:buClr>
                <a:srgbClr val="BA0000"/>
              </a:buClr>
              <a:defRPr/>
            </a:pPr>
            <a:endParaRPr lang="de-CH" b="1" dirty="0">
              <a:solidFill>
                <a:srgbClr val="000000"/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0" lvl="1" algn="ctr">
              <a:buClr>
                <a:srgbClr val="BA0000"/>
              </a:buClr>
              <a:defRPr/>
            </a:pPr>
            <a:r>
              <a:rPr lang="de-CH" sz="12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Georgia"/>
                <a:cs typeface="Arial"/>
              </a:rPr>
              <a:t>Conseil aux couples binationaux</a:t>
            </a:r>
          </a:p>
          <a:p>
            <a:pPr marL="0" lvl="1" algn="ctr">
              <a:buClr>
                <a:srgbClr val="BA0000"/>
              </a:buClr>
              <a:defRPr/>
            </a:pPr>
            <a:r>
              <a:rPr lang="de-CH" b="1" dirty="0">
                <a:solidFill>
                  <a:srgbClr val="000000"/>
                </a:solidFill>
                <a:latin typeface="Georgia" panose="02040502050405020303" pitchFamily="18" charset="0"/>
                <a:cs typeface="Arial" pitchFamily="34" charset="0"/>
              </a:rPr>
              <a:t> </a:t>
            </a:r>
          </a:p>
        </p:txBody>
      </p:sp>
      <p:sp>
        <p:nvSpPr>
          <p:cNvPr id="8" name="Abgerundetes Rechteck 20"/>
          <p:cNvSpPr/>
          <p:nvPr/>
        </p:nvSpPr>
        <p:spPr>
          <a:xfrm>
            <a:off x="2454748" y="573977"/>
            <a:ext cx="2681048" cy="1324800"/>
          </a:xfrm>
          <a:prstGeom prst="roundRect">
            <a:avLst/>
          </a:prstGeom>
          <a:solidFill>
            <a:srgbClr val="F5EEDA"/>
          </a:solidFill>
          <a:ln>
            <a:solidFill>
              <a:srgbClr val="78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99720" lvl="1">
              <a:buClr>
                <a:srgbClr val="BA0000"/>
              </a:buClr>
              <a:defRPr/>
            </a:pPr>
            <a:r>
              <a:rPr lang="de-CH" b="1" dirty="0">
                <a:solidFill>
                  <a:srgbClr val="62868A"/>
                </a:solidFill>
                <a:latin typeface="Georgia"/>
                <a:cs typeface="Arial"/>
              </a:rPr>
              <a:t>Adoption internationale</a:t>
            </a:r>
            <a:endParaRPr lang="de-DE" dirty="0">
              <a:solidFill>
                <a:srgbClr val="62868A"/>
              </a:solidFill>
              <a:latin typeface="Georgia"/>
              <a:cs typeface="Arial"/>
            </a:endParaRPr>
          </a:p>
        </p:txBody>
      </p:sp>
      <p:sp>
        <p:nvSpPr>
          <p:cNvPr id="9" name="Abgerundetes Rechteck 24"/>
          <p:cNvSpPr/>
          <p:nvPr/>
        </p:nvSpPr>
        <p:spPr>
          <a:xfrm>
            <a:off x="8961191" y="3429000"/>
            <a:ext cx="2452529" cy="1181254"/>
          </a:xfrm>
          <a:prstGeom prst="roundRect">
            <a:avLst/>
          </a:prstGeom>
          <a:solidFill>
            <a:srgbClr val="78A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42545" lvl="1" algn="ctr">
              <a:buClr>
                <a:srgbClr val="BA0000"/>
              </a:buClr>
              <a:defRPr/>
            </a:pPr>
            <a:r>
              <a:rPr lang="de-CH" b="1" dirty="0">
                <a:solidFill>
                  <a:schemeClr val="tx1">
                    <a:lumMod val="20000"/>
                    <a:lumOff val="80000"/>
                  </a:schemeClr>
                </a:solidFill>
                <a:latin typeface="Georgia"/>
                <a:cs typeface="Arial"/>
              </a:rPr>
              <a:t>Recherche </a:t>
            </a:r>
            <a:r>
              <a:rPr lang="de-CH" b="1" dirty="0" err="1">
                <a:solidFill>
                  <a:schemeClr val="tx1">
                    <a:lumMod val="20000"/>
                    <a:lumOff val="80000"/>
                  </a:schemeClr>
                </a:solidFill>
                <a:latin typeface="Georgia"/>
                <a:cs typeface="Arial"/>
              </a:rPr>
              <a:t>d'origines</a:t>
            </a:r>
            <a:endParaRPr lang="de-DE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Abgerundetes Rechteck 18"/>
          <p:cNvSpPr/>
          <p:nvPr/>
        </p:nvSpPr>
        <p:spPr>
          <a:xfrm>
            <a:off x="5850841" y="5377220"/>
            <a:ext cx="2339052" cy="1047904"/>
          </a:xfrm>
          <a:prstGeom prst="roundRect">
            <a:avLst/>
          </a:prstGeom>
          <a:solidFill>
            <a:srgbClr val="78A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lvl="1" algn="ctr">
              <a:buClr>
                <a:srgbClr val="BA0000"/>
              </a:buClr>
              <a:defRPr/>
            </a:pPr>
            <a:r>
              <a:rPr lang="fr-CH" sz="2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Georgia"/>
                <a:cs typeface="Arial"/>
              </a:rPr>
              <a:t>Représentation de l’enfant</a:t>
            </a:r>
          </a:p>
          <a:p>
            <a:pPr marL="0" lvl="1" algn="ctr">
              <a:buClr>
                <a:srgbClr val="BA0000"/>
              </a:buClr>
              <a:defRPr/>
            </a:pPr>
            <a:r>
              <a:rPr lang="fr-CH" sz="1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Georgia"/>
                <a:cs typeface="Arial"/>
              </a:rPr>
              <a:t>(en </a:t>
            </a:r>
            <a:r>
              <a:rPr lang="fr-CH" sz="1600" b="1" dirty="0" err="1">
                <a:solidFill>
                  <a:schemeClr val="tx1">
                    <a:lumMod val="20000"/>
                    <a:lumOff val="80000"/>
                  </a:schemeClr>
                </a:solidFill>
                <a:latin typeface="Georgia"/>
                <a:cs typeface="Arial"/>
              </a:rPr>
              <a:t>dévelop</a:t>
            </a:r>
            <a:r>
              <a:rPr lang="fr-CH" sz="16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Georgia"/>
                <a:cs typeface="Arial"/>
              </a:rPr>
              <a:t>.)</a:t>
            </a:r>
            <a:endParaRPr lang="de-CH" sz="1600" b="1" dirty="0">
              <a:solidFill>
                <a:schemeClr val="tx1">
                  <a:lumMod val="20000"/>
                  <a:lumOff val="80000"/>
                </a:schemeClr>
              </a:solidFill>
              <a:latin typeface="Georgia"/>
              <a:cs typeface="Arial"/>
            </a:endParaRPr>
          </a:p>
        </p:txBody>
      </p:sp>
      <p:sp>
        <p:nvSpPr>
          <p:cNvPr id="13" name="Abgerundetes Rechteck 20"/>
          <p:cNvSpPr/>
          <p:nvPr/>
        </p:nvSpPr>
        <p:spPr>
          <a:xfrm>
            <a:off x="414561" y="5008019"/>
            <a:ext cx="2339052" cy="1124166"/>
          </a:xfrm>
          <a:prstGeom prst="roundRect">
            <a:avLst/>
          </a:prstGeom>
          <a:solidFill>
            <a:srgbClr val="E8E1D5"/>
          </a:solidFill>
          <a:ln>
            <a:solidFill>
              <a:srgbClr val="628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99720" lvl="1">
              <a:buClr>
                <a:srgbClr val="BA0000"/>
              </a:buClr>
              <a:defRPr/>
            </a:pPr>
            <a:r>
              <a:rPr lang="de-CH" b="1" dirty="0">
                <a:solidFill>
                  <a:srgbClr val="2F768E"/>
                </a:solidFill>
                <a:latin typeface="Georgia"/>
                <a:cs typeface="Arial"/>
              </a:rPr>
              <a:t>Mineur-e-s non </a:t>
            </a:r>
            <a:r>
              <a:rPr lang="de-CH" b="1" dirty="0" err="1">
                <a:solidFill>
                  <a:srgbClr val="2F768E"/>
                </a:solidFill>
                <a:latin typeface="Georgia"/>
                <a:cs typeface="Arial"/>
              </a:rPr>
              <a:t>accom</a:t>
            </a:r>
            <a:r>
              <a:rPr lang="de-CH" b="1" dirty="0">
                <a:solidFill>
                  <a:srgbClr val="2F768E"/>
                </a:solidFill>
                <a:latin typeface="Georgia"/>
                <a:cs typeface="Arial"/>
              </a:rPr>
              <a:t>-</a:t>
            </a:r>
            <a:r>
              <a:rPr lang="de-CH" b="1" dirty="0" err="1">
                <a:solidFill>
                  <a:srgbClr val="2F768E"/>
                </a:solidFill>
                <a:latin typeface="Georgia"/>
                <a:cs typeface="Arial"/>
              </a:rPr>
              <a:t>pagné</a:t>
            </a:r>
            <a:r>
              <a:rPr lang="de-CH" b="1" dirty="0">
                <a:solidFill>
                  <a:srgbClr val="2F768E"/>
                </a:solidFill>
                <a:latin typeface="Georgia"/>
                <a:cs typeface="Arial"/>
              </a:rPr>
              <a:t>-e-s</a:t>
            </a:r>
            <a:endParaRPr lang="de-DE" dirty="0">
              <a:solidFill>
                <a:srgbClr val="2F768E"/>
              </a:solidFill>
              <a:latin typeface="Georgia"/>
              <a:cs typeface="Arial"/>
            </a:endParaRP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0B153F9F-4E88-8780-119D-9987D4D1DF36}"/>
              </a:ext>
            </a:extLst>
          </p:cNvPr>
          <p:cNvCxnSpPr>
            <a:cxnSpLocks/>
          </p:cNvCxnSpPr>
          <p:nvPr/>
        </p:nvCxnSpPr>
        <p:spPr>
          <a:xfrm flipH="1">
            <a:off x="7556783" y="2144616"/>
            <a:ext cx="1052196" cy="6891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A552C1F4-355D-EE86-4938-9C6E701F2D14}"/>
              </a:ext>
            </a:extLst>
          </p:cNvPr>
          <p:cNvCxnSpPr>
            <a:cxnSpLocks/>
          </p:cNvCxnSpPr>
          <p:nvPr/>
        </p:nvCxnSpPr>
        <p:spPr>
          <a:xfrm>
            <a:off x="5024797" y="1898777"/>
            <a:ext cx="578335" cy="9350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69B89D86-3788-47F7-D7A4-E868BD11C9F1}"/>
              </a:ext>
            </a:extLst>
          </p:cNvPr>
          <p:cNvCxnSpPr>
            <a:cxnSpLocks/>
          </p:cNvCxnSpPr>
          <p:nvPr/>
        </p:nvCxnSpPr>
        <p:spPr>
          <a:xfrm>
            <a:off x="2753613" y="3691899"/>
            <a:ext cx="1093398" cy="1405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CE3D98DA-BC60-991D-9CA4-6185AAA5DB05}"/>
              </a:ext>
            </a:extLst>
          </p:cNvPr>
          <p:cNvCxnSpPr>
            <a:cxnSpLocks/>
          </p:cNvCxnSpPr>
          <p:nvPr/>
        </p:nvCxnSpPr>
        <p:spPr>
          <a:xfrm flipV="1">
            <a:off x="2864718" y="4610254"/>
            <a:ext cx="1065256" cy="7101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EBB1169F-1F3E-A822-D8EE-7C4D84739FA0}"/>
              </a:ext>
            </a:extLst>
          </p:cNvPr>
          <p:cNvCxnSpPr>
            <a:cxnSpLocks/>
          </p:cNvCxnSpPr>
          <p:nvPr/>
        </p:nvCxnSpPr>
        <p:spPr>
          <a:xfrm flipV="1">
            <a:off x="6681687" y="4769242"/>
            <a:ext cx="0" cy="5511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4C24DD01-3723-4B91-BBE3-BC2BCC8F252D}"/>
              </a:ext>
            </a:extLst>
          </p:cNvPr>
          <p:cNvCxnSpPr/>
          <p:nvPr/>
        </p:nvCxnSpPr>
        <p:spPr>
          <a:xfrm flipH="1" flipV="1">
            <a:off x="7661366" y="3832449"/>
            <a:ext cx="1188720" cy="1871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75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6="http://schemas.microsoft.com/office/drawing/2014/main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01117" y="340341"/>
            <a:ext cx="9278752" cy="55399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de-CH" sz="3000" b="1" dirty="0">
                <a:solidFill>
                  <a:srgbClr val="2F768E"/>
                </a:solidFill>
                <a:latin typeface="Georgia" panose="02040502050405020303" pitchFamily="18" charset="0"/>
                <a:cs typeface="Arial" pitchFamily="34" charset="0"/>
              </a:rPr>
              <a:t>Services </a:t>
            </a:r>
            <a:r>
              <a:rPr lang="de-CH" sz="3000" b="1" dirty="0" err="1">
                <a:solidFill>
                  <a:srgbClr val="2F768E"/>
                </a:solidFill>
                <a:latin typeface="Georgia" panose="02040502050405020303" pitchFamily="18" charset="0"/>
                <a:cs typeface="Arial" pitchFamily="34" charset="0"/>
              </a:rPr>
              <a:t>transnationaux</a:t>
            </a:r>
            <a:r>
              <a:rPr lang="de-CH" sz="3000" b="1" dirty="0">
                <a:solidFill>
                  <a:srgbClr val="2F768E"/>
                </a:solidFill>
                <a:latin typeface="Georgia" panose="02040502050405020303" pitchFamily="18" charset="0"/>
                <a:cs typeface="Arial" pitchFamily="34" charset="0"/>
              </a:rPr>
              <a:t> : </a:t>
            </a:r>
            <a:r>
              <a:rPr lang="de-CH" sz="3000" b="1" dirty="0" err="1">
                <a:solidFill>
                  <a:srgbClr val="2F768E"/>
                </a:solidFill>
                <a:latin typeface="Georgia" panose="02040502050405020303" pitchFamily="18" charset="0"/>
                <a:cs typeface="Arial" pitchFamily="34" charset="0"/>
              </a:rPr>
              <a:t>offre</a:t>
            </a:r>
            <a:endParaRPr lang="de-CH" sz="3000" b="1" dirty="0">
              <a:solidFill>
                <a:srgbClr val="2F768E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759430"/>
              </p:ext>
            </p:extLst>
          </p:nvPr>
        </p:nvGraphicFramePr>
        <p:xfrm>
          <a:off x="1725839" y="1021670"/>
          <a:ext cx="8531678" cy="5105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1678">
                  <a:extLst>
                    <a:ext uri="{9D8B030D-6E8A-4147-A177-3AD203B41FA5}">
                      <a16:colId xmlns:a16="http://schemas.microsoft.com/office/drawing/2014/main" val="1194795552"/>
                    </a:ext>
                  </a:extLst>
                </a:gridCol>
              </a:tblGrid>
              <a:tr h="415573">
                <a:tc>
                  <a:txBody>
                    <a:bodyPr/>
                    <a:lstStyle/>
                    <a:p>
                      <a:r>
                        <a:rPr lang="de-CH" sz="1800" baseline="0">
                          <a:latin typeface="Georgia"/>
                        </a:rPr>
                        <a:t>Offre du SSI Suisse et du réseau ISS</a:t>
                      </a:r>
                      <a:endParaRPr lang="de-CH" sz="1800">
                        <a:latin typeface="Georgia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81011981"/>
                  </a:ext>
                </a:extLst>
              </a:tr>
              <a:tr h="415573">
                <a:tc>
                  <a:txBody>
                    <a:bodyPr/>
                    <a:lstStyle/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 typeface="Arial"/>
                        <a:buChar char="•"/>
                      </a:pPr>
                      <a:r>
                        <a:rPr lang="de-CH" sz="1800" kern="1200" noProof="0" dirty="0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Conseils spécialisés sur la protection transnationale de </a:t>
                      </a:r>
                      <a:r>
                        <a:rPr lang="de-CH" sz="1800" kern="1200" noProof="0" dirty="0" err="1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l’enfant</a:t>
                      </a:r>
                      <a:r>
                        <a:rPr lang="de-CH" sz="1800" kern="1200" noProof="0" dirty="0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 et de </a:t>
                      </a:r>
                      <a:r>
                        <a:rPr lang="de-CH" sz="1800" kern="1200" noProof="0" dirty="0" err="1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l’adulte</a:t>
                      </a:r>
                      <a:endParaRPr lang="de-CH" sz="1800" kern="1200" noProof="0" dirty="0">
                        <a:solidFill>
                          <a:srgbClr val="000000"/>
                        </a:solidFill>
                        <a:latin typeface="Georgia"/>
                        <a:ea typeface="ＭＳ Ｐゴシック"/>
                        <a:cs typeface="Arial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41187143"/>
                  </a:ext>
                </a:extLst>
              </a:tr>
              <a:tr h="41557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de-CH" sz="1800" kern="1200" noProof="0" dirty="0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Conseil </a:t>
                      </a:r>
                      <a:r>
                        <a:rPr lang="de-CH" sz="1800" kern="1200" noProof="0" dirty="0" err="1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sociojuridique</a:t>
                      </a:r>
                      <a:r>
                        <a:rPr lang="de-CH" sz="1800" kern="1200" noProof="0" dirty="0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 et accompagnement de particuliers</a:t>
                      </a:r>
                      <a:endParaRPr lang="de-CH" sz="1800" kern="1200" dirty="0">
                        <a:solidFill>
                          <a:srgbClr val="000000"/>
                        </a:solidFill>
                        <a:latin typeface="Georgia"/>
                        <a:ea typeface="ＭＳ Ｐゴシック"/>
                        <a:cs typeface="Arial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95237503"/>
                  </a:ext>
                </a:extLst>
              </a:tr>
              <a:tr h="415572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noProof="0" dirty="0">
                          <a:solidFill>
                            <a:srgbClr val="000000"/>
                          </a:solidFill>
                          <a:latin typeface="Georgia"/>
                        </a:rPr>
                        <a:t>Interventions dans plus de 120 pays en collaboration avec nos partenaires de réseau</a:t>
                      </a:r>
                      <a:endParaRPr lang="de-CH" sz="1800" kern="1200" noProof="0" dirty="0">
                        <a:solidFill>
                          <a:srgbClr val="000000"/>
                        </a:solidFill>
                        <a:latin typeface="Georgia"/>
                        <a:ea typeface="ＭＳ Ｐゴシック"/>
                        <a:cs typeface="Arial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82248429"/>
                  </a:ext>
                </a:extLst>
              </a:tr>
              <a:tr h="41557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de-CH" sz="1800" kern="1200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Médiation et coordination avec les autorités de différents pays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910213214"/>
                  </a:ext>
                </a:extLst>
              </a:tr>
              <a:tr h="415573">
                <a:tc>
                  <a:txBody>
                    <a:bodyPr/>
                    <a:lstStyle/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 typeface="Arial"/>
                        <a:buChar char="•"/>
                      </a:pPr>
                      <a:r>
                        <a:rPr lang="de-CH" sz="1800" dirty="0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Enquêtes sociales à l'étranger</a:t>
                      </a:r>
                      <a:endParaRPr lang="de-CH" sz="1100" dirty="0">
                        <a:latin typeface="Georgia"/>
                        <a:ea typeface="ＭＳ Ｐゴシック"/>
                        <a:cs typeface="Arial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53068062"/>
                  </a:ext>
                </a:extLst>
              </a:tr>
              <a:tr h="41557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de-CH" sz="1800" dirty="0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Mise en contact parents-enfants au-delà des frontières nationales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30175260"/>
                  </a:ext>
                </a:extLst>
              </a:tr>
              <a:tr h="451193">
                <a:tc>
                  <a:txBody>
                    <a:bodyPr/>
                    <a:lstStyle/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 typeface="Arial"/>
                        <a:buChar char="•"/>
                      </a:pPr>
                      <a:r>
                        <a:rPr lang="de-CH" sz="1800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Conseil et médiation en cas d'enlèvement international d'enfant</a:t>
                      </a:r>
                      <a:endParaRPr lang="de-CH" sz="1800">
                        <a:solidFill>
                          <a:srgbClr val="000000"/>
                        </a:solidFill>
                        <a:latin typeface="Georgia" panose="02040502050405020303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E8E1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068146"/>
                  </a:ext>
                </a:extLst>
              </a:tr>
              <a:tr h="415573"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Font typeface="Arial"/>
                        <a:buChar char="•"/>
                      </a:pPr>
                      <a:r>
                        <a:rPr lang="de-CH" sz="1800" kern="1200" noProof="0" dirty="0" err="1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Soutien</a:t>
                      </a:r>
                      <a:r>
                        <a:rPr lang="de-CH" sz="1800" kern="1200" noProof="0" dirty="0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 à la </a:t>
                      </a:r>
                      <a:r>
                        <a:rPr lang="de-CH" sz="1800" kern="1200" noProof="0" dirty="0" err="1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transmission</a:t>
                      </a:r>
                      <a:r>
                        <a:rPr lang="de-CH" sz="1800" kern="1200" noProof="0" dirty="0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 de </a:t>
                      </a:r>
                      <a:r>
                        <a:rPr lang="de-CH" sz="1800" kern="1200" noProof="0" dirty="0" err="1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rapports</a:t>
                      </a:r>
                      <a:r>
                        <a:rPr lang="de-CH" sz="1800" kern="1200" noProof="0" dirty="0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 </a:t>
                      </a:r>
                      <a:r>
                        <a:rPr lang="de-CH" sz="1800" kern="1200" noProof="0" dirty="0" err="1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internationaux</a:t>
                      </a:r>
                      <a:r>
                        <a:rPr lang="de-CH" sz="1800" kern="1200" noProof="0" dirty="0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 </a:t>
                      </a:r>
                      <a:r>
                        <a:rPr lang="de-CH" sz="1800" kern="1200" noProof="0" dirty="0" err="1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sur</a:t>
                      </a:r>
                      <a:r>
                        <a:rPr lang="de-CH" sz="1800" kern="1200" noProof="0" dirty="0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 </a:t>
                      </a:r>
                      <a:r>
                        <a:rPr lang="de-CH" sz="1800" kern="1200" noProof="0" dirty="0" err="1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les</a:t>
                      </a:r>
                      <a:r>
                        <a:rPr lang="de-CH" sz="1800" kern="1200" noProof="0" dirty="0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 </a:t>
                      </a:r>
                      <a:r>
                        <a:rPr lang="de-CH" sz="1800" kern="1200" noProof="0" dirty="0" err="1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situations</a:t>
                      </a:r>
                      <a:r>
                        <a:rPr lang="de-CH" sz="1800" kern="1200" noProof="0" dirty="0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 à </a:t>
                      </a:r>
                      <a:r>
                        <a:rPr lang="de-CH" sz="1800" kern="1200" noProof="0" dirty="0" err="1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risque</a:t>
                      </a:r>
                      <a:endParaRPr lang="de-CH" sz="1800" kern="1200" dirty="0">
                        <a:solidFill>
                          <a:srgbClr val="000000"/>
                        </a:solidFill>
                        <a:latin typeface="Georgia"/>
                        <a:ea typeface="ＭＳ Ｐゴシック"/>
                        <a:cs typeface="Arial"/>
                      </a:endParaRPr>
                    </a:p>
                  </a:txBody>
                  <a:tcPr marL="68580" marR="68580" marT="34290" marB="34290" anchor="ctr">
                    <a:solidFill>
                      <a:srgbClr val="E8E1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809242"/>
                  </a:ext>
                </a:extLst>
              </a:tr>
              <a:tr h="415573">
                <a:tc>
                  <a:txBody>
                    <a:bodyPr/>
                    <a:lstStyle/>
                    <a:p>
                      <a:pPr marL="285750" lvl="0" indent="-28575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Font typeface="Arial"/>
                        <a:buChar char="•"/>
                      </a:pPr>
                      <a:r>
                        <a:rPr lang="de-CH" sz="1800" b="0" i="0" u="none" strike="noStrike" kern="1200" noProof="0">
                          <a:solidFill>
                            <a:srgbClr val="000000"/>
                          </a:solidFill>
                          <a:latin typeface="Georgia"/>
                        </a:rPr>
                        <a:t>Conseil et médiation binationaux, et conseil basé sur la médiation</a:t>
                      </a:r>
                      <a:endParaRPr lang="de-CH" sz="1800" kern="1200" noProof="0">
                        <a:solidFill>
                          <a:srgbClr val="000000"/>
                        </a:solidFill>
                        <a:latin typeface="Georgia"/>
                        <a:ea typeface="ＭＳ Ｐゴシック"/>
                        <a:cs typeface="Arial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435620743"/>
                  </a:ext>
                </a:extLst>
              </a:tr>
              <a:tr h="71241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 typeface="Arial"/>
                        <a:buChar char="•"/>
                        <a:tabLst>
                          <a:tab pos="536575" algn="l"/>
                        </a:tabLst>
                        <a:defRPr/>
                      </a:pPr>
                      <a:r>
                        <a:rPr lang="de-CH" sz="1800" i="1" dirty="0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de-CH" sz="1800" i="1" dirty="0" err="1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  <a:sym typeface="Wingdings" panose="05000000000000000000" pitchFamily="2" charset="2"/>
                        </a:rPr>
                        <a:t>T</a:t>
                      </a:r>
                      <a:r>
                        <a:rPr lang="de-CH" sz="1800" i="1" dirty="0" err="1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ous</a:t>
                      </a:r>
                      <a:r>
                        <a:rPr lang="de-CH" sz="1800" i="1" dirty="0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 les services sont proposés aux </a:t>
                      </a:r>
                      <a:r>
                        <a:rPr lang="de-CH" sz="1800" i="1" dirty="0">
                          <a:solidFill>
                            <a:srgbClr val="FF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particuliers </a:t>
                      </a:r>
                      <a:r>
                        <a:rPr lang="de-CH" sz="1800" i="1" dirty="0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et </a:t>
                      </a:r>
                      <a:r>
                        <a:rPr lang="de-CH" sz="1800" i="1" dirty="0">
                          <a:solidFill>
                            <a:srgbClr val="FF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aux organismes publics</a:t>
                      </a:r>
                      <a:endParaRPr lang="de-CH" sz="1100" dirty="0">
                        <a:latin typeface="Georgia"/>
                        <a:ea typeface="ＭＳ Ｐゴシック"/>
                        <a:cs typeface="Arial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75491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77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6="http://schemas.microsoft.com/office/drawing/2014/main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347537" y="2271562"/>
            <a:ext cx="1751798" cy="1068404"/>
          </a:xfrm>
          <a:prstGeom prst="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600">
                <a:latin typeface="Georgia" panose="02040502050405020303" pitchFamily="18" charset="0"/>
                <a:sym typeface="Wingdings" panose="05000000000000000000" pitchFamily="2" charset="2"/>
              </a:rPr>
              <a:t>CH : </a:t>
            </a:r>
            <a:br>
              <a:rPr lang="de-CH" sz="1600">
                <a:latin typeface="Georgia" panose="02040502050405020303" pitchFamily="18" charset="0"/>
                <a:sym typeface="Wingdings" panose="05000000000000000000" pitchFamily="2" charset="2"/>
              </a:rPr>
            </a:br>
            <a:r>
              <a:rPr lang="de-CH" sz="1600">
                <a:latin typeface="Georgia" panose="02040502050405020303" pitchFamily="18" charset="0"/>
              </a:rPr>
              <a:t>Autorité</a:t>
            </a:r>
            <a:br>
              <a:rPr lang="de-CH" sz="1600">
                <a:latin typeface="Georgia" panose="02040502050405020303" pitchFamily="18" charset="0"/>
              </a:rPr>
            </a:br>
            <a:r>
              <a:rPr lang="de-CH" sz="1600">
                <a:latin typeface="Georgia" panose="02040502050405020303" pitchFamily="18" charset="0"/>
              </a:rPr>
              <a:t>Particulier</a:t>
            </a:r>
          </a:p>
          <a:p>
            <a:pPr algn="ctr"/>
            <a:endParaRPr lang="de-CH" sz="900">
              <a:latin typeface="Georgia" panose="02040502050405020303" pitchFamily="18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9171737" y="2271561"/>
            <a:ext cx="1839565" cy="1094569"/>
          </a:xfrm>
          <a:prstGeom prst="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5485"/>
            <a:r>
              <a:rPr lang="de-CH" sz="1600" dirty="0" err="1">
                <a:latin typeface="Georgia" panose="02040502050405020303" pitchFamily="18" charset="0"/>
              </a:rPr>
              <a:t>Etranger</a:t>
            </a:r>
            <a:r>
              <a:rPr lang="de-CH" sz="1600" dirty="0">
                <a:latin typeface="Georgia" panose="02040502050405020303" pitchFamily="18" charset="0"/>
              </a:rPr>
              <a:t> :</a:t>
            </a:r>
          </a:p>
          <a:p>
            <a:pPr marL="65485"/>
            <a:r>
              <a:rPr lang="de-CH" sz="1400" dirty="0" err="1">
                <a:latin typeface="Georgia" panose="02040502050405020303" pitchFamily="18" charset="0"/>
              </a:rPr>
              <a:t>Partenaire</a:t>
            </a:r>
            <a:r>
              <a:rPr lang="de-CH" sz="1400" dirty="0">
                <a:latin typeface="Georgia" panose="02040502050405020303" pitchFamily="18" charset="0"/>
              </a:rPr>
              <a:t> ISS </a:t>
            </a:r>
            <a:r>
              <a:rPr lang="de-CH" sz="1400" dirty="0" err="1">
                <a:latin typeface="Georgia" panose="02040502050405020303" pitchFamily="18" charset="0"/>
              </a:rPr>
              <a:t>exécute</a:t>
            </a:r>
            <a:r>
              <a:rPr lang="de-CH" sz="1400" dirty="0">
                <a:latin typeface="Georgia" panose="02040502050405020303" pitchFamily="18" charset="0"/>
              </a:rPr>
              <a:t> le </a:t>
            </a:r>
            <a:r>
              <a:rPr lang="de-CH" sz="1400" dirty="0" err="1">
                <a:latin typeface="Georgia" panose="02040502050405020303" pitchFamily="18" charset="0"/>
              </a:rPr>
              <a:t>mandat</a:t>
            </a:r>
            <a:endParaRPr lang="de-CH" sz="1400" dirty="0">
              <a:latin typeface="Georgia" panose="02040502050405020303" pitchFamily="18" charset="0"/>
            </a:endParaRPr>
          </a:p>
          <a:p>
            <a:pPr algn="ctr"/>
            <a:endParaRPr lang="de-CH" sz="900" dirty="0">
              <a:latin typeface="Georgia" panose="02040502050405020303" pitchFamily="18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347537" y="5043062"/>
            <a:ext cx="1711045" cy="1107480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600">
                <a:latin typeface="Georgia" panose="02040502050405020303" pitchFamily="18" charset="0"/>
              </a:rPr>
              <a:t>A l'étranger :</a:t>
            </a:r>
            <a:br>
              <a:rPr lang="de-CH" sz="1600">
                <a:latin typeface="Georgia" panose="02040502050405020303" pitchFamily="18" charset="0"/>
              </a:rPr>
            </a:br>
            <a:r>
              <a:rPr lang="de-CH" sz="1600">
                <a:latin typeface="Georgia" panose="02040502050405020303" pitchFamily="18" charset="0"/>
              </a:rPr>
              <a:t>Partenaires ISS</a:t>
            </a:r>
          </a:p>
        </p:txBody>
      </p:sp>
      <p:sp>
        <p:nvSpPr>
          <p:cNvPr id="13" name="Rechteck 12"/>
          <p:cNvSpPr/>
          <p:nvPr/>
        </p:nvSpPr>
        <p:spPr>
          <a:xfrm>
            <a:off x="1237705" y="1804092"/>
            <a:ext cx="20537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sz="1600" b="1">
                <a:latin typeface="Georgia" panose="02040502050405020303" pitchFamily="18" charset="0"/>
              </a:rPr>
              <a:t>MANDATAIRE</a:t>
            </a:r>
          </a:p>
        </p:txBody>
      </p:sp>
      <p:sp>
        <p:nvSpPr>
          <p:cNvPr id="25" name="Rechteck 24"/>
          <p:cNvSpPr/>
          <p:nvPr/>
        </p:nvSpPr>
        <p:spPr>
          <a:xfrm>
            <a:off x="9242460" y="5043063"/>
            <a:ext cx="1768842" cy="1107480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5485"/>
            <a:r>
              <a:rPr lang="de-CH" sz="1600">
                <a:latin typeface="Georgia" panose="02040502050405020303" pitchFamily="18" charset="0"/>
              </a:rPr>
              <a:t>CH :</a:t>
            </a:r>
          </a:p>
          <a:p>
            <a:pPr marL="65485"/>
            <a:r>
              <a:rPr lang="de-CH" sz="1600">
                <a:latin typeface="Georgia" panose="02040502050405020303" pitchFamily="18" charset="0"/>
              </a:rPr>
              <a:t>Autorités (CH)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4844244" y="3185628"/>
            <a:ext cx="2947414" cy="2267616"/>
          </a:xfrm>
          <a:prstGeom prst="roundRect">
            <a:avLst>
              <a:gd name="adj" fmla="val 21891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C41E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50"/>
              </a:spcAft>
            </a:pPr>
            <a:r>
              <a:rPr lang="de-CH" b="1" u="sng" dirty="0">
                <a:solidFill>
                  <a:srgbClr val="FF0000"/>
                </a:solidFill>
                <a:latin typeface="Georgia" panose="02040502050405020303" pitchFamily="18" charset="0"/>
              </a:rPr>
              <a:t>SSI CH</a:t>
            </a:r>
            <a:endParaRPr lang="de-CH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r>
              <a:rPr lang="de-CH" sz="1600" dirty="0" err="1">
                <a:latin typeface="Georgia" panose="02040502050405020303" pitchFamily="18" charset="0"/>
              </a:rPr>
              <a:t>Ouverture</a:t>
            </a:r>
            <a:r>
              <a:rPr lang="de-CH" sz="1600" dirty="0">
                <a:latin typeface="Georgia" panose="02040502050405020303" pitchFamily="18" charset="0"/>
              </a:rPr>
              <a:t> du dossier/</a:t>
            </a:r>
            <a:r>
              <a:rPr lang="de-CH" sz="1600" dirty="0" err="1">
                <a:latin typeface="Georgia" panose="02040502050405020303" pitchFamily="18" charset="0"/>
              </a:rPr>
              <a:t>cas</a:t>
            </a:r>
            <a:br>
              <a:rPr lang="de-CH" sz="1600" dirty="0">
                <a:latin typeface="Georgia" panose="02040502050405020303" pitchFamily="18" charset="0"/>
              </a:rPr>
            </a:br>
            <a:r>
              <a:rPr lang="de-CH" sz="1600" dirty="0">
                <a:latin typeface="Georgia" panose="02040502050405020303" pitchFamily="18" charset="0"/>
              </a:rPr>
              <a:t>Etablissement du </a:t>
            </a:r>
            <a:r>
              <a:rPr lang="de-CH" sz="1600" dirty="0" err="1">
                <a:latin typeface="Georgia" panose="02040502050405020303" pitchFamily="18" charset="0"/>
              </a:rPr>
              <a:t>mandat</a:t>
            </a:r>
            <a:endParaRPr lang="de-CH" sz="1600" dirty="0">
              <a:latin typeface="Georgia" panose="02040502050405020303" pitchFamily="18" charset="0"/>
            </a:endParaRPr>
          </a:p>
          <a:p>
            <a:pPr algn="ctr"/>
            <a:r>
              <a:rPr lang="de-CH" sz="1600" dirty="0">
                <a:solidFill>
                  <a:srgbClr val="FF0000"/>
                </a:solidFill>
                <a:latin typeface="Georgia" panose="02040502050405020303" pitchFamily="18" charset="0"/>
              </a:rPr>
              <a:t>- - - - - - - - - - - - - - - - </a:t>
            </a:r>
          </a:p>
          <a:p>
            <a:pPr algn="ctr"/>
            <a:r>
              <a:rPr lang="de-CH" sz="1600" dirty="0">
                <a:latin typeface="Georgia" panose="02040502050405020303" pitchFamily="18" charset="0"/>
              </a:rPr>
              <a:t>Examen du </a:t>
            </a:r>
            <a:r>
              <a:rPr lang="de-CH" sz="1600" dirty="0" err="1">
                <a:latin typeface="Georgia" panose="02040502050405020303" pitchFamily="18" charset="0"/>
              </a:rPr>
              <a:t>rapport</a:t>
            </a:r>
            <a:endParaRPr lang="de-CH" sz="1600" dirty="0">
              <a:latin typeface="Georgia" panose="02040502050405020303" pitchFamily="18" charset="0"/>
            </a:endParaRPr>
          </a:p>
          <a:p>
            <a:pPr algn="ctr"/>
            <a:r>
              <a:rPr lang="de-CH" sz="1600" dirty="0" err="1">
                <a:latin typeface="Georgia" panose="02040502050405020303" pitchFamily="18" charset="0"/>
              </a:rPr>
              <a:t>Contrôle</a:t>
            </a:r>
            <a:r>
              <a:rPr lang="de-CH" sz="1600" dirty="0">
                <a:latin typeface="Georgia" panose="02040502050405020303" pitchFamily="18" charset="0"/>
              </a:rPr>
              <a:t> de </a:t>
            </a:r>
            <a:r>
              <a:rPr lang="de-CH" sz="1600" dirty="0" err="1">
                <a:latin typeface="Georgia" panose="02040502050405020303" pitchFamily="18" charset="0"/>
              </a:rPr>
              <a:t>qualité</a:t>
            </a:r>
            <a:endParaRPr lang="de-CH" sz="1600" dirty="0">
              <a:latin typeface="Georgia" panose="02040502050405020303" pitchFamily="18" charset="0"/>
            </a:endParaRPr>
          </a:p>
          <a:p>
            <a:pPr algn="ctr"/>
            <a:r>
              <a:rPr lang="de-CH" sz="1600" dirty="0">
                <a:latin typeface="Georgia" panose="02040502050405020303" pitchFamily="18" charset="0"/>
              </a:rPr>
              <a:t>(</a:t>
            </a:r>
            <a:r>
              <a:rPr lang="de-CH" sz="1600" dirty="0" err="1">
                <a:latin typeface="Georgia" panose="02040502050405020303" pitchFamily="18" charset="0"/>
              </a:rPr>
              <a:t>traduction</a:t>
            </a:r>
            <a:r>
              <a:rPr lang="de-CH" sz="1600" dirty="0">
                <a:latin typeface="Georgia" panose="02040502050405020303" pitchFamily="18" charset="0"/>
              </a:rPr>
              <a:t>)</a:t>
            </a:r>
          </a:p>
        </p:txBody>
      </p:sp>
      <p:sp>
        <p:nvSpPr>
          <p:cNvPr id="31" name="Rechteck 30"/>
          <p:cNvSpPr/>
          <p:nvPr/>
        </p:nvSpPr>
        <p:spPr>
          <a:xfrm>
            <a:off x="7128112" y="2652910"/>
            <a:ext cx="16866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 b="1" dirty="0" err="1">
                <a:latin typeface="Georgia" panose="02040502050405020303" pitchFamily="18" charset="0"/>
              </a:rPr>
              <a:t>Transfert</a:t>
            </a:r>
            <a:r>
              <a:rPr lang="de-CH" sz="1400" b="1" dirty="0">
                <a:latin typeface="Georgia" panose="02040502050405020303" pitchFamily="18" charset="0"/>
              </a:rPr>
              <a:t> du </a:t>
            </a:r>
            <a:r>
              <a:rPr lang="de-CH" sz="1400" b="1" dirty="0" err="1">
                <a:latin typeface="Georgia" panose="02040502050405020303" pitchFamily="18" charset="0"/>
              </a:rPr>
              <a:t>cas</a:t>
            </a:r>
            <a:endParaRPr lang="de-CH" sz="1400" dirty="0">
              <a:latin typeface="Georgia" panose="02040502050405020303" pitchFamily="18" charset="0"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8107679" y="3618501"/>
            <a:ext cx="29226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b="1" dirty="0">
                <a:latin typeface="Georgia" panose="02040502050405020303" pitchFamily="18" charset="0"/>
              </a:rPr>
              <a:t>Retour / </a:t>
            </a:r>
            <a:r>
              <a:rPr lang="de-CH" sz="1400" b="1" dirty="0" err="1">
                <a:latin typeface="Georgia" panose="02040502050405020303" pitchFamily="18" charset="0"/>
              </a:rPr>
              <a:t>rapport</a:t>
            </a:r>
            <a:endParaRPr lang="de-CH" sz="1400" dirty="0">
              <a:latin typeface="Georgia" panose="02040502050405020303" pitchFamily="18" charset="0"/>
            </a:endParaRPr>
          </a:p>
        </p:txBody>
      </p:sp>
      <p:sp>
        <p:nvSpPr>
          <p:cNvPr id="35" name="Rechteckiger Pfeil 34"/>
          <p:cNvSpPr/>
          <p:nvPr/>
        </p:nvSpPr>
        <p:spPr>
          <a:xfrm rot="5400000">
            <a:off x="4348249" y="1337195"/>
            <a:ext cx="552043" cy="2895005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350">
              <a:solidFill>
                <a:schemeClr val="tx1"/>
              </a:solidFill>
            </a:endParaRPr>
          </a:p>
        </p:txBody>
      </p:sp>
      <p:sp>
        <p:nvSpPr>
          <p:cNvPr id="36" name="Rechteckiger Pfeil 35"/>
          <p:cNvSpPr/>
          <p:nvPr/>
        </p:nvSpPr>
        <p:spPr>
          <a:xfrm>
            <a:off x="2108747" y="4341350"/>
            <a:ext cx="2668994" cy="628142"/>
          </a:xfrm>
          <a:prstGeom prst="bentArrow">
            <a:avLst>
              <a:gd name="adj1" fmla="val 19650"/>
              <a:gd name="adj2" fmla="val 22376"/>
              <a:gd name="adj3" fmla="val 37540"/>
              <a:gd name="adj4" fmla="val 43750"/>
            </a:avLst>
          </a:prstGeom>
          <a:solidFill>
            <a:srgbClr val="00B050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350">
              <a:solidFill>
                <a:schemeClr val="tx1"/>
              </a:solidFill>
            </a:endParaRPr>
          </a:p>
        </p:txBody>
      </p:sp>
      <p:sp>
        <p:nvSpPr>
          <p:cNvPr id="38" name="Rechteckiger Pfeil 37"/>
          <p:cNvSpPr/>
          <p:nvPr/>
        </p:nvSpPr>
        <p:spPr>
          <a:xfrm>
            <a:off x="6492240" y="2230637"/>
            <a:ext cx="2565133" cy="791276"/>
          </a:xfrm>
          <a:prstGeom prst="bentArrow">
            <a:avLst>
              <a:gd name="adj1" fmla="val 16191"/>
              <a:gd name="adj2" fmla="val 29672"/>
              <a:gd name="adj3" fmla="val 25000"/>
              <a:gd name="adj4" fmla="val 3143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350">
              <a:solidFill>
                <a:schemeClr val="tx1"/>
              </a:solidFill>
            </a:endParaRPr>
          </a:p>
        </p:txBody>
      </p:sp>
      <p:sp>
        <p:nvSpPr>
          <p:cNvPr id="39" name="Rechteckiger Pfeil 38"/>
          <p:cNvSpPr/>
          <p:nvPr/>
        </p:nvSpPr>
        <p:spPr>
          <a:xfrm rot="10800000">
            <a:off x="7858161" y="3517064"/>
            <a:ext cx="2845132" cy="793167"/>
          </a:xfrm>
          <a:prstGeom prst="bentArrow">
            <a:avLst>
              <a:gd name="adj1" fmla="val 23505"/>
              <a:gd name="adj2" fmla="val 20872"/>
              <a:gd name="adj3" fmla="val 20337"/>
              <a:gd name="adj4" fmla="val 4375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350">
              <a:solidFill>
                <a:schemeClr val="tx1"/>
              </a:solidFill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3840748" y="2714135"/>
            <a:ext cx="14983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1400" b="1" dirty="0">
                <a:latin typeface="Georgia" panose="02040502050405020303" pitchFamily="18" charset="0"/>
              </a:rPr>
              <a:t>Mandat</a:t>
            </a:r>
          </a:p>
        </p:txBody>
      </p:sp>
      <p:sp>
        <p:nvSpPr>
          <p:cNvPr id="42" name="Rechteck 41"/>
          <p:cNvSpPr/>
          <p:nvPr/>
        </p:nvSpPr>
        <p:spPr>
          <a:xfrm>
            <a:off x="2261376" y="4591168"/>
            <a:ext cx="23628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1400" b="1" dirty="0">
                <a:latin typeface="Georgia" panose="02040502050405020303" pitchFamily="18" charset="0"/>
              </a:rPr>
              <a:t>Mandat</a:t>
            </a:r>
          </a:p>
        </p:txBody>
      </p:sp>
      <p:sp>
        <p:nvSpPr>
          <p:cNvPr id="44" name="Rechteckiger Pfeil 43"/>
          <p:cNvSpPr/>
          <p:nvPr/>
        </p:nvSpPr>
        <p:spPr>
          <a:xfrm rot="16200000">
            <a:off x="7522553" y="4549758"/>
            <a:ext cx="530026" cy="2539614"/>
          </a:xfrm>
          <a:prstGeom prst="bentArrow">
            <a:avLst>
              <a:gd name="adj1" fmla="val 27757"/>
              <a:gd name="adj2" fmla="val 25000"/>
              <a:gd name="adj3" fmla="val 34650"/>
              <a:gd name="adj4" fmla="val 28586"/>
            </a:avLst>
          </a:prstGeom>
          <a:solidFill>
            <a:srgbClr val="00B050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350">
              <a:solidFill>
                <a:schemeClr val="tx1"/>
              </a:solidFill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6953283" y="5587361"/>
            <a:ext cx="26783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b="1" dirty="0">
                <a:latin typeface="Georgia" panose="02040502050405020303" pitchFamily="18" charset="0"/>
              </a:rPr>
              <a:t>Retour / </a:t>
            </a:r>
            <a:r>
              <a:rPr lang="de-CH" sz="1400" b="1" dirty="0" err="1">
                <a:latin typeface="Georgia" panose="02040502050405020303" pitchFamily="18" charset="0"/>
              </a:rPr>
              <a:t>rapport</a:t>
            </a:r>
            <a:endParaRPr lang="de-CH" sz="1400" dirty="0">
              <a:latin typeface="Georgia" panose="02040502050405020303" pitchFamily="18" charset="0"/>
            </a:endParaRPr>
          </a:p>
        </p:txBody>
      </p:sp>
      <p:sp>
        <p:nvSpPr>
          <p:cNvPr id="47" name="Rechteckiger Pfeil 46"/>
          <p:cNvSpPr/>
          <p:nvPr/>
        </p:nvSpPr>
        <p:spPr>
          <a:xfrm rot="16200000">
            <a:off x="2884275" y="2369671"/>
            <a:ext cx="734218" cy="2880459"/>
          </a:xfrm>
          <a:prstGeom prst="ben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350">
              <a:solidFill>
                <a:schemeClr val="tx1"/>
              </a:solidFill>
            </a:endParaRPr>
          </a:p>
        </p:txBody>
      </p:sp>
      <p:sp>
        <p:nvSpPr>
          <p:cNvPr id="49" name="Rechteck 48"/>
          <p:cNvSpPr/>
          <p:nvPr/>
        </p:nvSpPr>
        <p:spPr>
          <a:xfrm>
            <a:off x="2276898" y="3645960"/>
            <a:ext cx="26689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b="1" dirty="0">
                <a:latin typeface="Georgia" panose="02040502050405020303" pitchFamily="18" charset="0"/>
              </a:rPr>
              <a:t>Transmission du </a:t>
            </a:r>
            <a:r>
              <a:rPr lang="de-CH" sz="1400" b="1" dirty="0" err="1">
                <a:latin typeface="Georgia" panose="02040502050405020303" pitchFamily="18" charset="0"/>
              </a:rPr>
              <a:t>rapport</a:t>
            </a:r>
            <a:endParaRPr lang="de-CH" sz="1400" dirty="0">
              <a:latin typeface="Georgia" panose="02040502050405020303" pitchFamily="18" charset="0"/>
            </a:endParaRPr>
          </a:p>
        </p:txBody>
      </p:sp>
      <p:sp>
        <p:nvSpPr>
          <p:cNvPr id="50" name="Rechteckiger Pfeil 49"/>
          <p:cNvSpPr/>
          <p:nvPr/>
        </p:nvSpPr>
        <p:spPr>
          <a:xfrm rot="5400000">
            <a:off x="8894918" y="3493281"/>
            <a:ext cx="520194" cy="2422330"/>
          </a:xfrm>
          <a:prstGeom prst="bentArrow">
            <a:avLst/>
          </a:prstGeom>
          <a:solidFill>
            <a:srgbClr val="00B050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350">
              <a:solidFill>
                <a:schemeClr val="tx1"/>
              </a:solidFill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8107680" y="4649572"/>
            <a:ext cx="18977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b="1" dirty="0" err="1">
                <a:latin typeface="Georgia" panose="02040502050405020303" pitchFamily="18" charset="0"/>
              </a:rPr>
              <a:t>Transfert</a:t>
            </a:r>
            <a:r>
              <a:rPr lang="de-CH" sz="1400" b="1" dirty="0">
                <a:latin typeface="Georgia" panose="02040502050405020303" pitchFamily="18" charset="0"/>
              </a:rPr>
              <a:t> du </a:t>
            </a:r>
            <a:r>
              <a:rPr lang="de-CH" sz="1400" b="1" dirty="0" err="1">
                <a:latin typeface="Georgia" panose="02040502050405020303" pitchFamily="18" charset="0"/>
              </a:rPr>
              <a:t>cas</a:t>
            </a:r>
            <a:endParaRPr lang="de-CH" sz="1400" dirty="0">
              <a:latin typeface="Georgia" panose="02040502050405020303" pitchFamily="18" charset="0"/>
            </a:endParaRPr>
          </a:p>
        </p:txBody>
      </p:sp>
      <p:sp>
        <p:nvSpPr>
          <p:cNvPr id="52" name="Rechteck 51"/>
          <p:cNvSpPr/>
          <p:nvPr/>
        </p:nvSpPr>
        <p:spPr>
          <a:xfrm>
            <a:off x="8831101" y="1728667"/>
            <a:ext cx="2728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1600" b="1">
                <a:latin typeface="Georgia" panose="02040502050405020303" pitchFamily="18" charset="0"/>
              </a:rPr>
              <a:t>MANDATAIRE</a:t>
            </a:r>
          </a:p>
        </p:txBody>
      </p:sp>
      <p:sp>
        <p:nvSpPr>
          <p:cNvPr id="55" name="Rechteck 54"/>
          <p:cNvSpPr/>
          <p:nvPr/>
        </p:nvSpPr>
        <p:spPr>
          <a:xfrm>
            <a:off x="3486543" y="5592201"/>
            <a:ext cx="21788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 b="1" dirty="0">
                <a:latin typeface="Georgia" panose="02040502050405020303" pitchFamily="18" charset="0"/>
              </a:rPr>
              <a:t>Transmission du </a:t>
            </a:r>
            <a:r>
              <a:rPr lang="de-CH" sz="1400" b="1" dirty="0" err="1">
                <a:latin typeface="Georgia" panose="02040502050405020303" pitchFamily="18" charset="0"/>
              </a:rPr>
              <a:t>rapport</a:t>
            </a:r>
            <a:endParaRPr lang="de-CH" sz="1400" dirty="0">
              <a:latin typeface="Georgia" panose="02040502050405020303" pitchFamily="18" charset="0"/>
            </a:endParaRPr>
          </a:p>
        </p:txBody>
      </p:sp>
      <p:sp>
        <p:nvSpPr>
          <p:cNvPr id="56" name="Rechteckiger Pfeil 55"/>
          <p:cNvSpPr/>
          <p:nvPr/>
        </p:nvSpPr>
        <p:spPr>
          <a:xfrm rot="10800000">
            <a:off x="3260780" y="5537621"/>
            <a:ext cx="3065190" cy="697297"/>
          </a:xfrm>
          <a:prstGeom prst="bentArrow">
            <a:avLst>
              <a:gd name="adj1" fmla="val 17663"/>
              <a:gd name="adj2" fmla="val 28131"/>
              <a:gd name="adj3" fmla="val 20337"/>
              <a:gd name="adj4" fmla="val 44910"/>
            </a:avLst>
          </a:prstGeom>
          <a:solidFill>
            <a:srgbClr val="00B050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350">
              <a:solidFill>
                <a:schemeClr val="tx1"/>
              </a:solidFill>
            </a:endParaRPr>
          </a:p>
        </p:txBody>
      </p:sp>
      <p:sp>
        <p:nvSpPr>
          <p:cNvPr id="32" name="Rectangle 3"/>
          <p:cNvSpPr txBox="1">
            <a:spLocks noGrp="1" noChangeArrowheads="1"/>
          </p:cNvSpPr>
          <p:nvPr>
            <p:ph type="body" sz="quarter" idx="11"/>
          </p:nvPr>
        </p:nvSpPr>
        <p:spPr>
          <a:xfrm>
            <a:off x="1660962" y="916566"/>
            <a:ext cx="6409305" cy="497565"/>
          </a:xfr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0" tIns="0" rIns="0" bIns="0" anchor="t">
            <a:noAutofit/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GillSans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GillSans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GillSans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Gill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de-CH" sz="2800" dirty="0" err="1">
                <a:solidFill>
                  <a:srgbClr val="2F768E"/>
                </a:solidFill>
                <a:latin typeface="Georgia"/>
                <a:ea typeface="ＭＳ Ｐゴシック"/>
                <a:cs typeface="Arial"/>
              </a:rPr>
              <a:t>Coopération</a:t>
            </a:r>
            <a:r>
              <a:rPr lang="de-CH" sz="2800" dirty="0">
                <a:solidFill>
                  <a:srgbClr val="2F768E"/>
                </a:solidFill>
                <a:latin typeface="Georgia"/>
                <a:ea typeface="ＭＳ Ｐゴシック"/>
                <a:cs typeface="Arial"/>
              </a:rPr>
              <a:t> du </a:t>
            </a:r>
            <a:r>
              <a:rPr lang="de-CH" sz="2800" dirty="0" err="1">
                <a:solidFill>
                  <a:srgbClr val="2F768E"/>
                </a:solidFill>
                <a:latin typeface="Georgia"/>
                <a:ea typeface="ＭＳ Ｐゴシック"/>
                <a:cs typeface="Arial"/>
              </a:rPr>
              <a:t>réseau</a:t>
            </a:r>
            <a:r>
              <a:rPr lang="de-CH" sz="2800" dirty="0">
                <a:solidFill>
                  <a:srgbClr val="2F768E"/>
                </a:solidFill>
                <a:latin typeface="Georgia"/>
                <a:ea typeface="ＭＳ Ｐゴシック"/>
                <a:cs typeface="Arial"/>
              </a:rPr>
              <a:t> SSI</a:t>
            </a:r>
          </a:p>
        </p:txBody>
      </p:sp>
    </p:spTree>
    <p:extLst>
      <p:ext uri="{BB962C8B-B14F-4D97-AF65-F5344CB8AC3E}">
        <p14:creationId xmlns:p14="http://schemas.microsoft.com/office/powerpoint/2010/main" val="157432783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2087749" y="1591372"/>
            <a:ext cx="9843350" cy="3992416"/>
          </a:xfrm>
        </p:spPr>
        <p:txBody>
          <a:bodyPr lIns="91440" tIns="45720" rIns="91440" bIns="45720" anchor="t"/>
          <a:lstStyle/>
          <a:p>
            <a:pPr>
              <a:buFont typeface="Arial" panose="020B0604020202020204" pitchFamily="34" charset="0"/>
              <a:buChar char="•"/>
            </a:pPr>
            <a:r>
              <a:rPr lang="fr-CH" b="1" dirty="0">
                <a:latin typeface="Georgia"/>
              </a:rPr>
              <a:t> Demande </a:t>
            </a:r>
            <a:r>
              <a:rPr lang="fr-CH" dirty="0">
                <a:latin typeface="Georgia"/>
              </a:rPr>
              <a:t>au SSI</a:t>
            </a:r>
          </a:p>
          <a:p>
            <a:pPr marL="0" indent="0">
              <a:buNone/>
            </a:pPr>
            <a:endParaRPr lang="fr-CH" dirty="0"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CH" b="1" dirty="0">
                <a:latin typeface="Georgia"/>
              </a:rPr>
              <a:t> Première consultation : </a:t>
            </a:r>
            <a:r>
              <a:rPr lang="fr-CH" dirty="0">
                <a:latin typeface="Georgia"/>
              </a:rPr>
              <a:t>déterminer si le SSI peut apporter un soutien et une valeur ajoutée dans le cadre de la demande : situation factuelle et juridique, accords internationaux, partenaires de réseau</a:t>
            </a:r>
          </a:p>
          <a:p>
            <a:pPr marL="0" indent="0">
              <a:buNone/>
            </a:pPr>
            <a:endParaRPr lang="fr-CH" dirty="0"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CH" b="1" dirty="0">
                <a:latin typeface="Georgia"/>
              </a:rPr>
              <a:t> Enregistrement du cas</a:t>
            </a:r>
          </a:p>
          <a:p>
            <a:pPr marL="0" indent="0">
              <a:buNone/>
            </a:pPr>
            <a:endParaRPr lang="fr-CH" b="1" dirty="0"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CH" b="1" dirty="0">
                <a:latin typeface="Georgia"/>
              </a:rPr>
              <a:t> Intervention à l'étranger </a:t>
            </a:r>
            <a:r>
              <a:rPr lang="fr-CH" dirty="0">
                <a:latin typeface="Georgia"/>
              </a:rPr>
              <a:t>(via les partenaires de réseau)</a:t>
            </a:r>
          </a:p>
          <a:p>
            <a:pPr marL="0" indent="0">
              <a:buNone/>
            </a:pPr>
            <a:endParaRPr lang="fr-CH" b="1" dirty="0"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CH" b="1" dirty="0">
                <a:latin typeface="Georgia"/>
              </a:rPr>
              <a:t> Réunions régulières</a:t>
            </a:r>
          </a:p>
          <a:p>
            <a:pPr marL="0" indent="0">
              <a:buNone/>
            </a:pPr>
            <a:endParaRPr lang="fr-CH" b="1" dirty="0"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CH" b="1" dirty="0">
                <a:latin typeface="Georgia"/>
              </a:rPr>
              <a:t> Clôture du dossier/cas </a:t>
            </a:r>
            <a:r>
              <a:rPr lang="fr-CH" dirty="0">
                <a:latin typeface="Georgia"/>
              </a:rPr>
              <a:t>et facturation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332380" y="815920"/>
            <a:ext cx="9746746" cy="579585"/>
          </a:xfrm>
        </p:spPr>
        <p:txBody>
          <a:bodyPr lIns="0" tIns="0" rIns="0" bIns="0" anchor="t">
            <a:normAutofit/>
          </a:bodyPr>
          <a:lstStyle/>
          <a:p>
            <a:r>
              <a:rPr lang="fr-CH" sz="2800" dirty="0">
                <a:solidFill>
                  <a:srgbClr val="C00000"/>
                </a:solidFill>
                <a:latin typeface="Georgia"/>
                <a:ea typeface="ＭＳ Ｐゴシック"/>
                <a:cs typeface="Arial"/>
              </a:rPr>
              <a:t>Méthode de travail pour signaler un cas </a:t>
            </a:r>
          </a:p>
        </p:txBody>
      </p:sp>
      <p:pic>
        <p:nvPicPr>
          <p:cNvPr id="5" name="Grafik 4" descr="Marke Fragezeichen mit einfarbiger Füllung">
            <a:extLst>
              <a:ext uri="{FF2B5EF4-FFF2-40B4-BE49-F238E27FC236}">
                <a16:creationId xmlns:a16="http://schemas.microsoft.com/office/drawing/2014/main" id="{EDC91BB4-92D7-092E-5DEA-18E2F4777A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7918" y="1482652"/>
            <a:ext cx="697284" cy="697284"/>
          </a:xfrm>
          <a:prstGeom prst="rect">
            <a:avLst/>
          </a:prstGeom>
        </p:spPr>
      </p:pic>
      <p:pic>
        <p:nvPicPr>
          <p:cNvPr id="7" name="Grafik 6" descr="Lehrer mit einfarbiger Füllung">
            <a:extLst>
              <a:ext uri="{FF2B5EF4-FFF2-40B4-BE49-F238E27FC236}">
                <a16:creationId xmlns:a16="http://schemas.microsoft.com/office/drawing/2014/main" id="{7F4440ED-FD84-53FE-6068-E2398A7115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2518" y="2211934"/>
            <a:ext cx="697285" cy="697285"/>
          </a:xfrm>
          <a:prstGeom prst="rect">
            <a:avLst/>
          </a:prstGeom>
        </p:spPr>
      </p:pic>
      <p:pic>
        <p:nvPicPr>
          <p:cNvPr id="9" name="Grafik 8" descr="Dokument mit einfarbiger Füllung">
            <a:extLst>
              <a:ext uri="{FF2B5EF4-FFF2-40B4-BE49-F238E27FC236}">
                <a16:creationId xmlns:a16="http://schemas.microsoft.com/office/drawing/2014/main" id="{6B446F7C-8A65-76D8-1D7F-14DC4A4A63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79236" y="2909219"/>
            <a:ext cx="697284" cy="697284"/>
          </a:xfrm>
          <a:prstGeom prst="rect">
            <a:avLst/>
          </a:prstGeom>
        </p:spPr>
      </p:pic>
      <p:pic>
        <p:nvPicPr>
          <p:cNvPr id="11" name="Grafik 10" descr="Erdkugel: Afrika und Europa mit einfarbiger Füllung">
            <a:extLst>
              <a:ext uri="{FF2B5EF4-FFF2-40B4-BE49-F238E27FC236}">
                <a16:creationId xmlns:a16="http://schemas.microsoft.com/office/drawing/2014/main" id="{A70923BE-D3D8-BED8-371E-73B7FD6832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62512" y="3649830"/>
            <a:ext cx="697286" cy="697286"/>
          </a:xfrm>
          <a:prstGeom prst="rect">
            <a:avLst/>
          </a:prstGeom>
        </p:spPr>
      </p:pic>
      <p:pic>
        <p:nvPicPr>
          <p:cNvPr id="13" name="Grafik 12" descr="Sitzungssaal mit einfarbiger Füllung">
            <a:extLst>
              <a:ext uri="{FF2B5EF4-FFF2-40B4-BE49-F238E27FC236}">
                <a16:creationId xmlns:a16="http://schemas.microsoft.com/office/drawing/2014/main" id="{97873149-7A4B-D895-5280-1EA27974CFE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41237" y="4390443"/>
            <a:ext cx="773281" cy="773281"/>
          </a:xfrm>
          <a:prstGeom prst="rect">
            <a:avLst/>
          </a:prstGeom>
        </p:spPr>
      </p:pic>
      <p:pic>
        <p:nvPicPr>
          <p:cNvPr id="15" name="Grafik 14" descr="Beenden mit einfarbiger Füllung">
            <a:extLst>
              <a:ext uri="{FF2B5EF4-FFF2-40B4-BE49-F238E27FC236}">
                <a16:creationId xmlns:a16="http://schemas.microsoft.com/office/drawing/2014/main" id="{80EB8F70-1B76-2485-FE01-17480C22CF7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61595" y="5207051"/>
            <a:ext cx="750271" cy="75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0368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2205806" y="1602104"/>
            <a:ext cx="9341152" cy="4673821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fr-CH" b="1" dirty="0">
                <a:latin typeface="Georgia"/>
              </a:rPr>
              <a:t>Demandes émanant de :</a:t>
            </a:r>
          </a:p>
          <a:p>
            <a:pPr marL="0" indent="0">
              <a:buNone/>
            </a:pPr>
            <a:endParaRPr lang="fr-CH" b="1" dirty="0">
              <a:latin typeface="Georgia"/>
            </a:endParaRPr>
          </a:p>
          <a:p>
            <a:pPr marL="0" indent="0">
              <a:buNone/>
            </a:pPr>
            <a:r>
              <a:rPr lang="fr-CH" dirty="0">
                <a:latin typeface="Georgia"/>
              </a:rPr>
              <a:t>                   Autorités cantonales (APEA, tribunaux)</a:t>
            </a:r>
          </a:p>
          <a:p>
            <a:pPr marL="0" indent="0">
              <a:buNone/>
            </a:pPr>
            <a:r>
              <a:rPr lang="fr-CH" dirty="0">
                <a:latin typeface="Georgia"/>
              </a:rPr>
              <a:t>                   Services communaux spécialisés (curateurs, centres de conseil)</a:t>
            </a:r>
          </a:p>
          <a:p>
            <a:pPr marL="0" indent="0">
              <a:buNone/>
            </a:pPr>
            <a:r>
              <a:rPr lang="fr-CH" dirty="0">
                <a:latin typeface="Georgia"/>
              </a:rPr>
              <a:t>                   Particuliers</a:t>
            </a:r>
          </a:p>
          <a:p>
            <a:pPr marL="0" indent="0">
              <a:buNone/>
            </a:pPr>
            <a:r>
              <a:rPr lang="fr-CH" dirty="0">
                <a:latin typeface="Georgia"/>
              </a:rPr>
              <a:t>                   Partenaires du réseau à l'étranger</a:t>
            </a:r>
          </a:p>
          <a:p>
            <a:pPr marL="0" indent="0">
              <a:buNone/>
            </a:pPr>
            <a:endParaRPr lang="fr-CH" b="1" dirty="0">
              <a:latin typeface="Georgia"/>
            </a:endParaRPr>
          </a:p>
          <a:p>
            <a:pPr marL="0" indent="0">
              <a:buNone/>
            </a:pPr>
            <a:r>
              <a:rPr lang="fr-CH" b="1" dirty="0">
                <a:latin typeface="Georgia"/>
              </a:rPr>
              <a:t>A clarifier dans le cadre de l'</a:t>
            </a:r>
            <a:r>
              <a:rPr lang="fr-CH" b="1" dirty="0" err="1">
                <a:latin typeface="Georgia"/>
              </a:rPr>
              <a:t>Intake</a:t>
            </a:r>
            <a:r>
              <a:rPr lang="fr-CH" b="1" dirty="0">
                <a:latin typeface="Georgia"/>
              </a:rPr>
              <a:t> : </a:t>
            </a:r>
          </a:p>
          <a:p>
            <a:pPr marL="0" indent="0">
              <a:buNone/>
            </a:pPr>
            <a:r>
              <a:rPr lang="fr-CH" dirty="0">
                <a:latin typeface="Georgia"/>
              </a:rPr>
              <a:t>Existe-t-il un accord international sur le sujet en question ?</a:t>
            </a:r>
          </a:p>
          <a:p>
            <a:pPr marL="0" indent="0">
              <a:buNone/>
            </a:pPr>
            <a:r>
              <a:rPr lang="fr-CH" dirty="0">
                <a:latin typeface="Georgia"/>
              </a:rPr>
              <a:t>Les pays concernés sont-ils des États parties à l'accord ?</a:t>
            </a:r>
          </a:p>
          <a:p>
            <a:pPr marL="0" indent="0">
              <a:buNone/>
            </a:pPr>
            <a:endParaRPr lang="fr-CH" b="1" dirty="0">
              <a:latin typeface="Georgia"/>
            </a:endParaRPr>
          </a:p>
          <a:p>
            <a:pPr marL="0" indent="0">
              <a:buNone/>
            </a:pPr>
            <a:r>
              <a:rPr lang="fr-CH" b="1" dirty="0">
                <a:latin typeface="Georgia"/>
              </a:rPr>
              <a:t>                   Triage à l’intention de l'autorité cantonale ou fédérale compétente</a:t>
            </a:r>
          </a:p>
          <a:p>
            <a:pPr marL="0" indent="0">
              <a:buNone/>
            </a:pPr>
            <a:r>
              <a:rPr lang="fr-CH" b="1" dirty="0">
                <a:latin typeface="Georgia"/>
              </a:rPr>
              <a:t>                   Réseau ISS</a:t>
            </a:r>
          </a:p>
          <a:p>
            <a:pPr marL="0" indent="0">
              <a:buNone/>
            </a:pPr>
            <a:endParaRPr lang="fr-CH" b="1" dirty="0">
              <a:latin typeface="Georgia"/>
            </a:endParaRPr>
          </a:p>
          <a:p>
            <a:pPr>
              <a:buFont typeface="Wingdings" charset="0"/>
              <a:buChar char="§"/>
            </a:pPr>
            <a:endParaRPr lang="fr-CH" b="1" dirty="0">
              <a:latin typeface="Georgia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2105315" y="837385"/>
            <a:ext cx="4198111" cy="579585"/>
          </a:xfrm>
        </p:spPr>
        <p:txBody>
          <a:bodyPr lIns="0" tIns="0" rIns="0" bIns="0" anchor="t">
            <a:normAutofit/>
          </a:bodyPr>
          <a:lstStyle/>
          <a:p>
            <a:pPr algn="l"/>
            <a:r>
              <a:rPr lang="fr-CH" sz="3200" err="1">
                <a:solidFill>
                  <a:srgbClr val="C00000"/>
                </a:solidFill>
                <a:latin typeface="Georgia"/>
                <a:ea typeface="ＭＳ Ｐゴシック"/>
                <a:cs typeface="Arial"/>
              </a:rPr>
              <a:t>Intake</a:t>
            </a:r>
            <a:endParaRPr lang="fr-CH" sz="3200">
              <a:solidFill>
                <a:srgbClr val="C00000"/>
              </a:solidFill>
              <a:latin typeface="Georgia"/>
              <a:ea typeface="ＭＳ Ｐゴシック"/>
              <a:cs typeface="Arial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C438D63-EBD9-6477-EB52-5B5C23F9ABE4}"/>
              </a:ext>
            </a:extLst>
          </p:cNvPr>
          <p:cNvSpPr/>
          <p:nvPr/>
        </p:nvSpPr>
        <p:spPr>
          <a:xfrm>
            <a:off x="2300004" y="5300156"/>
            <a:ext cx="748371" cy="28334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6018E63-71E3-4D5B-EBFE-FB31A0D29EEB}"/>
              </a:ext>
            </a:extLst>
          </p:cNvPr>
          <p:cNvSpPr/>
          <p:nvPr/>
        </p:nvSpPr>
        <p:spPr>
          <a:xfrm>
            <a:off x="2300003" y="5616457"/>
            <a:ext cx="748371" cy="28334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425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93B71B1-128B-B77B-9833-CB648178F698}"/>
              </a:ext>
            </a:extLst>
          </p:cNvPr>
          <p:cNvSpPr txBox="1"/>
          <p:nvPr/>
        </p:nvSpPr>
        <p:spPr>
          <a:xfrm>
            <a:off x="1925979" y="2082887"/>
            <a:ext cx="9476510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CH" sz="4800" b="1" dirty="0" err="1">
                <a:solidFill>
                  <a:schemeClr val="bg1">
                    <a:lumMod val="10000"/>
                  </a:schemeClr>
                </a:solidFill>
                <a:latin typeface="Georgia"/>
                <a:ea typeface="Helvetica Neue" charset="0"/>
                <a:cs typeface="Helvetica Neue" charset="0"/>
              </a:rPr>
              <a:t>Protection</a:t>
            </a:r>
            <a:r>
              <a:rPr lang="de-CH" sz="4800" b="1" dirty="0">
                <a:solidFill>
                  <a:schemeClr val="bg1">
                    <a:lumMod val="10000"/>
                  </a:schemeClr>
                </a:solidFill>
                <a:latin typeface="Georgia"/>
                <a:ea typeface="Helvetica Neue" charset="0"/>
                <a:cs typeface="Helvetica Neue" charset="0"/>
              </a:rPr>
              <a:t> de </a:t>
            </a:r>
            <a:r>
              <a:rPr lang="de-CH" sz="4800" b="1" dirty="0" err="1">
                <a:solidFill>
                  <a:schemeClr val="bg1">
                    <a:lumMod val="10000"/>
                  </a:schemeClr>
                </a:solidFill>
                <a:latin typeface="Georgia"/>
                <a:ea typeface="Helvetica Neue" charset="0"/>
                <a:cs typeface="Helvetica Neue" charset="0"/>
              </a:rPr>
              <a:t>l’adulte</a:t>
            </a:r>
            <a:r>
              <a:rPr lang="de-CH" sz="4800" b="1" dirty="0">
                <a:solidFill>
                  <a:schemeClr val="bg1">
                    <a:lumMod val="10000"/>
                  </a:schemeClr>
                </a:solidFill>
                <a:latin typeface="Georgia"/>
                <a:ea typeface="Helvetica Neue" charset="0"/>
                <a:cs typeface="Helvetica Neue" charset="0"/>
              </a:rPr>
              <a:t>, </a:t>
            </a:r>
          </a:p>
          <a:p>
            <a:r>
              <a:rPr lang="de-CH" sz="4800" b="1" dirty="0" err="1">
                <a:solidFill>
                  <a:schemeClr val="bg1">
                    <a:lumMod val="10000"/>
                  </a:schemeClr>
                </a:solidFill>
                <a:latin typeface="Georgia"/>
                <a:ea typeface="Helvetica Neue" charset="0"/>
                <a:cs typeface="Helvetica Neue" charset="0"/>
              </a:rPr>
              <a:t>médiation</a:t>
            </a:r>
            <a:r>
              <a:rPr lang="de-CH" sz="4800" b="1" dirty="0">
                <a:solidFill>
                  <a:schemeClr val="bg1">
                    <a:lumMod val="10000"/>
                  </a:schemeClr>
                </a:solidFill>
                <a:latin typeface="Georgia"/>
                <a:ea typeface="Helvetica Neue" charset="0"/>
                <a:cs typeface="Helvetica Neue" charset="0"/>
              </a:rPr>
              <a:t> </a:t>
            </a:r>
            <a:r>
              <a:rPr lang="de-CH" sz="4800" b="1" dirty="0" err="1">
                <a:solidFill>
                  <a:schemeClr val="bg1">
                    <a:lumMod val="10000"/>
                  </a:schemeClr>
                </a:solidFill>
                <a:latin typeface="Georgia"/>
                <a:ea typeface="Helvetica Neue" charset="0"/>
                <a:cs typeface="Helvetica Neue" charset="0"/>
              </a:rPr>
              <a:t>transfrontalière</a:t>
            </a:r>
            <a:r>
              <a:rPr lang="de-CH" sz="4800" b="1" dirty="0">
                <a:solidFill>
                  <a:schemeClr val="bg1">
                    <a:lumMod val="10000"/>
                  </a:schemeClr>
                </a:solidFill>
                <a:latin typeface="Georgia"/>
                <a:ea typeface="Helvetica Neue" charset="0"/>
                <a:cs typeface="Helvetica Neue" charset="0"/>
              </a:rPr>
              <a:t>, conseil binational, </a:t>
            </a:r>
          </a:p>
          <a:p>
            <a:r>
              <a:rPr lang="de-CH" sz="4800" b="1" dirty="0" err="1">
                <a:solidFill>
                  <a:schemeClr val="bg1">
                    <a:lumMod val="10000"/>
                  </a:schemeClr>
                </a:solidFill>
                <a:latin typeface="Georgia"/>
                <a:ea typeface="Helvetica Neue" charset="0"/>
                <a:cs typeface="Helvetica Neue" charset="0"/>
              </a:rPr>
              <a:t>représentation</a:t>
            </a:r>
            <a:r>
              <a:rPr lang="de-CH" sz="4800" b="1" dirty="0">
                <a:solidFill>
                  <a:schemeClr val="bg1">
                    <a:lumMod val="10000"/>
                  </a:schemeClr>
                </a:solidFill>
                <a:latin typeface="Georgia"/>
                <a:ea typeface="Helvetica Neue" charset="0"/>
                <a:cs typeface="Helvetica Neue" charset="0"/>
              </a:rPr>
              <a:t> de l'enfant</a:t>
            </a:r>
          </a:p>
        </p:txBody>
      </p:sp>
    </p:spTree>
    <p:extLst>
      <p:ext uri="{BB962C8B-B14F-4D97-AF65-F5344CB8AC3E}">
        <p14:creationId xmlns:p14="http://schemas.microsoft.com/office/powerpoint/2010/main" val="29627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6="http://schemas.microsoft.com/office/drawing/2014/main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87286" y="706040"/>
            <a:ext cx="7353300" cy="55399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de-CH" sz="3000" b="1">
                <a:solidFill>
                  <a:srgbClr val="2F768E"/>
                </a:solidFill>
                <a:latin typeface="Georgia"/>
              </a:rPr>
              <a:t>Financement et tarifs</a:t>
            </a:r>
            <a:endParaRPr lang="fr-CH" sz="3000">
              <a:solidFill>
                <a:srgbClr val="2F768E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3808" y="1260038"/>
            <a:ext cx="9216701" cy="502785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00050" lvl="1">
              <a:lnSpc>
                <a:spcPct val="150000"/>
              </a:lnSpc>
              <a:buClr>
                <a:srgbClr val="BA0000"/>
              </a:buClr>
              <a:defRPr/>
            </a:pPr>
            <a:r>
              <a:rPr lang="fr-FR" b="1" dirty="0" err="1">
                <a:solidFill>
                  <a:srgbClr val="000000"/>
                </a:solidFill>
                <a:latin typeface="Georgia"/>
                <a:cs typeface="Arial"/>
              </a:rPr>
              <a:t>Financement</a:t>
            </a:r>
            <a:endParaRPr lang="fr-FR" b="1" dirty="0">
              <a:solidFill>
                <a:srgbClr val="000000"/>
              </a:solidFill>
              <a:latin typeface="Georgia"/>
              <a:cs typeface="Arial"/>
            </a:endParaRPr>
          </a:p>
          <a:p>
            <a:pPr marL="685800" lvl="1" indent="-285750">
              <a:lnSpc>
                <a:spcPct val="150000"/>
              </a:lnSpc>
              <a:buClr>
                <a:srgbClr val="BA0000"/>
              </a:buClr>
              <a:buFont typeface="Arial" panose="020B0604020202020204" pitchFamily="34" charset="0"/>
              <a:buChar char="•"/>
              <a:defRPr/>
            </a:pP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Contribution structurelle annuelle versée par 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la Confédération (OFAS)</a:t>
            </a:r>
          </a:p>
          <a:p>
            <a:pPr marL="685800" lvl="1" indent="-285750">
              <a:lnSpc>
                <a:spcPct val="150000"/>
              </a:lnSpc>
              <a:buClr>
                <a:srgbClr val="BA0000"/>
              </a:buClr>
              <a:buFont typeface="Arial" panose="020B0604020202020204" pitchFamily="34" charset="0"/>
              <a:buChar char="•"/>
              <a:defRPr/>
            </a:pP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Contrats de prestations et subventions d'exploitation 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des </a:t>
            </a: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cantons</a:t>
            </a:r>
            <a:endParaRPr lang="fr-FR" dirty="0">
              <a:solidFill>
                <a:srgbClr val="000000"/>
              </a:solidFill>
              <a:latin typeface="Georgia"/>
              <a:cs typeface="Arial"/>
            </a:endParaRPr>
          </a:p>
          <a:p>
            <a:pPr marL="685800" lvl="1" indent="-285750">
              <a:lnSpc>
                <a:spcPct val="150000"/>
              </a:lnSpc>
              <a:buClr>
                <a:srgbClr val="BA0000"/>
              </a:buClr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Dons (reconnus </a:t>
            </a: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Zewo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)</a:t>
            </a:r>
          </a:p>
          <a:p>
            <a:pPr marL="685800" lvl="1" indent="-285750">
              <a:lnSpc>
                <a:spcPct val="150000"/>
              </a:lnSpc>
              <a:buClr>
                <a:srgbClr val="BA0000"/>
              </a:buClr>
              <a:buFont typeface="Arial" panose="020B0604020202020204" pitchFamily="34" charset="0"/>
              <a:buChar char="•"/>
              <a:defRPr/>
            </a:pP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Interventions payantes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, forfaits</a:t>
            </a: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 par cas </a:t>
            </a:r>
          </a:p>
          <a:p>
            <a:pPr marL="685800" lvl="1" indent="-285750">
              <a:lnSpc>
                <a:spcPct val="150000"/>
              </a:lnSpc>
              <a:buClr>
                <a:srgbClr val="BA0000"/>
              </a:buClr>
              <a:buFont typeface="Arial" panose="020B0604020202020204" pitchFamily="34" charset="0"/>
              <a:buChar char="•"/>
              <a:defRPr/>
            </a:pP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Consultations et médiations payantes</a:t>
            </a:r>
            <a:endParaRPr lang="fr-FR" dirty="0">
              <a:solidFill>
                <a:srgbClr val="000000"/>
              </a:solidFill>
              <a:latin typeface="Georgia"/>
              <a:cs typeface="Arial"/>
            </a:endParaRPr>
          </a:p>
          <a:p>
            <a:pPr marL="400050" lvl="1">
              <a:lnSpc>
                <a:spcPct val="150000"/>
              </a:lnSpc>
              <a:buClr>
                <a:srgbClr val="BA0000"/>
              </a:buClr>
              <a:defRPr/>
            </a:pPr>
            <a:r>
              <a:rPr lang="fr-FR" b="1" dirty="0">
                <a:solidFill>
                  <a:srgbClr val="000000"/>
                </a:solidFill>
                <a:latin typeface="Georgia"/>
                <a:cs typeface="Arial"/>
              </a:rPr>
              <a:t>Tarifs</a:t>
            </a:r>
            <a:endParaRPr lang="fr-FR" b="1" dirty="0">
              <a:solidFill>
                <a:srgbClr val="000000"/>
              </a:solidFill>
              <a:latin typeface="Georgia" panose="02040502050405020303" pitchFamily="18" charset="0"/>
              <a:cs typeface="Arial"/>
            </a:endParaRPr>
          </a:p>
          <a:p>
            <a:pPr marL="685800" lvl="1" indent="-285750">
              <a:lnSpc>
                <a:spcPct val="150000"/>
              </a:lnSpc>
              <a:buClr>
                <a:srgbClr val="BA0000"/>
              </a:buClr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Tarif horaire de CHF 140 pour les consultations et interventions</a:t>
            </a:r>
          </a:p>
          <a:p>
            <a:pPr marL="685800" lvl="1" indent="-285750">
              <a:lnSpc>
                <a:spcPct val="150000"/>
              </a:lnSpc>
              <a:buClr>
                <a:srgbClr val="BA0000"/>
              </a:buClr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Tarif horaire de CHF 180 pour les médiations</a:t>
            </a:r>
          </a:p>
          <a:p>
            <a:pPr marL="685800" lvl="1" indent="-285750">
              <a:lnSpc>
                <a:spcPct val="150000"/>
              </a:lnSpc>
              <a:buClr>
                <a:srgbClr val="BA0000"/>
              </a:buClr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000000"/>
                </a:solidFill>
                <a:highlight>
                  <a:srgbClr val="C0C0C0"/>
                </a:highlight>
                <a:latin typeface="Georgia"/>
                <a:cs typeface="Arial"/>
              </a:rPr>
              <a:t>Coûts plafonnés pour les interventions standard à l'étranger : canton d'Argovie (particularités*)</a:t>
            </a:r>
          </a:p>
          <a:p>
            <a:pPr marL="685800" lvl="1" indent="-285750">
              <a:lnSpc>
                <a:spcPct val="150000"/>
              </a:lnSpc>
              <a:buClr>
                <a:srgbClr val="BA0000"/>
              </a:buClr>
              <a:buFont typeface="Arial" panose="020B0604020202020204" pitchFamily="34" charset="0"/>
              <a:buChar char="•"/>
              <a:defRPr/>
            </a:pP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S'y ajoutent les éventuels frais à l'étranger</a:t>
            </a:r>
            <a:endParaRPr lang="fr-FR" dirty="0">
              <a:solidFill>
                <a:srgbClr val="000000"/>
              </a:solidFill>
              <a:latin typeface="Georgi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820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93B71B1-128B-B77B-9833-CB648178F698}"/>
              </a:ext>
            </a:extLst>
          </p:cNvPr>
          <p:cNvSpPr txBox="1"/>
          <p:nvPr/>
        </p:nvSpPr>
        <p:spPr>
          <a:xfrm>
            <a:off x="1413162" y="1945727"/>
            <a:ext cx="947651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de-CH" sz="4800" b="1" dirty="0">
              <a:solidFill>
                <a:schemeClr val="bg1">
                  <a:lumMod val="10000"/>
                </a:schemeClr>
              </a:solidFill>
              <a:latin typeface="Georgia"/>
              <a:ea typeface="Helvetica Neue" charset="0"/>
              <a:cs typeface="Helvetica Neue" charset="0"/>
            </a:endParaRPr>
          </a:p>
          <a:p>
            <a:r>
              <a:rPr lang="de-CH" sz="4800" b="1" dirty="0">
                <a:solidFill>
                  <a:schemeClr val="bg1">
                    <a:lumMod val="10000"/>
                  </a:schemeClr>
                </a:solidFill>
                <a:latin typeface="Georgia"/>
                <a:ea typeface="Helvetica Neue" charset="0"/>
                <a:cs typeface="Helvetica Neue" charset="0"/>
              </a:rPr>
              <a:t>    Autres services</a:t>
            </a:r>
            <a:endParaRPr lang="x-none" sz="4800" b="1" kern="1200" dirty="0">
              <a:solidFill>
                <a:schemeClr val="bg1">
                  <a:lumMod val="10000"/>
                </a:schemeClr>
              </a:solidFill>
              <a:latin typeface="Georgia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62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6="http://schemas.microsoft.com/office/drawing/2014/main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B9F2FAE-EEF4-0432-0DD3-DD48D0771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228" y="411765"/>
            <a:ext cx="9307312" cy="885064"/>
          </a:xfrm>
        </p:spPr>
        <p:txBody>
          <a:bodyPr wrap="square" lIns="0" tIns="36000" rIns="0" bIns="36000" anchor="ctr">
            <a:normAutofit/>
          </a:bodyPr>
          <a:lstStyle/>
          <a:p>
            <a:r>
              <a:rPr lang="de-DE" sz="4000" dirty="0">
                <a:latin typeface="Georgia"/>
              </a:rPr>
              <a:t>Publications</a:t>
            </a:r>
          </a:p>
        </p:txBody>
      </p:sp>
      <p:pic>
        <p:nvPicPr>
          <p:cNvPr id="5" name="Grafik 5" descr="Ein Bild, das Text enthält.&#10;&#10;Beschreibung automatisch generiert.">
            <a:extLst>
              <a:ext uri="{FF2B5EF4-FFF2-40B4-BE49-F238E27FC236}">
                <a16:creationId xmlns:a16="http://schemas.microsoft.com/office/drawing/2014/main" id="{5F8DCFB4-6433-8BB5-CDC2-DCECFF5CB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56" y="3055243"/>
            <a:ext cx="2325845" cy="3334019"/>
          </a:xfrm>
          <a:prstGeom prst="rect">
            <a:avLst/>
          </a:prstGeom>
          <a:ln>
            <a:solidFill>
              <a:srgbClr val="2F768E"/>
            </a:solidFill>
          </a:ln>
        </p:spPr>
      </p:pic>
      <p:pic>
        <p:nvPicPr>
          <p:cNvPr id="6" name="Grafik 6">
            <a:extLst>
              <a:ext uri="{FF2B5EF4-FFF2-40B4-BE49-F238E27FC236}">
                <a16:creationId xmlns:a16="http://schemas.microsoft.com/office/drawing/2014/main" id="{900F0549-48C7-F563-CD89-EAA8440D6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858" y="1652588"/>
            <a:ext cx="2638425" cy="3552825"/>
          </a:xfrm>
          <a:prstGeom prst="rect">
            <a:avLst/>
          </a:prstGeom>
          <a:ln>
            <a:solidFill>
              <a:srgbClr val="2F768E"/>
            </a:solidFill>
          </a:ln>
        </p:spPr>
      </p:pic>
      <p:pic>
        <p:nvPicPr>
          <p:cNvPr id="7" name="Grafik 7" descr="Ein Bild, das Text, Person enthält.&#10;&#10;Beschreibung automatisch generiert.">
            <a:extLst>
              <a:ext uri="{FF2B5EF4-FFF2-40B4-BE49-F238E27FC236}">
                <a16:creationId xmlns:a16="http://schemas.microsoft.com/office/drawing/2014/main" id="{DB560AD6-ED32-BB06-A8B9-3FCB6870D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0807" y="1468815"/>
            <a:ext cx="2743200" cy="3739019"/>
          </a:xfrm>
          <a:prstGeom prst="rect">
            <a:avLst/>
          </a:prstGeom>
          <a:ln>
            <a:solidFill>
              <a:srgbClr val="2F768E"/>
            </a:solidFill>
          </a:ln>
        </p:spPr>
      </p:pic>
      <p:pic>
        <p:nvPicPr>
          <p:cNvPr id="8" name="Grafik 8" descr="Ein Bild, das Text enthält.&#10;&#10;Beschreibung automatisch generiert.">
            <a:extLst>
              <a:ext uri="{FF2B5EF4-FFF2-40B4-BE49-F238E27FC236}">
                <a16:creationId xmlns:a16="http://schemas.microsoft.com/office/drawing/2014/main" id="{0F862DAC-3D3F-CE2B-4AD5-AC1E84C3B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5776" y="2874444"/>
            <a:ext cx="2686050" cy="3629025"/>
          </a:xfrm>
          <a:prstGeom prst="rect">
            <a:avLst/>
          </a:prstGeom>
          <a:ln>
            <a:solidFill>
              <a:srgbClr val="2F768E"/>
            </a:solidFill>
          </a:ln>
        </p:spPr>
      </p:pic>
    </p:spTree>
    <p:extLst>
      <p:ext uri="{BB962C8B-B14F-4D97-AF65-F5344CB8AC3E}">
        <p14:creationId xmlns:p14="http://schemas.microsoft.com/office/powerpoint/2010/main" val="12235608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24768" y="554075"/>
            <a:ext cx="17876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3000" b="1" dirty="0" err="1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Contact</a:t>
            </a:r>
            <a:endParaRPr lang="fr-CH" sz="30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5203" y="1108073"/>
            <a:ext cx="8971471" cy="689419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82550"/>
            <a:endParaRPr lang="fr-CH" b="1" dirty="0">
              <a:solidFill>
                <a:srgbClr val="000000"/>
              </a:solidFill>
              <a:latin typeface="Georgia"/>
              <a:cs typeface="Arial"/>
            </a:endParaRPr>
          </a:p>
          <a:p>
            <a:pPr marL="82550"/>
            <a:r>
              <a:rPr lang="fr-CH" sz="1600" b="1" dirty="0" err="1">
                <a:solidFill>
                  <a:srgbClr val="000000"/>
                </a:solidFill>
                <a:latin typeface="Georgia"/>
                <a:cs typeface="Arial"/>
              </a:rPr>
              <a:t>Bureau </a:t>
            </a:r>
            <a:r>
              <a:rPr lang="fr-CH" sz="1600" b="1" dirty="0">
                <a:solidFill>
                  <a:srgbClr val="000000"/>
                </a:solidFill>
                <a:latin typeface="Georgia"/>
                <a:cs typeface="Arial"/>
              </a:rPr>
              <a:t>de Zurich : </a:t>
            </a:r>
            <a:endParaRPr lang="fr-CH" sz="1600" i="1" dirty="0">
              <a:solidFill>
                <a:srgbClr val="86BEC3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82550"/>
            <a:endParaRPr lang="fr-CH" sz="1600" b="1" dirty="0">
              <a:solidFill>
                <a:srgbClr val="000000"/>
              </a:solidFill>
              <a:latin typeface="Georgia"/>
              <a:cs typeface="Arial"/>
            </a:endParaRPr>
          </a:p>
          <a:p>
            <a:pPr marL="82550"/>
            <a:r>
              <a:rPr lang="fr-CH" sz="1600" dirty="0">
                <a:solidFill>
                  <a:srgbClr val="000000"/>
                </a:solidFill>
                <a:latin typeface="Georgia"/>
                <a:cs typeface="Arial"/>
              </a:rPr>
              <a:t>Service Social International Suisse</a:t>
            </a:r>
            <a:endParaRPr lang="fr-CH" sz="1600" dirty="0">
              <a:solidFill>
                <a:srgbClr val="00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82550"/>
            <a:r>
              <a:rPr lang="fr-CH" sz="1600" dirty="0" err="1">
                <a:solidFill>
                  <a:srgbClr val="000000"/>
                </a:solidFill>
                <a:latin typeface="Georgia"/>
                <a:cs typeface="Arial"/>
              </a:rPr>
              <a:t>Hofwiesenstrasse </a:t>
            </a:r>
            <a:r>
              <a:rPr lang="fr-CH" sz="1600" dirty="0">
                <a:solidFill>
                  <a:srgbClr val="000000"/>
                </a:solidFill>
                <a:latin typeface="Georgia"/>
                <a:cs typeface="Arial"/>
              </a:rPr>
              <a:t>3</a:t>
            </a:r>
            <a:endParaRPr lang="fr-CH" sz="1600" dirty="0">
              <a:solidFill>
                <a:srgbClr val="00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82550"/>
            <a:r>
              <a:rPr lang="fr-CH" sz="1600" dirty="0">
                <a:solidFill>
                  <a:srgbClr val="000000"/>
                </a:solidFill>
                <a:latin typeface="Georgia"/>
                <a:cs typeface="Arial"/>
              </a:rPr>
              <a:t>8057 Zurich</a:t>
            </a:r>
            <a:endParaRPr lang="fr-CH" sz="1600" dirty="0">
              <a:solidFill>
                <a:srgbClr val="00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82550"/>
            <a:endParaRPr lang="fr-CH" sz="1600" dirty="0">
              <a:solidFill>
                <a:srgbClr val="000000"/>
              </a:solidFill>
              <a:latin typeface="Georgia" panose="02040502050405020303" pitchFamily="18" charset="0"/>
              <a:ea typeface="+mn-lt"/>
              <a:cs typeface="Arial" panose="020B0604020202020204" pitchFamily="34" charset="0"/>
            </a:endParaRPr>
          </a:p>
          <a:p>
            <a:pPr marL="82550"/>
            <a:r>
              <a:rPr lang="fr-CH" sz="1600" dirty="0">
                <a:solidFill>
                  <a:srgbClr val="C12B23"/>
                </a:solidFill>
                <a:latin typeface="Georgia"/>
                <a:cs typeface="Arial"/>
              </a:rPr>
              <a:t>Téléphone : </a:t>
            </a:r>
            <a:r>
              <a:rPr lang="de-CH" sz="1600" dirty="0">
                <a:solidFill>
                  <a:srgbClr val="C12B23"/>
                </a:solidFill>
                <a:latin typeface="Georgia"/>
                <a:cs typeface="Arial"/>
              </a:rPr>
              <a:t>044 366 44 77</a:t>
            </a:r>
          </a:p>
          <a:p>
            <a:pPr marL="82550"/>
            <a:endParaRPr lang="de-CH" sz="1600" dirty="0">
              <a:solidFill>
                <a:srgbClr val="C12B23"/>
              </a:solidFill>
              <a:latin typeface="Georgia"/>
              <a:cs typeface="Arial"/>
            </a:endParaRPr>
          </a:p>
          <a:p>
            <a:pPr marL="82550"/>
            <a:endParaRPr lang="de-CH" sz="1600" dirty="0">
              <a:solidFill>
                <a:srgbClr val="000000"/>
              </a:solidFill>
              <a:latin typeface="Georgia"/>
              <a:cs typeface="Arial"/>
            </a:endParaRPr>
          </a:p>
          <a:p>
            <a:pPr marL="82550"/>
            <a:r>
              <a:rPr lang="de-CH" sz="1600" b="1" dirty="0">
                <a:solidFill>
                  <a:srgbClr val="000000"/>
                </a:solidFill>
                <a:latin typeface="Georgia"/>
                <a:cs typeface="Arial"/>
              </a:rPr>
              <a:t>Bureau de Genève :</a:t>
            </a:r>
          </a:p>
          <a:p>
            <a:pPr marL="82550"/>
            <a:endParaRPr lang="de-CH" sz="1600" dirty="0">
              <a:solidFill>
                <a:srgbClr val="000000"/>
              </a:solidFill>
              <a:latin typeface="Georgia"/>
              <a:cs typeface="Arial"/>
            </a:endParaRPr>
          </a:p>
          <a:p>
            <a:pPr marL="82550"/>
            <a:r>
              <a:rPr lang="fr-FR" sz="1600" dirty="0">
                <a:solidFill>
                  <a:srgbClr val="000000"/>
                </a:solidFill>
                <a:latin typeface="Georgia"/>
                <a:cs typeface="Arial"/>
              </a:rPr>
              <a:t>Service Social International</a:t>
            </a:r>
          </a:p>
          <a:p>
            <a:pPr marL="82550"/>
            <a:r>
              <a:rPr lang="fr-FR" sz="1600" dirty="0">
                <a:solidFill>
                  <a:srgbClr val="000000"/>
                </a:solidFill>
                <a:latin typeface="Georgia"/>
                <a:cs typeface="Arial"/>
              </a:rPr>
              <a:t>9, rue du Valais</a:t>
            </a:r>
          </a:p>
          <a:p>
            <a:pPr marL="82550"/>
            <a:r>
              <a:rPr lang="fr-FR" sz="1600" dirty="0">
                <a:solidFill>
                  <a:srgbClr val="000000"/>
                </a:solidFill>
                <a:latin typeface="Georgia"/>
                <a:cs typeface="Arial"/>
              </a:rPr>
              <a:t>Case postale 1469</a:t>
            </a:r>
          </a:p>
          <a:p>
            <a:pPr marL="82550"/>
            <a:r>
              <a:rPr lang="fr-FR" sz="1600" dirty="0">
                <a:solidFill>
                  <a:srgbClr val="000000"/>
                </a:solidFill>
                <a:latin typeface="Georgia"/>
                <a:cs typeface="Arial"/>
              </a:rPr>
              <a:t>1211 Genève </a:t>
            </a:r>
          </a:p>
          <a:p>
            <a:pPr marL="82550"/>
            <a:endParaRPr lang="fr-FR" sz="1600" dirty="0">
              <a:solidFill>
                <a:srgbClr val="000000"/>
              </a:solidFill>
              <a:latin typeface="Georgia"/>
              <a:cs typeface="Arial"/>
            </a:endParaRPr>
          </a:p>
          <a:p>
            <a:pPr marL="82550"/>
            <a:r>
              <a:rPr lang="fr-FR" sz="1600" dirty="0">
                <a:solidFill>
                  <a:srgbClr val="C12B23"/>
                </a:solidFill>
                <a:latin typeface="Georgia"/>
                <a:cs typeface="Arial"/>
              </a:rPr>
              <a:t>Téléphone : 022 731 67 00</a:t>
            </a:r>
            <a:endParaRPr lang="de-CH" sz="1600" dirty="0">
              <a:solidFill>
                <a:srgbClr val="C12B23"/>
              </a:solidFill>
              <a:latin typeface="Georgia"/>
              <a:cs typeface="Arial"/>
            </a:endParaRPr>
          </a:p>
          <a:p>
            <a:pPr marL="82550"/>
            <a:endParaRPr lang="de-CH" sz="1600" dirty="0">
              <a:solidFill>
                <a:srgbClr val="000000"/>
              </a:solidFill>
              <a:latin typeface="Georgia"/>
              <a:cs typeface="Arial"/>
            </a:endParaRPr>
          </a:p>
          <a:p>
            <a:pPr marL="82550" indent="0">
              <a:buNone/>
            </a:pPr>
            <a:r>
              <a:rPr lang="fr-CH" sz="1600" dirty="0">
                <a:latin typeface="Georgia"/>
                <a:cs typeface="Arial"/>
                <a:hlinkClick r:id="rId2"/>
              </a:rPr>
              <a:t>info@ssi-schweiz.org</a:t>
            </a:r>
            <a:endParaRPr lang="fr-CH" sz="1600" dirty="0">
              <a:solidFill>
                <a:srgbClr val="86BEC3"/>
              </a:solidFill>
              <a:latin typeface="Georgia"/>
              <a:cs typeface="Arial"/>
            </a:endParaRPr>
          </a:p>
          <a:p>
            <a:pPr marL="82550"/>
            <a:r>
              <a:rPr lang="fr-CH" sz="1600" dirty="0">
                <a:solidFill>
                  <a:srgbClr val="2F768E"/>
                </a:solidFill>
                <a:latin typeface="Georgia"/>
                <a:cs typeface="Arial"/>
                <a:hlinkClick r:id="rId3"/>
              </a:rPr>
              <a:t>www.ssi-schweiz.org</a:t>
            </a:r>
            <a:endParaRPr lang="fr-CH" sz="1600" dirty="0">
              <a:cs typeface="Arial"/>
            </a:endParaRPr>
          </a:p>
          <a:p>
            <a:pPr marL="82550" indent="0">
              <a:buNone/>
            </a:pPr>
            <a:endParaRPr lang="fr-CH" dirty="0">
              <a:solidFill>
                <a:srgbClr val="2F768E"/>
              </a:solidFill>
              <a:latin typeface="Georgia"/>
              <a:cs typeface="Arial" panose="020B0604020202020204" pitchFamily="34" charset="0"/>
            </a:endParaRPr>
          </a:p>
          <a:p>
            <a:pPr marL="82550"/>
            <a:endParaRPr lang="fr-CH" dirty="0">
              <a:solidFill>
                <a:srgbClr val="2F768E"/>
              </a:solidFill>
              <a:latin typeface="Georgia"/>
              <a:cs typeface="Arial" panose="020B0604020202020204" pitchFamily="34" charset="0"/>
            </a:endParaRPr>
          </a:p>
          <a:p>
            <a:pPr marL="82550"/>
            <a:endParaRPr lang="fr-CH" dirty="0">
              <a:solidFill>
                <a:srgbClr val="2F768E"/>
              </a:solidFill>
              <a:latin typeface="Georgia"/>
              <a:cs typeface="Arial" panose="020B0604020202020204" pitchFamily="34" charset="0"/>
            </a:endParaRPr>
          </a:p>
          <a:p>
            <a:endParaRPr lang="fr-CH" sz="3200" i="1" dirty="0">
              <a:solidFill>
                <a:srgbClr val="000000"/>
              </a:solidFill>
              <a:latin typeface="GillSans"/>
              <a:cs typeface="Arial" panose="020B0604020202020204" pitchFamily="34" charset="0"/>
            </a:endParaRPr>
          </a:p>
          <a:p>
            <a:pPr marL="82550"/>
            <a:endParaRPr lang="fr-CH" dirty="0">
              <a:solidFill>
                <a:srgbClr val="86BEC3"/>
              </a:solidFill>
              <a:latin typeface="GillSans"/>
              <a:cs typeface="Arial" panose="020B0604020202020204" pitchFamily="34" charset="0"/>
            </a:endParaRP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399AA93E-45AA-66EA-178A-D404DB42B89A}"/>
              </a:ext>
            </a:extLst>
          </p:cNvPr>
          <p:cNvSpPr/>
          <p:nvPr/>
        </p:nvSpPr>
        <p:spPr>
          <a:xfrm>
            <a:off x="7589518" y="1959429"/>
            <a:ext cx="3357156" cy="1469571"/>
          </a:xfrm>
          <a:prstGeom prst="roundRect">
            <a:avLst/>
          </a:prstGeom>
          <a:solidFill>
            <a:schemeClr val="bg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2000" dirty="0">
                <a:solidFill>
                  <a:srgbClr val="000000"/>
                </a:solidFill>
                <a:latin typeface="Georgia" panose="02040502050405020303" pitchFamily="18" charset="0"/>
              </a:rPr>
              <a:t>Maria Paz Olave, </a:t>
            </a:r>
            <a:r>
              <a:rPr lang="de-CH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lic.</a:t>
            </a:r>
            <a:r>
              <a:rPr lang="de-CH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iur</a:t>
            </a:r>
            <a:r>
              <a:rPr lang="de-CH" sz="2000" dirty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</a:p>
          <a:p>
            <a:pPr algn="ctr"/>
            <a:r>
              <a:rPr lang="de-CH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Médiatrice</a:t>
            </a:r>
            <a:r>
              <a:rPr lang="de-CH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de-CH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transfrontalière</a:t>
            </a:r>
            <a:r>
              <a:rPr lang="de-CH" sz="1400" dirty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  <a:r>
              <a:rPr lang="de-CH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représentante</a:t>
            </a:r>
            <a:r>
              <a:rPr lang="de-CH" sz="1400" dirty="0">
                <a:solidFill>
                  <a:srgbClr val="000000"/>
                </a:solidFill>
                <a:latin typeface="Georgia" panose="02040502050405020303" pitchFamily="18" charset="0"/>
              </a:rPr>
              <a:t> de </a:t>
            </a:r>
            <a:r>
              <a:rPr lang="de-CH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l’enfant</a:t>
            </a:r>
            <a:endParaRPr lang="de-CH" sz="14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/>
            <a:endParaRPr lang="de-CH" sz="14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/>
            <a:r>
              <a:rPr lang="de-CH" dirty="0">
                <a:solidFill>
                  <a:srgbClr val="000000"/>
                </a:solidFill>
                <a:latin typeface="Georgia" panose="02040502050405020303" pitchFamily="18" charset="0"/>
              </a:rPr>
              <a:t>mp.olave@ssi-schweiz.org</a:t>
            </a:r>
            <a:endParaRPr lang="de-DE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0C08CFDF-F2A0-ED25-17E9-005D8C4B40BC}"/>
              </a:ext>
            </a:extLst>
          </p:cNvPr>
          <p:cNvSpPr/>
          <p:nvPr/>
        </p:nvSpPr>
        <p:spPr>
          <a:xfrm>
            <a:off x="7589517" y="3764280"/>
            <a:ext cx="3406721" cy="1469571"/>
          </a:xfrm>
          <a:prstGeom prst="roundRect">
            <a:avLst/>
          </a:prstGeom>
          <a:solidFill>
            <a:schemeClr val="bg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2000" dirty="0">
                <a:solidFill>
                  <a:srgbClr val="000000"/>
                </a:solidFill>
                <a:latin typeface="Georgia" panose="02040502050405020303" pitchFamily="18" charset="0"/>
              </a:rPr>
              <a:t>Anna Lanz, </a:t>
            </a:r>
          </a:p>
          <a:p>
            <a:pPr algn="ctr"/>
            <a:r>
              <a:rPr lang="de-CH" sz="1400" dirty="0">
                <a:solidFill>
                  <a:srgbClr val="000000"/>
                </a:solidFill>
                <a:latin typeface="Georgia" panose="02040502050405020303" pitchFamily="18" charset="0"/>
              </a:rPr>
              <a:t>Assistante sociale,</a:t>
            </a:r>
          </a:p>
          <a:p>
            <a:pPr algn="ctr"/>
            <a:r>
              <a:rPr lang="de-CH" sz="1400" dirty="0">
                <a:solidFill>
                  <a:srgbClr val="000000"/>
                </a:solidFill>
                <a:latin typeface="Georgia" panose="02040502050405020303" pitchFamily="18" charset="0"/>
              </a:rPr>
              <a:t>Spécialiste de la protection de </a:t>
            </a:r>
            <a:r>
              <a:rPr lang="de-CH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l'enfant</a:t>
            </a:r>
            <a:endParaRPr lang="de-CH" sz="14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/>
            <a:endParaRPr lang="de-CH" sz="14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/>
            <a:r>
              <a:rPr lang="de-CH" dirty="0">
                <a:solidFill>
                  <a:srgbClr val="000000"/>
                </a:solidFill>
                <a:latin typeface="Georgia" panose="02040502050405020303" pitchFamily="18" charset="0"/>
              </a:rPr>
              <a:t>a.lanz@ssi-schweiz.org</a:t>
            </a:r>
          </a:p>
        </p:txBody>
      </p:sp>
    </p:spTree>
    <p:extLst>
      <p:ext uri="{BB962C8B-B14F-4D97-AF65-F5344CB8AC3E}">
        <p14:creationId xmlns:p14="http://schemas.microsoft.com/office/powerpoint/2010/main" val="205287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6="http://schemas.microsoft.com/office/drawing/2014/main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661470" y="1469586"/>
            <a:ext cx="8657280" cy="576266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00050" lvl="1">
              <a:lnSpc>
                <a:spcPct val="200000"/>
              </a:lnSpc>
              <a:buClr>
                <a:srgbClr val="BA0000"/>
              </a:buClr>
              <a:defRPr/>
            </a:pPr>
            <a:r>
              <a:rPr lang="fr-FR" sz="2400" b="1" dirty="0">
                <a:solidFill>
                  <a:srgbClr val="FF0000"/>
                </a:solidFill>
                <a:latin typeface="Georgia"/>
                <a:cs typeface="Arial"/>
              </a:rPr>
              <a:t>1. Présentation du Service Social International</a:t>
            </a:r>
          </a:p>
          <a:p>
            <a:pPr marL="685800" lvl="1" indent="-285750">
              <a:lnSpc>
                <a:spcPct val="200000"/>
              </a:lnSpc>
              <a:buClr>
                <a:srgbClr val="BA0000"/>
              </a:buClr>
              <a:buFont typeface="Arial" panose="020B0604020202020204" pitchFamily="34" charset="0"/>
              <a:buChar char="•"/>
              <a:defRPr/>
            </a:pPr>
            <a:endParaRPr lang="fr-FR" sz="2400" b="1" dirty="0">
              <a:solidFill>
                <a:srgbClr val="000000"/>
              </a:solidFill>
              <a:latin typeface="Georgia"/>
              <a:cs typeface="Arial"/>
            </a:endParaRPr>
          </a:p>
          <a:p>
            <a:pPr marL="400050" lvl="1">
              <a:lnSpc>
                <a:spcPct val="200000"/>
              </a:lnSpc>
              <a:buClr>
                <a:srgbClr val="BA0000"/>
              </a:buClr>
              <a:defRPr/>
            </a:pPr>
            <a:r>
              <a:rPr lang="fr-FR" sz="2400" b="1" dirty="0">
                <a:solidFill>
                  <a:srgbClr val="FF0000"/>
                </a:solidFill>
                <a:latin typeface="Georgia"/>
                <a:cs typeface="Arial"/>
              </a:rPr>
              <a:t>2. Protection internationale de l’enfant</a:t>
            </a:r>
          </a:p>
          <a:p>
            <a:pPr marL="685800" lvl="1" indent="-285750">
              <a:lnSpc>
                <a:spcPct val="200000"/>
              </a:lnSpc>
              <a:buClr>
                <a:srgbClr val="BA0000"/>
              </a:buClr>
              <a:buFont typeface="Arial" panose="020B0604020202020204" pitchFamily="34" charset="0"/>
              <a:buChar char="•"/>
              <a:defRPr/>
            </a:pPr>
            <a:endParaRPr lang="fr-FR" sz="2400" b="1" dirty="0">
              <a:solidFill>
                <a:srgbClr val="000000"/>
              </a:solidFill>
              <a:latin typeface="Georgia" panose="02040502050405020303" pitchFamily="18" charset="0"/>
              <a:cs typeface="Arial"/>
            </a:endParaRPr>
          </a:p>
          <a:p>
            <a:pPr marL="400050" lvl="1">
              <a:lnSpc>
                <a:spcPct val="200000"/>
              </a:lnSpc>
              <a:buClr>
                <a:srgbClr val="BA0000"/>
              </a:buClr>
              <a:defRPr/>
            </a:pPr>
            <a:r>
              <a:rPr lang="fr-FR" sz="2400" b="1" dirty="0">
                <a:solidFill>
                  <a:srgbClr val="FF0000"/>
                </a:solidFill>
                <a:latin typeface="Georgia"/>
                <a:cs typeface="Arial"/>
              </a:rPr>
              <a:t>3. Protection internationale de l’adulte et autres</a:t>
            </a:r>
          </a:p>
          <a:p>
            <a:pPr marL="685800" lvl="1" indent="-285750">
              <a:lnSpc>
                <a:spcPct val="200000"/>
              </a:lnSpc>
              <a:buClr>
                <a:srgbClr val="BA0000"/>
              </a:buClr>
              <a:buFont typeface="Arial" panose="020B0604020202020204" pitchFamily="34" charset="0"/>
              <a:buChar char="•"/>
              <a:defRPr/>
            </a:pPr>
            <a:endParaRPr lang="fr-FR" sz="1300" b="1" dirty="0">
              <a:solidFill>
                <a:srgbClr val="000000"/>
              </a:solidFill>
              <a:latin typeface="Georgia" panose="02040502050405020303" pitchFamily="18" charset="0"/>
              <a:cs typeface="Arial"/>
            </a:endParaRPr>
          </a:p>
          <a:p>
            <a:pPr marL="685800" lvl="1" indent="-285750">
              <a:lnSpc>
                <a:spcPct val="200000"/>
              </a:lnSpc>
              <a:buClr>
                <a:srgbClr val="BA0000"/>
              </a:buClr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rgbClr val="000000"/>
              </a:solidFill>
              <a:latin typeface="Georgia" panose="02040502050405020303" pitchFamily="18" charset="0"/>
              <a:cs typeface="Arial"/>
            </a:endParaRPr>
          </a:p>
          <a:p>
            <a:pPr marL="914400" lvl="1" indent="-514350">
              <a:lnSpc>
                <a:spcPct val="200000"/>
              </a:lnSpc>
              <a:buClr>
                <a:srgbClr val="BA0000"/>
              </a:buClr>
              <a:buFont typeface="+mj-lt"/>
              <a:buAutoNum type="romanUcPeriod"/>
              <a:defRPr/>
            </a:pPr>
            <a:endParaRPr lang="fr-FR" dirty="0">
              <a:solidFill>
                <a:srgbClr val="000000"/>
              </a:solidFill>
              <a:latin typeface="Georgia" panose="02040502050405020303" pitchFamily="18" charset="0"/>
              <a:cs typeface="Arial"/>
            </a:endParaRPr>
          </a:p>
          <a:p>
            <a:pPr marL="914400" lvl="1" indent="-514350">
              <a:lnSpc>
                <a:spcPct val="200000"/>
              </a:lnSpc>
              <a:buClr>
                <a:srgbClr val="BA0000"/>
              </a:buClr>
              <a:buFont typeface="+mj-lt"/>
              <a:buAutoNum type="romanUcPeriod"/>
              <a:defRPr/>
            </a:pPr>
            <a:endParaRPr lang="fr-FR" dirty="0">
              <a:solidFill>
                <a:srgbClr val="000000"/>
              </a:solidFill>
              <a:latin typeface="Georgia" panose="02040502050405020303" pitchFamily="18" charset="0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05885" y="476250"/>
            <a:ext cx="6790978" cy="55399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de-CH" sz="3000" b="1" dirty="0">
                <a:solidFill>
                  <a:srgbClr val="2F768E"/>
                </a:solidFill>
                <a:latin typeface="Georgia"/>
              </a:rPr>
              <a:t>Programme (25 minutes)</a:t>
            </a:r>
            <a:endParaRPr lang="fr-CH" sz="3000" dirty="0">
              <a:solidFill>
                <a:srgbClr val="2F768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82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93B71B1-128B-B77B-9833-CB648178F698}"/>
              </a:ext>
            </a:extLst>
          </p:cNvPr>
          <p:cNvSpPr txBox="1"/>
          <p:nvPr/>
        </p:nvSpPr>
        <p:spPr>
          <a:xfrm>
            <a:off x="1211879" y="2031991"/>
            <a:ext cx="10195377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CH" sz="2800" b="1" dirty="0">
                <a:solidFill>
                  <a:schemeClr val="bg1">
                    <a:lumMod val="10000"/>
                  </a:schemeClr>
                </a:solidFill>
                <a:latin typeface="Georgia"/>
                <a:ea typeface="Helvetica Neue" charset="0"/>
                <a:cs typeface="Helvetica Neue" charset="0"/>
              </a:rPr>
              <a:t>International </a:t>
            </a:r>
            <a:r>
              <a:rPr lang="de-CH" sz="2800" b="1" dirty="0" err="1">
                <a:solidFill>
                  <a:schemeClr val="bg1">
                    <a:lumMod val="10000"/>
                  </a:schemeClr>
                </a:solidFill>
                <a:latin typeface="Georgia"/>
                <a:ea typeface="Helvetica Neue" charset="0"/>
                <a:cs typeface="Helvetica Neue" charset="0"/>
              </a:rPr>
              <a:t>Social </a:t>
            </a:r>
            <a:r>
              <a:rPr lang="de-CH" sz="2800" b="1" dirty="0">
                <a:solidFill>
                  <a:schemeClr val="bg1">
                    <a:lumMod val="10000"/>
                  </a:schemeClr>
                </a:solidFill>
                <a:latin typeface="Georgia"/>
                <a:ea typeface="Helvetica Neue" charset="0"/>
                <a:cs typeface="Helvetica Neue" charset="0"/>
              </a:rPr>
              <a:t>Service (réseau mondial) : </a:t>
            </a:r>
            <a:r>
              <a:rPr lang="de-CH" sz="2800" b="1" dirty="0">
                <a:solidFill>
                  <a:srgbClr val="C12B23"/>
                </a:solidFill>
                <a:latin typeface="Georgia"/>
                <a:ea typeface="Helvetica Neue" charset="0"/>
                <a:cs typeface="Helvetica Neue" charset="0"/>
              </a:rPr>
              <a:t>ISS </a:t>
            </a:r>
            <a:endParaRPr lang="de-CH" sz="2800" b="1" dirty="0">
              <a:solidFill>
                <a:schemeClr val="bg1">
                  <a:lumMod val="10000"/>
                </a:schemeClr>
              </a:solidFill>
              <a:latin typeface="Georgia"/>
            </a:endParaRPr>
          </a:p>
          <a:p>
            <a:endParaRPr lang="de-CH" sz="2800" b="1" dirty="0">
              <a:solidFill>
                <a:srgbClr val="C12B23"/>
              </a:solidFill>
              <a:latin typeface="Georgia"/>
              <a:ea typeface="Helvetica Neue" charset="0"/>
              <a:cs typeface="Helvetica Neue" charset="0"/>
            </a:endParaRPr>
          </a:p>
          <a:p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Georgia"/>
                <a:ea typeface="Helvetica Neue" charset="0"/>
                <a:cs typeface="Helvetica Neue" charset="0"/>
              </a:rPr>
              <a:t>Antenne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Georgia"/>
                <a:ea typeface="Helvetica Neue" charset="0"/>
                <a:cs typeface="Helvetica Neue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Georgia"/>
                <a:ea typeface="Helvetica Neue" charset="0"/>
                <a:cs typeface="Helvetica Neue" charset="0"/>
              </a:rPr>
              <a:t>suisse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Georgia"/>
                <a:ea typeface="Helvetica Neue" charset="0"/>
                <a:cs typeface="Helvetica Neue" charset="0"/>
              </a:rPr>
              <a:t> du Service Social International : </a:t>
            </a:r>
            <a:r>
              <a:rPr lang="en-US" sz="2800" b="1" dirty="0">
                <a:solidFill>
                  <a:srgbClr val="C12B23"/>
                </a:solidFill>
                <a:latin typeface="Georgia"/>
                <a:ea typeface="Helvetica Neue" charset="0"/>
                <a:cs typeface="Helvetica Neue" charset="0"/>
              </a:rPr>
              <a:t>SSI Suisse</a:t>
            </a:r>
            <a:endParaRPr lang="en-US" sz="2800" dirty="0">
              <a:solidFill>
                <a:srgbClr val="C12B23"/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A5D1CA6D-28B8-CC61-0955-6CCEAE83BEB4}"/>
              </a:ext>
            </a:extLst>
          </p:cNvPr>
          <p:cNvSpPr/>
          <p:nvPr/>
        </p:nvSpPr>
        <p:spPr>
          <a:xfrm>
            <a:off x="718494" y="2151514"/>
            <a:ext cx="374559" cy="355236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3536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F1EAC50-8A57-8F5E-5FDB-08FABA6F91D6}"/>
              </a:ext>
            </a:extLst>
          </p:cNvPr>
          <p:cNvSpPr/>
          <p:nvPr/>
        </p:nvSpPr>
        <p:spPr>
          <a:xfrm>
            <a:off x="718493" y="2942269"/>
            <a:ext cx="374559" cy="355236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3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6="http://schemas.microsoft.com/office/drawing/2014/main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807923" y="2158553"/>
            <a:ext cx="7232858" cy="2760745"/>
          </a:xfrm>
        </p:spPr>
        <p:txBody>
          <a:bodyPr/>
          <a:lstStyle/>
          <a:p>
            <a:pPr marL="342900" lvl="2" indent="0">
              <a:lnSpc>
                <a:spcPct val="150000"/>
              </a:lnSpc>
              <a:buClr>
                <a:schemeClr val="tx2"/>
              </a:buClr>
              <a:buNone/>
            </a:pPr>
            <a:endParaRPr lang="de-CH" sz="1500">
              <a:solidFill>
                <a:srgbClr val="000000"/>
              </a:solidFill>
              <a:latin typeface="Georgia" panose="02040502050405020303" pitchFamily="18" charset="0"/>
              <a:ea typeface="ＭＳ Ｐゴシック" pitchFamily="34" charset="-128"/>
              <a:cs typeface="Arial" charset="0"/>
            </a:endParaRPr>
          </a:p>
          <a:p>
            <a:pPr marL="0" lvl="2" indent="0">
              <a:buClr>
                <a:schemeClr val="tx2"/>
              </a:buClr>
              <a:buNone/>
            </a:pPr>
            <a:endParaRPr lang="de-CH" sz="1500">
              <a:solidFill>
                <a:srgbClr val="000000"/>
              </a:solidFill>
              <a:latin typeface="Georgia" panose="02040502050405020303" pitchFamily="18" charset="0"/>
              <a:ea typeface="ＭＳ Ｐゴシック" pitchFamily="34" charset="-128"/>
              <a:cs typeface="Arial" charset="0"/>
            </a:endParaRPr>
          </a:p>
          <a:p>
            <a:pPr marL="0" indent="0">
              <a:spcBef>
                <a:spcPts val="432"/>
              </a:spcBef>
              <a:buNone/>
            </a:pPr>
            <a:endParaRPr lang="de-CH" b="1">
              <a:latin typeface="Georgia" panose="02040502050405020303" pitchFamily="18" charset="0"/>
              <a:ea typeface="ＭＳ Ｐゴシック" pitchFamily="34" charset="-128"/>
              <a:cs typeface="Arial" pitchFamily="34" charset="0"/>
            </a:endParaRPr>
          </a:p>
          <a:p>
            <a:endParaRPr lang="fr-CH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1926180" y="968829"/>
            <a:ext cx="7960770" cy="28847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0" tIns="0" rIns="0" bIns="0" anchor="t">
            <a:noAutofit/>
          </a:bodyPr>
          <a:lstStyle/>
          <a:p>
            <a:pPr algn="l">
              <a:spcBef>
                <a:spcPts val="0"/>
              </a:spcBef>
            </a:pPr>
            <a:r>
              <a:rPr lang="de-CH" sz="2800" dirty="0" err="1">
                <a:solidFill>
                  <a:srgbClr val="C12B23"/>
                </a:solidFill>
                <a:latin typeface="Georgia"/>
              </a:rPr>
              <a:t>Les</a:t>
            </a:r>
            <a:r>
              <a:rPr lang="de-CH" sz="2800" dirty="0">
                <a:solidFill>
                  <a:srgbClr val="C12B23"/>
                </a:solidFill>
                <a:latin typeface="Georgia"/>
              </a:rPr>
              <a:t> </a:t>
            </a:r>
            <a:r>
              <a:rPr lang="de-CH" sz="2800" dirty="0" err="1">
                <a:solidFill>
                  <a:srgbClr val="C12B23"/>
                </a:solidFill>
                <a:latin typeface="Georgia"/>
              </a:rPr>
              <a:t>principaux</a:t>
            </a:r>
            <a:r>
              <a:rPr lang="de-CH" sz="2800" dirty="0">
                <a:solidFill>
                  <a:srgbClr val="C12B23"/>
                </a:solidFill>
                <a:latin typeface="Georgia"/>
              </a:rPr>
              <a:t> </a:t>
            </a:r>
            <a:r>
              <a:rPr lang="de-CH" sz="2800" dirty="0" err="1">
                <a:solidFill>
                  <a:srgbClr val="C12B23"/>
                </a:solidFill>
                <a:latin typeface="Georgia"/>
              </a:rPr>
              <a:t>accords</a:t>
            </a:r>
            <a:r>
              <a:rPr lang="de-CH" sz="2800" dirty="0">
                <a:solidFill>
                  <a:srgbClr val="C12B23"/>
                </a:solidFill>
                <a:latin typeface="Georgia"/>
              </a:rPr>
              <a:t> </a:t>
            </a:r>
            <a:r>
              <a:rPr lang="de-CH" sz="2800" dirty="0" err="1">
                <a:solidFill>
                  <a:srgbClr val="C12B23"/>
                </a:solidFill>
                <a:latin typeface="Georgia"/>
              </a:rPr>
              <a:t>internationaux</a:t>
            </a:r>
            <a:endParaRPr lang="de-CH" sz="2800" dirty="0">
              <a:solidFill>
                <a:srgbClr val="C12B23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990615"/>
              </p:ext>
            </p:extLst>
          </p:nvPr>
        </p:nvGraphicFramePr>
        <p:xfrm>
          <a:off x="1999890" y="1816992"/>
          <a:ext cx="8105173" cy="4282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1355">
                  <a:extLst>
                    <a:ext uri="{9D8B030D-6E8A-4147-A177-3AD203B41FA5}">
                      <a16:colId xmlns:a16="http://schemas.microsoft.com/office/drawing/2014/main" val="2527218807"/>
                    </a:ext>
                  </a:extLst>
                </a:gridCol>
                <a:gridCol w="3923818">
                  <a:extLst>
                    <a:ext uri="{9D8B030D-6E8A-4147-A177-3AD203B41FA5}">
                      <a16:colId xmlns:a16="http://schemas.microsoft.com/office/drawing/2014/main" val="2901725289"/>
                    </a:ext>
                  </a:extLst>
                </a:gridCol>
              </a:tblGrid>
              <a:tr h="559931">
                <a:tc gridSpan="2"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de-CH" sz="1800" b="1">
                          <a:latin typeface="Georgia"/>
                          <a:ea typeface="ＭＳ Ｐゴシック"/>
                          <a:cs typeface="Arial"/>
                        </a:rPr>
                        <a:t>Convention de La Haye</a:t>
                      </a:r>
                      <a:endParaRPr lang="de-CH" sz="1800" b="1">
                        <a:latin typeface="Georgia" panose="02040502050405020303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111782"/>
                  </a:ext>
                </a:extLst>
              </a:tr>
              <a:tr h="930640">
                <a:tc>
                  <a:txBody>
                    <a:bodyPr/>
                    <a:lstStyle/>
                    <a:p>
                      <a:pPr marL="179070" indent="0"/>
                      <a:r>
                        <a:rPr lang="de-CH" sz="1800" dirty="0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Convention de La Haye de 1980</a:t>
                      </a:r>
                      <a:endParaRPr lang="de-CH" sz="1800" dirty="0">
                        <a:latin typeface="Georgia"/>
                        <a:ea typeface="ＭＳ Ｐゴシック"/>
                        <a:cs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60045" indent="0"/>
                      <a:r>
                        <a:rPr lang="de-CH" sz="1800" b="1" dirty="0" err="1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Enlèvement</a:t>
                      </a:r>
                      <a:r>
                        <a:rPr lang="de-CH" sz="1800" b="1" dirty="0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 </a:t>
                      </a:r>
                      <a:r>
                        <a:rPr lang="de-CH" sz="1800" b="1" dirty="0" err="1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d'enfant</a:t>
                      </a:r>
                      <a:endParaRPr lang="de-CH" sz="1800" dirty="0">
                        <a:latin typeface="Georgia"/>
                        <a:ea typeface="ＭＳ Ｐゴシック"/>
                        <a:cs typeface="Arial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42746026"/>
                  </a:ext>
                </a:extLst>
              </a:tr>
              <a:tr h="930640">
                <a:tc>
                  <a:txBody>
                    <a:bodyPr/>
                    <a:lstStyle/>
                    <a:p>
                      <a:pPr marL="179070" indent="0"/>
                      <a:r>
                        <a:rPr lang="de-CH" sz="1800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Convention de La Haye de 1993</a:t>
                      </a:r>
                      <a:endParaRPr lang="de-CH" sz="1800">
                        <a:latin typeface="Georgia"/>
                        <a:ea typeface="ＭＳ Ｐゴシック"/>
                        <a:cs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60045" indent="0"/>
                      <a:r>
                        <a:rPr lang="de-CH" sz="1800" b="1" dirty="0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Adoption</a:t>
                      </a:r>
                      <a:endParaRPr lang="de-CH" sz="1800" dirty="0">
                        <a:latin typeface="Georgia"/>
                        <a:ea typeface="ＭＳ Ｐゴシック"/>
                        <a:cs typeface="Arial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144719369"/>
                  </a:ext>
                </a:extLst>
              </a:tr>
              <a:tr h="930640">
                <a:tc>
                  <a:txBody>
                    <a:bodyPr/>
                    <a:lstStyle/>
                    <a:p>
                      <a:pPr marL="17907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Convention de La Haye de 1996</a:t>
                      </a:r>
                      <a:endParaRPr lang="de-CH" sz="1800">
                        <a:latin typeface="Georgia"/>
                        <a:ea typeface="ＭＳ Ｐゴシック"/>
                        <a:cs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60045" indent="0"/>
                      <a:r>
                        <a:rPr lang="de-CH" sz="1800" b="1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Protection de l'enfant</a:t>
                      </a:r>
                      <a:endParaRPr lang="de-CH" sz="1800">
                        <a:latin typeface="Georgia"/>
                        <a:ea typeface="ＭＳ Ｐゴシック"/>
                        <a:cs typeface="Arial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95919125"/>
                  </a:ext>
                </a:extLst>
              </a:tr>
              <a:tr h="930640">
                <a:tc>
                  <a:txBody>
                    <a:bodyPr/>
                    <a:lstStyle/>
                    <a:p>
                      <a:pPr marL="179070" indent="0"/>
                      <a:r>
                        <a:rPr lang="de-CH" sz="1800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Convention de La Haye de 2000</a:t>
                      </a:r>
                      <a:endParaRPr lang="de-CH" sz="1800">
                        <a:latin typeface="Georgia"/>
                        <a:ea typeface="ＭＳ Ｐゴシック"/>
                        <a:cs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60045" indent="0"/>
                      <a:r>
                        <a:rPr lang="de-CH" sz="1800" b="1" dirty="0" err="1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Protection</a:t>
                      </a:r>
                      <a:r>
                        <a:rPr lang="de-CH" sz="1800" b="1" dirty="0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 de </a:t>
                      </a:r>
                      <a:r>
                        <a:rPr lang="de-CH" sz="1800" b="1" dirty="0" err="1">
                          <a:solidFill>
                            <a:srgbClr val="000000"/>
                          </a:solidFill>
                          <a:latin typeface="Georgia"/>
                          <a:ea typeface="ＭＳ Ｐゴシック"/>
                          <a:cs typeface="Arial"/>
                        </a:rPr>
                        <a:t>l’adulte</a:t>
                      </a:r>
                      <a:endParaRPr lang="de-CH" sz="1800" dirty="0">
                        <a:latin typeface="Georgia"/>
                        <a:ea typeface="ＭＳ Ｐゴシック"/>
                        <a:cs typeface="Arial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003841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87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6="http://schemas.microsoft.com/office/drawing/2014/main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588401" y="513310"/>
            <a:ext cx="9995507" cy="863599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marL="400050" lvl="1">
              <a:lnSpc>
                <a:spcPct val="200000"/>
              </a:lnSpc>
              <a:buClr>
                <a:srgbClr val="BA0000"/>
              </a:buClr>
              <a:defRPr/>
            </a:pPr>
            <a:r>
              <a:rPr lang="fr-FR" sz="3300" kern="1200" dirty="0">
                <a:solidFill>
                  <a:srgbClr val="2F768E"/>
                </a:solidFill>
                <a:latin typeface="Georgia" panose="02040502050405020303" pitchFamily="18" charset="0"/>
                <a:ea typeface="+mn-ea"/>
                <a:cs typeface="+mn-cs"/>
              </a:rPr>
              <a:t>				 Le SSI Suisse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16477" t="23708" r="59898" b="28768"/>
          <a:stretch/>
        </p:blipFill>
        <p:spPr>
          <a:xfrm>
            <a:off x="4679763" y="1765200"/>
            <a:ext cx="6904145" cy="390604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1013540" y="5350599"/>
            <a:ext cx="57036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fr-CH" sz="2000" b="1" kern="1200">
              <a:solidFill>
                <a:schemeClr val="tx1">
                  <a:lumMod val="20000"/>
                  <a:lumOff val="8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56758" y="3885067"/>
            <a:ext cx="1026382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>
              <a:defRPr/>
            </a:pPr>
            <a:r>
              <a:rPr lang="de-CH" dirty="0">
                <a:solidFill>
                  <a:srgbClr val="000000"/>
                </a:solidFill>
                <a:latin typeface="Georgia" panose="02040502050405020303" pitchFamily="18" charset="0"/>
                <a:cs typeface="Arial" pitchFamily="34" charset="0"/>
              </a:rPr>
              <a:t>En tant qu'ONG, le SSI travaille de </a:t>
            </a:r>
            <a:r>
              <a:rPr lang="de-CH" dirty="0" err="1">
                <a:solidFill>
                  <a:srgbClr val="000000"/>
                </a:solidFill>
                <a:latin typeface="Georgia" panose="02040502050405020303" pitchFamily="18" charset="0"/>
                <a:cs typeface="Arial" pitchFamily="34" charset="0"/>
              </a:rPr>
              <a:t>manière</a:t>
            </a:r>
            <a:r>
              <a:rPr lang="de-CH" dirty="0">
                <a:solidFill>
                  <a:srgbClr val="000000"/>
                </a:solidFill>
                <a:latin typeface="Georgia" panose="02040502050405020303" pitchFamily="18" charset="0"/>
                <a:cs typeface="Arial" pitchFamily="34" charset="0"/>
              </a:rPr>
              <a:t> </a:t>
            </a:r>
          </a:p>
          <a:p>
            <a:pPr marL="82550">
              <a:defRPr/>
            </a:pPr>
            <a:r>
              <a:rPr lang="de-CH" dirty="0" err="1">
                <a:solidFill>
                  <a:srgbClr val="000000"/>
                </a:solidFill>
                <a:latin typeface="Georgia" panose="02040502050405020303" pitchFamily="18" charset="0"/>
                <a:cs typeface="Arial" pitchFamily="34" charset="0"/>
              </a:rPr>
              <a:t>complémentaire</a:t>
            </a:r>
            <a:r>
              <a:rPr lang="de-CH" dirty="0">
                <a:solidFill>
                  <a:srgbClr val="000000"/>
                </a:solidFill>
                <a:latin typeface="Georgia" panose="02040502050405020303" pitchFamily="18" charset="0"/>
                <a:cs typeface="Arial" pitchFamily="34" charset="0"/>
              </a:rPr>
              <a:t> à et en </a:t>
            </a:r>
            <a:r>
              <a:rPr lang="de-CH" dirty="0" err="1">
                <a:solidFill>
                  <a:srgbClr val="000000"/>
                </a:solidFill>
                <a:latin typeface="Georgia" panose="02040502050405020303" pitchFamily="18" charset="0"/>
                <a:cs typeface="Arial" pitchFamily="34" charset="0"/>
              </a:rPr>
              <a:t>coopération</a:t>
            </a:r>
            <a:r>
              <a:rPr lang="de-CH" dirty="0">
                <a:solidFill>
                  <a:srgbClr val="000000"/>
                </a:solidFill>
                <a:latin typeface="Georgia" panose="02040502050405020303" pitchFamily="18" charset="0"/>
                <a:cs typeface="Arial" pitchFamily="34" charset="0"/>
              </a:rPr>
              <a:t> avec </a:t>
            </a:r>
            <a:r>
              <a:rPr lang="de-CH" dirty="0" err="1">
                <a:solidFill>
                  <a:srgbClr val="000000"/>
                </a:solidFill>
                <a:latin typeface="Georgia" panose="02040502050405020303" pitchFamily="18" charset="0"/>
                <a:cs typeface="Arial" pitchFamily="34" charset="0"/>
              </a:rPr>
              <a:t>les</a:t>
            </a:r>
            <a:r>
              <a:rPr lang="de-CH" dirty="0">
                <a:solidFill>
                  <a:srgbClr val="000000"/>
                </a:solidFill>
                <a:latin typeface="Georgia" panose="02040502050405020303" pitchFamily="18" charset="0"/>
                <a:cs typeface="Arial" pitchFamily="34" charset="0"/>
              </a:rPr>
              <a:t> </a:t>
            </a:r>
            <a:br>
              <a:rPr lang="de-CH" dirty="0">
                <a:solidFill>
                  <a:srgbClr val="000000"/>
                </a:solidFill>
                <a:latin typeface="Georgia" panose="02040502050405020303" pitchFamily="18" charset="0"/>
                <a:cs typeface="Arial" pitchFamily="34" charset="0"/>
              </a:rPr>
            </a:br>
            <a:r>
              <a:rPr lang="de-CH" dirty="0" err="1">
                <a:solidFill>
                  <a:srgbClr val="000000"/>
                </a:solidFill>
                <a:latin typeface="Georgia" panose="02040502050405020303" pitchFamily="18" charset="0"/>
                <a:cs typeface="Arial" pitchFamily="34" charset="0"/>
              </a:rPr>
              <a:t>structures</a:t>
            </a:r>
            <a:r>
              <a:rPr lang="de-CH" dirty="0">
                <a:solidFill>
                  <a:srgbClr val="000000"/>
                </a:solidFill>
                <a:latin typeface="Georgia" panose="02040502050405020303" pitchFamily="18" charset="0"/>
                <a:cs typeface="Arial" pitchFamily="34" charset="0"/>
              </a:rPr>
              <a:t> gouvernementales.</a:t>
            </a:r>
          </a:p>
          <a:p>
            <a:pPr marL="82550">
              <a:defRPr/>
            </a:pPr>
            <a:endParaRPr lang="de-CH" dirty="0">
              <a:solidFill>
                <a:srgbClr val="000000"/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82550">
              <a:defRPr/>
            </a:pPr>
            <a:r>
              <a:rPr lang="de-CH" b="1" dirty="0">
                <a:solidFill>
                  <a:srgbClr val="000000"/>
                </a:solidFill>
                <a:latin typeface="Georgia" panose="02040502050405020303" pitchFamily="18" charset="0"/>
                <a:cs typeface="Arial" pitchFamily="34" charset="0"/>
              </a:rPr>
              <a:t>Prestation de base : </a:t>
            </a:r>
            <a:r>
              <a:rPr lang="de-CH" dirty="0">
                <a:solidFill>
                  <a:srgbClr val="000000"/>
                </a:solidFill>
                <a:latin typeface="Georgia" panose="02040502050405020303" pitchFamily="18" charset="0"/>
              </a:rPr>
              <a:t>services transnationaux</a:t>
            </a:r>
          </a:p>
          <a:p>
            <a:pPr marL="82550">
              <a:defRPr/>
            </a:pPr>
            <a:r>
              <a:rPr lang="de-CH" b="1" dirty="0">
                <a:solidFill>
                  <a:srgbClr val="000000"/>
                </a:solidFill>
                <a:latin typeface="Georgia" panose="02040502050405020303" pitchFamily="18" charset="0"/>
              </a:rPr>
              <a:t>Autres domaines de spécialisation : </a:t>
            </a:r>
            <a:r>
              <a:rPr lang="de-CH" dirty="0" err="1">
                <a:solidFill>
                  <a:srgbClr val="000000"/>
                </a:solidFill>
                <a:latin typeface="Georgia" panose="02040502050405020303" pitchFamily="18" charset="0"/>
              </a:rPr>
              <a:t>projets</a:t>
            </a:r>
            <a:r>
              <a:rPr lang="de-CH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de-CH" dirty="0" err="1">
                <a:solidFill>
                  <a:srgbClr val="000000"/>
                </a:solidFill>
                <a:latin typeface="Georgia" panose="02040502050405020303" pitchFamily="18" charset="0"/>
              </a:rPr>
              <a:t>dans</a:t>
            </a:r>
            <a:r>
              <a:rPr lang="de-CH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br>
              <a:rPr lang="de-CH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de-CH" dirty="0" err="1">
                <a:solidFill>
                  <a:srgbClr val="000000"/>
                </a:solidFill>
                <a:latin typeface="Georgia" panose="02040502050405020303" pitchFamily="18" charset="0"/>
              </a:rPr>
              <a:t>les</a:t>
            </a:r>
            <a:r>
              <a:rPr lang="de-CH" dirty="0">
                <a:solidFill>
                  <a:srgbClr val="000000"/>
                </a:solidFill>
                <a:latin typeface="Georgia" panose="02040502050405020303" pitchFamily="18" charset="0"/>
              </a:rPr>
              <a:t> domaines MNA, </a:t>
            </a:r>
            <a:r>
              <a:rPr lang="de-CH" dirty="0" err="1">
                <a:solidFill>
                  <a:srgbClr val="000000"/>
                </a:solidFill>
                <a:latin typeface="Georgia" panose="02040502050405020303" pitchFamily="18" charset="0"/>
              </a:rPr>
              <a:t>assistance</a:t>
            </a:r>
            <a:r>
              <a:rPr lang="de-CH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de-CH" dirty="0" err="1">
                <a:solidFill>
                  <a:srgbClr val="000000"/>
                </a:solidFill>
                <a:latin typeface="Georgia" panose="02040502050405020303" pitchFamily="18" charset="0"/>
              </a:rPr>
              <a:t>aux</a:t>
            </a:r>
            <a:r>
              <a:rPr lang="de-CH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de-CH" dirty="0" err="1">
                <a:solidFill>
                  <a:srgbClr val="000000"/>
                </a:solidFill>
                <a:latin typeface="Georgia" panose="02040502050405020303" pitchFamily="18" charset="0"/>
              </a:rPr>
              <a:t>personnes</a:t>
            </a:r>
            <a:r>
              <a:rPr lang="de-CH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de-CH" dirty="0" err="1">
                <a:solidFill>
                  <a:srgbClr val="000000"/>
                </a:solidFill>
                <a:latin typeface="Georgia" panose="02040502050405020303" pitchFamily="18" charset="0"/>
              </a:rPr>
              <a:t>migrantes</a:t>
            </a:r>
            <a:r>
              <a:rPr lang="de-CH" dirty="0">
                <a:solidFill>
                  <a:srgbClr val="000000"/>
                </a:solidFill>
                <a:latin typeface="Georgia" panose="02040502050405020303" pitchFamily="18" charset="0"/>
              </a:rPr>
              <a:t>, consensus parental</a:t>
            </a:r>
          </a:p>
          <a:p>
            <a:endParaRPr lang="de-CH" sz="2000" b="1" kern="1200" dirty="0">
              <a:solidFill>
                <a:schemeClr val="tx1">
                  <a:lumMod val="20000"/>
                  <a:lumOff val="8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467792" y="2116448"/>
            <a:ext cx="4366065" cy="2625104"/>
          </a:xfrm>
        </p:spPr>
        <p:txBody>
          <a:bodyPr lIns="91440" tIns="45720" rIns="91440" bIns="45720" anchor="t"/>
          <a:lstStyle/>
          <a:p>
            <a:pPr marL="0" indent="0">
              <a:buNone/>
              <a:tabLst>
                <a:tab pos="625475" algn="l"/>
              </a:tabLst>
            </a:pPr>
            <a:r>
              <a:rPr lang="de-CH" dirty="0">
                <a:latin typeface="Georgia"/>
              </a:rPr>
              <a:t>Le SSI offre aux enfants, </a:t>
            </a:r>
            <a:r>
              <a:rPr lang="de-CH" dirty="0" err="1">
                <a:latin typeface="Georgia"/>
              </a:rPr>
              <a:t>aux</a:t>
            </a:r>
            <a:r>
              <a:rPr lang="de-CH" dirty="0">
                <a:latin typeface="Georgia"/>
              </a:rPr>
              <a:t> </a:t>
            </a:r>
            <a:r>
              <a:rPr lang="de-CH" dirty="0" err="1">
                <a:latin typeface="Georgia"/>
              </a:rPr>
              <a:t>jeunes</a:t>
            </a:r>
            <a:r>
              <a:rPr lang="de-CH" dirty="0">
                <a:latin typeface="Georgia"/>
              </a:rPr>
              <a:t>, à </a:t>
            </a:r>
            <a:r>
              <a:rPr lang="de-CH" dirty="0" err="1">
                <a:latin typeface="Georgia"/>
              </a:rPr>
              <a:t>leurs</a:t>
            </a:r>
            <a:r>
              <a:rPr lang="de-CH" dirty="0">
                <a:latin typeface="Georgia"/>
              </a:rPr>
              <a:t> </a:t>
            </a:r>
            <a:r>
              <a:rPr lang="de-CH" dirty="0" err="1">
                <a:latin typeface="Georgia"/>
              </a:rPr>
              <a:t>familles</a:t>
            </a:r>
            <a:r>
              <a:rPr lang="de-CH" dirty="0">
                <a:latin typeface="Georgia"/>
              </a:rPr>
              <a:t>, </a:t>
            </a:r>
            <a:r>
              <a:rPr lang="de-CH" dirty="0" err="1">
                <a:latin typeface="Georgia"/>
              </a:rPr>
              <a:t>ainsi</a:t>
            </a:r>
            <a:r>
              <a:rPr lang="de-CH" dirty="0">
                <a:latin typeface="Georgia"/>
              </a:rPr>
              <a:t> qu'aux adultes un </a:t>
            </a:r>
            <a:r>
              <a:rPr lang="de-CH" b="1" dirty="0" err="1">
                <a:solidFill>
                  <a:srgbClr val="2F768E"/>
                </a:solidFill>
                <a:latin typeface="Georgia"/>
              </a:rPr>
              <a:t>soutien</a:t>
            </a:r>
            <a:r>
              <a:rPr lang="de-CH" b="1" dirty="0">
                <a:solidFill>
                  <a:srgbClr val="2F768E"/>
                </a:solidFill>
                <a:latin typeface="Georgia"/>
              </a:rPr>
              <a:t> </a:t>
            </a:r>
            <a:r>
              <a:rPr lang="de-CH" b="1" dirty="0" err="1">
                <a:solidFill>
                  <a:srgbClr val="2F768E"/>
                </a:solidFill>
                <a:latin typeface="Georgia"/>
              </a:rPr>
              <a:t>spécialisé</a:t>
            </a:r>
            <a:r>
              <a:rPr lang="de-CH" b="1" dirty="0">
                <a:solidFill>
                  <a:srgbClr val="2F768E"/>
                </a:solidFill>
                <a:latin typeface="Georgia"/>
              </a:rPr>
              <a:t> sur le plan </a:t>
            </a:r>
            <a:br>
              <a:rPr lang="de-CH" b="1" dirty="0">
                <a:latin typeface="Georgia" panose="02040502050405020303" pitchFamily="18" charset="0"/>
              </a:rPr>
            </a:br>
            <a:r>
              <a:rPr lang="de-CH" b="1" dirty="0">
                <a:solidFill>
                  <a:srgbClr val="2F768E"/>
                </a:solidFill>
                <a:latin typeface="Georgia"/>
              </a:rPr>
              <a:t>social et </a:t>
            </a:r>
            <a:r>
              <a:rPr lang="de-CH" b="1" dirty="0" err="1">
                <a:solidFill>
                  <a:srgbClr val="2F768E"/>
                </a:solidFill>
                <a:latin typeface="Georgia"/>
              </a:rPr>
              <a:t>juridique</a:t>
            </a:r>
            <a:r>
              <a:rPr lang="de-CH" b="1" dirty="0">
                <a:solidFill>
                  <a:srgbClr val="2F768E"/>
                </a:solidFill>
                <a:latin typeface="Georgia"/>
              </a:rPr>
              <a:t> </a:t>
            </a:r>
            <a:r>
              <a:rPr lang="de-CH" dirty="0" err="1">
                <a:latin typeface="Georgia"/>
              </a:rPr>
              <a:t>grâce</a:t>
            </a:r>
            <a:r>
              <a:rPr lang="de-CH" dirty="0">
                <a:latin typeface="Georgia"/>
              </a:rPr>
              <a:t> à </a:t>
            </a:r>
            <a:r>
              <a:rPr lang="de-CH" dirty="0" err="1">
                <a:latin typeface="Georgia"/>
              </a:rPr>
              <a:t>un</a:t>
            </a:r>
            <a:r>
              <a:rPr lang="de-CH" dirty="0">
                <a:latin typeface="Georgia"/>
              </a:rPr>
              <a:t> </a:t>
            </a:r>
            <a:r>
              <a:rPr lang="de-CH" b="1" dirty="0" err="1">
                <a:solidFill>
                  <a:srgbClr val="2F768E"/>
                </a:solidFill>
                <a:latin typeface="Georgia"/>
              </a:rPr>
              <a:t>réseau</a:t>
            </a:r>
            <a:r>
              <a:rPr lang="de-CH" b="1" dirty="0">
                <a:solidFill>
                  <a:srgbClr val="2F768E"/>
                </a:solidFill>
                <a:latin typeface="Georgia"/>
              </a:rPr>
              <a:t> </a:t>
            </a:r>
            <a:r>
              <a:rPr lang="de-CH" b="1" dirty="0" err="1">
                <a:solidFill>
                  <a:srgbClr val="2F768E"/>
                </a:solidFill>
                <a:latin typeface="Georgia"/>
              </a:rPr>
              <a:t>dans</a:t>
            </a:r>
            <a:r>
              <a:rPr lang="de-CH" b="1" dirty="0">
                <a:solidFill>
                  <a:srgbClr val="2F768E"/>
                </a:solidFill>
                <a:latin typeface="Georgia"/>
              </a:rPr>
              <a:t> 120 pays.</a:t>
            </a:r>
          </a:p>
        </p:txBody>
      </p:sp>
    </p:spTree>
    <p:extLst>
      <p:ext uri="{BB962C8B-B14F-4D97-AF65-F5344CB8AC3E}">
        <p14:creationId xmlns:p14="http://schemas.microsoft.com/office/powerpoint/2010/main" val="25613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475" y="5991126"/>
            <a:ext cx="32171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750">
                <a:solidFill>
                  <a:srgbClr val="000000"/>
                </a:solidFill>
                <a:latin typeface="Georgia" panose="02040502050405020303" pitchFamily="18" charset="0"/>
              </a:rPr>
              <a:t>Situation en 2020</a:t>
            </a:r>
          </a:p>
          <a:p>
            <a:r>
              <a:rPr lang="de-CH" sz="750">
                <a:solidFill>
                  <a:srgbClr val="000000"/>
                </a:solidFill>
                <a:latin typeface="Georgia" panose="02040502050405020303" pitchFamily="18" charset="0"/>
              </a:rPr>
              <a:t>Source </a:t>
            </a:r>
            <a:r>
              <a:rPr lang="de-CH" sz="750">
                <a:solidFill>
                  <a:srgbClr val="000000"/>
                </a:solidFill>
                <a:latin typeface="Georgia" panose="02040502050405020303" pitchFamily="18" charset="0"/>
                <a:hlinkClick r:id="rId3"/>
              </a:rPr>
              <a:t>: </a:t>
            </a:r>
            <a:r>
              <a:rPr lang="de-CH" sz="750">
                <a:solidFill>
                  <a:srgbClr val="000000"/>
                </a:solidFill>
                <a:latin typeface="Georgia" panose="02040502050405020303" pitchFamily="18" charset="0"/>
              </a:rPr>
              <a:t>https://www.iss-ssi.org/index.php/en/home/network </a:t>
            </a:r>
            <a:endParaRPr lang="fr-CH" sz="75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584" y="1710649"/>
            <a:ext cx="8791105" cy="4159457"/>
          </a:xfrm>
          <a:prstGeom prst="rect">
            <a:avLst/>
          </a:prstGeom>
        </p:spPr>
      </p:pic>
      <p:sp>
        <p:nvSpPr>
          <p:cNvPr id="9" name="Rectangle 4"/>
          <p:cNvSpPr/>
          <p:nvPr/>
        </p:nvSpPr>
        <p:spPr>
          <a:xfrm>
            <a:off x="1703071" y="859942"/>
            <a:ext cx="9191908" cy="553998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de-CH" sz="3000" b="1" dirty="0">
                <a:solidFill>
                  <a:srgbClr val="2F768E"/>
                </a:solidFill>
                <a:latin typeface="Georgia" panose="02040502050405020303" pitchFamily="18" charset="0"/>
              </a:rPr>
              <a:t>Le SSI Suisse fait </a:t>
            </a:r>
            <a:r>
              <a:rPr lang="de-CH" sz="3000" b="1" dirty="0" err="1">
                <a:solidFill>
                  <a:srgbClr val="2F768E"/>
                </a:solidFill>
                <a:latin typeface="Georgia" panose="02040502050405020303" pitchFamily="18" charset="0"/>
              </a:rPr>
              <a:t>partie</a:t>
            </a:r>
            <a:r>
              <a:rPr lang="de-CH" sz="3000" b="1" dirty="0">
                <a:solidFill>
                  <a:srgbClr val="2F768E"/>
                </a:solidFill>
                <a:latin typeface="Georgia" panose="02040502050405020303" pitchFamily="18" charset="0"/>
              </a:rPr>
              <a:t> du </a:t>
            </a:r>
            <a:r>
              <a:rPr lang="de-CH" sz="3000" b="1" dirty="0" err="1">
                <a:solidFill>
                  <a:srgbClr val="2F768E"/>
                </a:solidFill>
                <a:latin typeface="Georgia" panose="02040502050405020303" pitchFamily="18" charset="0"/>
              </a:rPr>
              <a:t>réseau</a:t>
            </a:r>
            <a:r>
              <a:rPr lang="de-CH" sz="3000" b="1" dirty="0">
                <a:solidFill>
                  <a:srgbClr val="2F768E"/>
                </a:solidFill>
                <a:latin typeface="Georgia" panose="02040502050405020303" pitchFamily="18" charset="0"/>
              </a:rPr>
              <a:t> global ISS</a:t>
            </a:r>
            <a:endParaRPr lang="fr-CH" sz="3000" dirty="0">
              <a:solidFill>
                <a:srgbClr val="2F768E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81667" y="4171406"/>
            <a:ext cx="2090917" cy="461665"/>
          </a:xfrm>
          <a:prstGeom prst="rect">
            <a:avLst/>
          </a:prstGeom>
          <a:ln w="12700">
            <a:solidFill>
              <a:srgbClr val="C12B23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CH" sz="1200">
                <a:solidFill>
                  <a:srgbClr val="C00000"/>
                </a:solidFill>
                <a:latin typeface="Georgia" panose="02040502050405020303" pitchFamily="18" charset="0"/>
              </a:rPr>
              <a:t>Environ 140 partenaires de réseau dans 120 pays</a:t>
            </a:r>
          </a:p>
        </p:txBody>
      </p:sp>
      <p:sp>
        <p:nvSpPr>
          <p:cNvPr id="6" name="Pfeil nach rechts 5"/>
          <p:cNvSpPr/>
          <p:nvPr/>
        </p:nvSpPr>
        <p:spPr>
          <a:xfrm>
            <a:off x="5880578" y="2556010"/>
            <a:ext cx="711200" cy="22127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350"/>
          </a:p>
        </p:txBody>
      </p:sp>
    </p:spTree>
    <p:extLst>
      <p:ext uri="{BB962C8B-B14F-4D97-AF65-F5344CB8AC3E}">
        <p14:creationId xmlns:p14="http://schemas.microsoft.com/office/powerpoint/2010/main" val="189080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4="http://schemas.microsoft.com/office/drawing/2010/main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807923" y="2158553"/>
            <a:ext cx="7232858" cy="2760745"/>
          </a:xfrm>
        </p:spPr>
        <p:txBody>
          <a:bodyPr/>
          <a:lstStyle/>
          <a:p>
            <a:pPr marL="342900" lvl="2" indent="0">
              <a:lnSpc>
                <a:spcPct val="150000"/>
              </a:lnSpc>
              <a:buClr>
                <a:schemeClr val="tx2"/>
              </a:buClr>
              <a:buNone/>
            </a:pPr>
            <a:endParaRPr lang="de-CH" sz="1500">
              <a:solidFill>
                <a:srgbClr val="000000"/>
              </a:solidFill>
              <a:latin typeface="Georgia" panose="02040502050405020303" pitchFamily="18" charset="0"/>
              <a:ea typeface="ＭＳ Ｐゴシック" pitchFamily="34" charset="-128"/>
              <a:cs typeface="Arial" charset="0"/>
            </a:endParaRPr>
          </a:p>
          <a:p>
            <a:pPr marL="0" lvl="2" indent="0">
              <a:buClr>
                <a:schemeClr val="tx2"/>
              </a:buClr>
              <a:buNone/>
            </a:pPr>
            <a:endParaRPr lang="de-CH" sz="1500">
              <a:solidFill>
                <a:srgbClr val="000000"/>
              </a:solidFill>
              <a:latin typeface="Georgia" panose="02040502050405020303" pitchFamily="18" charset="0"/>
              <a:ea typeface="ＭＳ Ｐゴシック" pitchFamily="34" charset="-128"/>
              <a:cs typeface="Arial" charset="0"/>
            </a:endParaRPr>
          </a:p>
          <a:p>
            <a:pPr marL="0" indent="0">
              <a:spcBef>
                <a:spcPts val="432"/>
              </a:spcBef>
              <a:buNone/>
            </a:pPr>
            <a:endParaRPr lang="de-CH" b="1">
              <a:latin typeface="Georgia" panose="02040502050405020303" pitchFamily="18" charset="0"/>
              <a:ea typeface="ＭＳ Ｐゴシック" pitchFamily="34" charset="-128"/>
              <a:cs typeface="Arial" pitchFamily="34" charset="0"/>
            </a:endParaRPr>
          </a:p>
          <a:p>
            <a:endParaRPr lang="fr-CH"/>
          </a:p>
        </p:txBody>
      </p:sp>
      <p:pic>
        <p:nvPicPr>
          <p:cNvPr id="6" name="Image 1"/>
          <p:cNvPicPr>
            <a:picLocks noChangeAspect="1"/>
          </p:cNvPicPr>
          <p:nvPr/>
        </p:nvPicPr>
        <p:blipFill rotWithShape="1">
          <a:blip r:embed="rId3"/>
          <a:srcRect l="16477" t="23708" r="59898" b="28768"/>
          <a:stretch/>
        </p:blipFill>
        <p:spPr>
          <a:xfrm>
            <a:off x="6234093" y="2421728"/>
            <a:ext cx="5533707" cy="313071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56" y="2317898"/>
            <a:ext cx="5550738" cy="4050553"/>
          </a:xfrm>
          <a:prstGeom prst="rect">
            <a:avLst/>
          </a:prstGeom>
          <a:ln>
            <a:gradFill>
              <a:gsLst>
                <a:gs pos="0">
                  <a:srgbClr val="C0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8" name="Textfeld 7"/>
          <p:cNvSpPr txBox="1"/>
          <p:nvPr/>
        </p:nvSpPr>
        <p:spPr>
          <a:xfrm>
            <a:off x="1334770" y="1176397"/>
            <a:ext cx="105524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000" b="1" dirty="0">
                <a:solidFill>
                  <a:srgbClr val="2F768E"/>
                </a:solidFill>
                <a:latin typeface="Georgia" panose="02040502050405020303" pitchFamily="18" charset="0"/>
              </a:rPr>
              <a:t>États </a:t>
            </a:r>
            <a:r>
              <a:rPr lang="de-CH" sz="3000" b="1" dirty="0" err="1">
                <a:solidFill>
                  <a:srgbClr val="2F768E"/>
                </a:solidFill>
                <a:latin typeface="Georgia" panose="02040502050405020303" pitchFamily="18" charset="0"/>
              </a:rPr>
              <a:t>parties</a:t>
            </a:r>
            <a:r>
              <a:rPr lang="de-CH" sz="3000" b="1" dirty="0">
                <a:solidFill>
                  <a:srgbClr val="2F768E"/>
                </a:solidFill>
                <a:latin typeface="Georgia" panose="02040502050405020303" pitchFamily="18" charset="0"/>
              </a:rPr>
              <a:t> à la Convention de Haye </a:t>
            </a:r>
            <a:r>
              <a:rPr lang="de-CH" sz="3000" b="1" dirty="0" err="1">
                <a:solidFill>
                  <a:srgbClr val="2F768E"/>
                </a:solidFill>
                <a:latin typeface="Georgia" panose="02040502050405020303" pitchFamily="18" charset="0"/>
              </a:rPr>
              <a:t>vs</a:t>
            </a:r>
            <a:r>
              <a:rPr lang="de-CH" sz="3000" b="1" dirty="0">
                <a:solidFill>
                  <a:srgbClr val="2F768E"/>
                </a:solidFill>
                <a:latin typeface="Georgia" panose="02040502050405020303" pitchFamily="18" charset="0"/>
              </a:rPr>
              <a:t> </a:t>
            </a:r>
            <a:r>
              <a:rPr lang="de-CH" sz="3000" b="1" dirty="0" err="1">
                <a:solidFill>
                  <a:srgbClr val="2F768E"/>
                </a:solidFill>
                <a:latin typeface="Georgia" panose="02040502050405020303" pitchFamily="18" charset="0"/>
              </a:rPr>
              <a:t>réseau</a:t>
            </a:r>
            <a:r>
              <a:rPr lang="de-CH" sz="3000" b="1" dirty="0">
                <a:solidFill>
                  <a:srgbClr val="2F768E"/>
                </a:solidFill>
                <a:latin typeface="Georgia" panose="02040502050405020303" pitchFamily="18" charset="0"/>
              </a:rPr>
              <a:t> ISS ?</a:t>
            </a:r>
          </a:p>
          <a:p>
            <a:endParaRPr lang="de-CH" sz="2000" b="1" kern="1200" dirty="0">
              <a:solidFill>
                <a:schemeClr val="tx1">
                  <a:lumMod val="20000"/>
                  <a:lumOff val="8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09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23111" y="960024"/>
            <a:ext cx="73533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3000" b="1">
                <a:solidFill>
                  <a:srgbClr val="2F768E"/>
                </a:solidFill>
                <a:latin typeface="Georgia" panose="02040502050405020303" pitchFamily="18" charset="0"/>
              </a:rPr>
              <a:t>Le SSI Suisse :</a:t>
            </a:r>
            <a:endParaRPr lang="fr-CH" sz="3000">
              <a:solidFill>
                <a:srgbClr val="2F768E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14549" y="2077162"/>
            <a:ext cx="9028035" cy="369331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685800" lvl="1" indent="-285750">
              <a:buClr>
                <a:srgbClr val="BA0000"/>
              </a:buClr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propose de </a:t>
            </a:r>
            <a:r>
              <a:rPr lang="fr-FR" b="1" dirty="0">
                <a:solidFill>
                  <a:srgbClr val="000000"/>
                </a:solidFill>
                <a:latin typeface="Georgia"/>
                <a:cs typeface="Arial"/>
              </a:rPr>
              <a:t>brèves consultations sociojuridiques 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gratuites par e-mail ou téléphone pour les particuliers et professionnels</a:t>
            </a:r>
          </a:p>
          <a:p>
            <a:pPr marL="685800" lvl="1" indent="-285750">
              <a:buClr>
                <a:srgbClr val="BA0000"/>
              </a:buClr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rgbClr val="000000"/>
              </a:solidFill>
              <a:latin typeface="Georgia" panose="02040502050405020303" pitchFamily="18" charset="0"/>
              <a:cs typeface="Arial"/>
            </a:endParaRPr>
          </a:p>
          <a:p>
            <a:pPr marL="685800" lvl="1" indent="-285750">
              <a:buClr>
                <a:srgbClr val="BA0000"/>
              </a:buClr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propose </a:t>
            </a:r>
            <a:r>
              <a:rPr lang="fr-FR" b="1" dirty="0">
                <a:solidFill>
                  <a:srgbClr val="000000"/>
                </a:solidFill>
                <a:latin typeface="Georgia"/>
                <a:cs typeface="Arial"/>
              </a:rPr>
              <a:t>des consultations et médiations 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payantes</a:t>
            </a:r>
          </a:p>
          <a:p>
            <a:pPr marL="685800" lvl="1" indent="-285750">
              <a:buClr>
                <a:srgbClr val="BA0000"/>
              </a:buClr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rgbClr val="000000"/>
              </a:solidFill>
              <a:latin typeface="Georgia" panose="02040502050405020303" pitchFamily="18" charset="0"/>
              <a:cs typeface="Arial"/>
            </a:endParaRPr>
          </a:p>
          <a:p>
            <a:pPr marL="685800" lvl="1" indent="-285750">
              <a:buClr>
                <a:srgbClr val="BA0000"/>
              </a:buClr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propose </a:t>
            </a:r>
            <a:r>
              <a:rPr lang="fr-FR" b="1" dirty="0" err="1">
                <a:solidFill>
                  <a:srgbClr val="000000"/>
                </a:solidFill>
                <a:latin typeface="Georgia"/>
                <a:cs typeface="Arial"/>
              </a:rPr>
              <a:t>des interventions </a:t>
            </a: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payantes </a:t>
            </a:r>
            <a:r>
              <a:rPr lang="fr-FR" b="1" dirty="0" err="1">
                <a:solidFill>
                  <a:srgbClr val="000000"/>
                </a:solidFill>
                <a:latin typeface="Georgia"/>
                <a:cs typeface="Arial"/>
              </a:rPr>
              <a:t>à l'étranger</a:t>
            </a:r>
          </a:p>
          <a:p>
            <a:pPr marL="685800" lvl="1" indent="-285750">
              <a:buClr>
                <a:srgbClr val="BA0000"/>
              </a:buClr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rgbClr val="000000"/>
              </a:solidFill>
              <a:latin typeface="Georgia" panose="02040502050405020303" pitchFamily="18" charset="0"/>
              <a:cs typeface="Arial"/>
            </a:endParaRPr>
          </a:p>
          <a:p>
            <a:pPr marL="685800" lvl="1" indent="-285750">
              <a:buClr>
                <a:srgbClr val="BA0000"/>
              </a:buClr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effectue un travail </a:t>
            </a:r>
            <a:r>
              <a:rPr lang="fr-FR" b="1" dirty="0">
                <a:solidFill>
                  <a:srgbClr val="000000"/>
                </a:solidFill>
                <a:latin typeface="Georgia"/>
                <a:cs typeface="Arial"/>
              </a:rPr>
              <a:t>centré sur le bien-être de l'enfant 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et orienté vers les résultats</a:t>
            </a:r>
          </a:p>
          <a:p>
            <a:pPr marL="685800" lvl="1" indent="-285750">
              <a:buClr>
                <a:srgbClr val="BA0000"/>
              </a:buClr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rgbClr val="000000"/>
              </a:solidFill>
              <a:latin typeface="Georgia" panose="02040502050405020303" pitchFamily="18" charset="0"/>
              <a:cs typeface="Arial"/>
            </a:endParaRPr>
          </a:p>
          <a:p>
            <a:pPr marL="685800" lvl="1" indent="-285750">
              <a:buClr>
                <a:srgbClr val="BA0000"/>
              </a:buClr>
              <a:buFont typeface="Arial" panose="020B0604020202020204" pitchFamily="34" charset="0"/>
              <a:buChar char="•"/>
              <a:defRPr/>
            </a:pPr>
            <a:r>
              <a:rPr lang="fr-FR" dirty="0" err="1">
                <a:solidFill>
                  <a:srgbClr val="000000"/>
                </a:solidFill>
                <a:latin typeface="Georgia"/>
                <a:cs typeface="Arial"/>
              </a:rPr>
              <a:t>met à disposition des </a:t>
            </a:r>
            <a:r>
              <a:rPr lang="fr-FR" b="1" dirty="0" err="1">
                <a:solidFill>
                  <a:srgbClr val="000000"/>
                </a:solidFill>
                <a:latin typeface="Georgia"/>
                <a:cs typeface="Arial"/>
              </a:rPr>
              <a:t>informations spécifiques à chaque pays</a:t>
            </a:r>
            <a:endParaRPr lang="fr-FR" dirty="0">
              <a:solidFill>
                <a:srgbClr val="000000"/>
              </a:solidFill>
              <a:latin typeface="Georgia"/>
              <a:cs typeface="Arial"/>
            </a:endParaRPr>
          </a:p>
          <a:p>
            <a:pPr marL="685800" lvl="1" indent="-285750">
              <a:buClr>
                <a:srgbClr val="BA0000"/>
              </a:buClr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rgbClr val="000000"/>
              </a:solidFill>
              <a:latin typeface="Georgia" panose="02040502050405020303" pitchFamily="18" charset="0"/>
              <a:cs typeface="Arial"/>
            </a:endParaRPr>
          </a:p>
          <a:p>
            <a:pPr marL="685800" lvl="1" indent="-285750">
              <a:buClr>
                <a:srgbClr val="BA0000"/>
              </a:buClr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rgbClr val="000000"/>
                </a:solidFill>
                <a:latin typeface="Georgia"/>
                <a:cs typeface="Arial"/>
              </a:rPr>
              <a:t>fait le triage </a:t>
            </a:r>
            <a:r>
              <a:rPr lang="fr-FR" dirty="0">
                <a:solidFill>
                  <a:srgbClr val="000000"/>
                </a:solidFill>
                <a:latin typeface="Georgia"/>
                <a:cs typeface="Arial"/>
              </a:rPr>
              <a:t>à l’intention des services compétents si nécessaire</a:t>
            </a:r>
          </a:p>
        </p:txBody>
      </p:sp>
    </p:spTree>
    <p:extLst>
      <p:ext uri="{BB962C8B-B14F-4D97-AF65-F5344CB8AC3E}">
        <p14:creationId xmlns:p14="http://schemas.microsoft.com/office/powerpoint/2010/main" val="9292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93B71B1-128B-B77B-9833-CB648178F698}"/>
              </a:ext>
            </a:extLst>
          </p:cNvPr>
          <p:cNvSpPr txBox="1"/>
          <p:nvPr/>
        </p:nvSpPr>
        <p:spPr>
          <a:xfrm>
            <a:off x="1447512" y="2082887"/>
            <a:ext cx="947651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CH" sz="4800" b="1" dirty="0" err="1">
                <a:solidFill>
                  <a:schemeClr val="bg1">
                    <a:lumMod val="10000"/>
                  </a:schemeClr>
                </a:solidFill>
                <a:latin typeface="Georgia"/>
                <a:ea typeface="Helvetica Neue" charset="0"/>
                <a:cs typeface="Helvetica Neue" charset="0"/>
              </a:rPr>
              <a:t>Protection</a:t>
            </a:r>
            <a:r>
              <a:rPr lang="de-CH" sz="4800" b="1" dirty="0">
                <a:solidFill>
                  <a:schemeClr val="bg1">
                    <a:lumMod val="10000"/>
                  </a:schemeClr>
                </a:solidFill>
                <a:latin typeface="Georgia"/>
                <a:ea typeface="Helvetica Neue" charset="0"/>
                <a:cs typeface="Helvetica Neue" charset="0"/>
              </a:rPr>
              <a:t> internationale</a:t>
            </a:r>
          </a:p>
          <a:p>
            <a:pPr algn="ctr"/>
            <a:r>
              <a:rPr lang="de-CH" sz="4800" b="1" dirty="0">
                <a:solidFill>
                  <a:schemeClr val="bg1">
                    <a:lumMod val="10000"/>
                  </a:schemeClr>
                </a:solidFill>
                <a:latin typeface="Georgia"/>
                <a:ea typeface="Helvetica Neue" charset="0"/>
                <a:cs typeface="Helvetica Neue" charset="0"/>
              </a:rPr>
              <a:t>de </a:t>
            </a:r>
            <a:r>
              <a:rPr lang="de-CH" sz="4800" b="1" dirty="0" err="1">
                <a:solidFill>
                  <a:schemeClr val="bg1">
                    <a:lumMod val="10000"/>
                  </a:schemeClr>
                </a:solidFill>
                <a:latin typeface="Georgia"/>
                <a:ea typeface="Helvetica Neue" charset="0"/>
                <a:cs typeface="Helvetica Neue" charset="0"/>
              </a:rPr>
              <a:t>l’enfant</a:t>
            </a:r>
            <a:endParaRPr lang="de-CH" sz="4800" b="1" dirty="0">
              <a:solidFill>
                <a:schemeClr val="bg1">
                  <a:lumMod val="10000"/>
                </a:schemeClr>
              </a:solidFill>
              <a:latin typeface="Georgia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37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6="http://schemas.microsoft.com/office/drawing/2014/main">
      <p:transition/>
    </mc:Fallback>
  </mc:AlternateContent>
</p:sld>
</file>

<file path=ppt/theme/theme1.xml><?xml version="1.0" encoding="utf-8"?>
<a:theme xmlns:a="http://schemas.openxmlformats.org/drawingml/2006/main" name="MASQUE SSi SUISSE">
  <a:themeElements>
    <a:clrScheme name="Fondation">
      <a:dk1>
        <a:srgbClr val="86BEC3"/>
      </a:dk1>
      <a:lt1>
        <a:srgbClr val="FEFFFE"/>
      </a:lt1>
      <a:dk2>
        <a:srgbClr val="C02B23"/>
      </a:dk2>
      <a:lt2>
        <a:srgbClr val="E7E6E6"/>
      </a:lt2>
      <a:accent1>
        <a:srgbClr val="C0A872"/>
      </a:accent1>
      <a:accent2>
        <a:srgbClr val="2F768E"/>
      </a:accent2>
      <a:accent3>
        <a:srgbClr val="E7D8C1"/>
      </a:accent3>
      <a:accent4>
        <a:srgbClr val="2F768E"/>
      </a:accent4>
      <a:accent5>
        <a:srgbClr val="BFDCDC"/>
      </a:accent5>
      <a:accent6>
        <a:srgbClr val="C02B23"/>
      </a:accent6>
      <a:hlink>
        <a:srgbClr val="2F768E"/>
      </a:hlink>
      <a:folHlink>
        <a:srgbClr val="C02B23"/>
      </a:folHlink>
    </a:clrScheme>
    <a:fontScheme name="Personnalisé 37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b="1" kern="1200" dirty="0" smtClean="0">
            <a:solidFill>
              <a:schemeClr val="tx1">
                <a:lumMod val="20000"/>
                <a:lumOff val="80000"/>
              </a:schemeClr>
            </a:solidFill>
            <a:latin typeface="Helvetica Neue" charset="0"/>
            <a:ea typeface="Helvetica Neue" charset="0"/>
            <a:cs typeface="Helvetica Neue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35e5c1b-5544-4ef1-8d2c-6ec920865ca3">
      <Terms xmlns="http://schemas.microsoft.com/office/infopath/2007/PartnerControls"/>
    </lcf76f155ced4ddcb4097134ff3c332f>
    <TaxCatchAll xmlns="9941ceb2-b59c-4aa7-89ba-a8c75b2bebdd" xsi:nil="true"/>
    <_dlc_DocId xmlns="9941ceb2-b59c-4aa7-89ba-a8c75b2bebdd">43SUNFTZKSRY-498968902-812558</_dlc_DocId>
    <_dlc_DocIdUrl xmlns="9941ceb2-b59c-4aa7-89ba-a8c75b2bebdd">
      <Url>https://servicesocialinternational.sharepoint.com/sites/SSI/_layouts/15/DocIdRedir.aspx?ID=43SUNFTZKSRY-498968902-812558</Url>
      <Description>43SUNFTZKSRY-498968902-812558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88CBF71B13D4CAC93AFDBE39A64A8" ma:contentTypeVersion="14" ma:contentTypeDescription="Create a new document." ma:contentTypeScope="" ma:versionID="dd74829ebe595ad4485c54b22867b492">
  <xsd:schema xmlns:xsd="http://www.w3.org/2001/XMLSchema" xmlns:xs="http://www.w3.org/2001/XMLSchema" xmlns:p="http://schemas.microsoft.com/office/2006/metadata/properties" xmlns:ns2="9941ceb2-b59c-4aa7-89ba-a8c75b2bebdd" xmlns:ns3="535e5c1b-5544-4ef1-8d2c-6ec920865ca3" targetNamespace="http://schemas.microsoft.com/office/2006/metadata/properties" ma:root="true" ma:fieldsID="e5453874c3161f4c0913b64207575d3c" ns2:_="" ns3:_="">
    <xsd:import namespace="9941ceb2-b59c-4aa7-89ba-a8c75b2bebdd"/>
    <xsd:import namespace="535e5c1b-5544-4ef1-8d2c-6ec920865ca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1ceb2-b59c-4aa7-89ba-a8c75b2bebd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0" nillable="true" ma:displayName="Taxonomy Catch All Column" ma:hidden="true" ma:list="{9204f3e0-3bfb-4369-a9d4-faa0c60f0d92}" ma:internalName="TaxCatchAll" ma:showField="CatchAllData" ma:web="9941ceb2-b59c-4aa7-89ba-a8c75b2beb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5e5c1b-5544-4ef1-8d2c-6ec920865c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fb9c1cd-fefc-4fed-a5a2-69e192dbfd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A78F71-5885-4281-BD1E-5A38C0BEEB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B7F844-675C-4B78-A8E7-F53C2B7F682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0519E17-C1D2-4083-B8AE-B7D94868A0D7}">
  <ds:schemaRefs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9941ceb2-b59c-4aa7-89ba-a8c75b2bebdd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535e5c1b-5544-4ef1-8d2c-6ec920865ca3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FDA3280F-EBC8-4B75-8500-57C0034242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41ceb2-b59c-4aa7-89ba-a8c75b2bebdd"/>
    <ds:schemaRef ds:uri="535e5c1b-5544-4ef1-8d2c-6ec920865c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1025</Words>
  <Application>Microsoft Office PowerPoint</Application>
  <PresentationFormat>Grand écran</PresentationFormat>
  <Paragraphs>208</Paragraphs>
  <Slides>19</Slides>
  <Notes>16</Notes>
  <HiddenSlides>2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8" baseType="lpstr">
      <vt:lpstr>Arial</vt:lpstr>
      <vt:lpstr>Calibri</vt:lpstr>
      <vt:lpstr>Georgia</vt:lpstr>
      <vt:lpstr>Gill Sans MT</vt:lpstr>
      <vt:lpstr>GillSans</vt:lpstr>
      <vt:lpstr>Helvetica Neue</vt:lpstr>
      <vt:lpstr>Segoe UI</vt:lpstr>
      <vt:lpstr>Wingdings</vt:lpstr>
      <vt:lpstr>MASQUE SSi SUISSE</vt:lpstr>
      <vt:lpstr>Présentation PowerPoint</vt:lpstr>
      <vt:lpstr>Présentation PowerPoint</vt:lpstr>
      <vt:lpstr>Présentation PowerPoint</vt:lpstr>
      <vt:lpstr>Présentation PowerPoint</vt:lpstr>
      <vt:lpstr>     Le SSI Suisse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Publications</vt:lpstr>
      <vt:lpstr>Présentation PowerPoint</vt:lpstr>
    </vt:vector>
  </TitlesOfParts>
  <Company>SSI SUISSE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Lydie FIELBAL</dc:creator>
  <cp:keywords>, docId:6F0FCFF82509B83497382C16D7C684E6</cp:keywords>
  <cp:lastModifiedBy>Sonja Funk-Schuler</cp:lastModifiedBy>
  <cp:revision>129</cp:revision>
  <cp:lastPrinted>2018-12-19T08:27:05Z</cp:lastPrinted>
  <dcterms:created xsi:type="dcterms:W3CDTF">2017-03-16T14:32:35Z</dcterms:created>
  <dcterms:modified xsi:type="dcterms:W3CDTF">2023-09-04T13:06:14Z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0x010100D7088CBF71B13D4CAC93AFDBE39A64A8</vt:lpwstr>
  </property>
  <property fmtid="{D5CDD505-2E9C-101B-9397-08002B2CF9AE}" pid="3" name="Order">
    <vt:r8>28307800</vt:r8>
  </property>
  <property fmtid="{D5CDD505-2E9C-101B-9397-08002B2CF9AE}" pid="4" name="_dlc_DocIdItemGuid">
    <vt:lpwstr>be97f043-0970-487b-8e6b-7e03361a6760</vt:lpwstr>
  </property>
  <property fmtid="{D5CDD505-2E9C-101B-9397-08002B2CF9AE}" pid="5" name="MediaServiceImageTags">
    <vt:lpwstr/>
  </property>
</Properties>
</file>