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315" r:id="rId3"/>
    <p:sldId id="316" r:id="rId4"/>
    <p:sldId id="272" r:id="rId5"/>
    <p:sldId id="300" r:id="rId6"/>
    <p:sldId id="270" r:id="rId7"/>
    <p:sldId id="260" r:id="rId8"/>
    <p:sldId id="302" r:id="rId9"/>
    <p:sldId id="303" r:id="rId10"/>
    <p:sldId id="279" r:id="rId11"/>
    <p:sldId id="282" r:id="rId12"/>
    <p:sldId id="304" r:id="rId13"/>
    <p:sldId id="283" r:id="rId14"/>
    <p:sldId id="306" r:id="rId15"/>
    <p:sldId id="287" r:id="rId16"/>
    <p:sldId id="262" r:id="rId17"/>
    <p:sldId id="309" r:id="rId18"/>
    <p:sldId id="310" r:id="rId19"/>
    <p:sldId id="311" r:id="rId20"/>
    <p:sldId id="313" r:id="rId21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87466" autoAdjust="0"/>
  </p:normalViewPr>
  <p:slideViewPr>
    <p:cSldViewPr snapToGrid="0">
      <p:cViewPr varScale="1">
        <p:scale>
          <a:sx n="52" d="100"/>
          <a:sy n="52" d="100"/>
        </p:scale>
        <p:origin x="1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DE469-6B6D-6243-861D-F7B7EBA56CB5}" type="doc">
      <dgm:prSet loTypeId="urn:microsoft.com/office/officeart/2005/8/layout/radial3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E26AEE3C-D523-E242-BFE6-511CFCB5EA99}">
      <dgm:prSet phldrT="[Text]"/>
      <dgm:spPr/>
      <dgm:t>
        <a:bodyPr/>
        <a:lstStyle/>
        <a:p>
          <a:r>
            <a:rPr lang="de-DE" dirty="0"/>
            <a:t>Conflits</a:t>
          </a:r>
        </a:p>
      </dgm:t>
    </dgm:pt>
    <dgm:pt modelId="{D6100AC9-E318-C34E-A631-8CB829BB28F6}" type="parTrans" cxnId="{505F4B0C-4E32-CA41-B884-8F50033DF511}">
      <dgm:prSet/>
      <dgm:spPr/>
      <dgm:t>
        <a:bodyPr/>
        <a:lstStyle/>
        <a:p>
          <a:endParaRPr lang="de-DE"/>
        </a:p>
      </dgm:t>
    </dgm:pt>
    <dgm:pt modelId="{0485AF15-E32B-D943-908E-BF71F9EF206B}" type="sibTrans" cxnId="{505F4B0C-4E32-CA41-B884-8F50033DF511}">
      <dgm:prSet/>
      <dgm:spPr/>
      <dgm:t>
        <a:bodyPr/>
        <a:lstStyle/>
        <a:p>
          <a:endParaRPr lang="de-DE"/>
        </a:p>
      </dgm:t>
    </dgm:pt>
    <dgm:pt modelId="{4118AD0B-3FFB-1641-B4CA-B0736C7B2907}">
      <dgm:prSet phldrT="[Text]" custT="1"/>
      <dgm:spPr/>
      <dgm:t>
        <a:bodyPr/>
        <a:lstStyle/>
        <a:p>
          <a:r>
            <a:rPr lang="de-DE" sz="1400" dirty="0" err="1"/>
            <a:t>Surcharge</a:t>
          </a:r>
          <a:r>
            <a:rPr lang="de-DE" sz="1400" dirty="0"/>
            <a:t>/ </a:t>
          </a:r>
          <a:r>
            <a:rPr lang="de-DE" sz="1400" dirty="0" err="1"/>
            <a:t>surmenage</a:t>
          </a:r>
          <a:r>
            <a:rPr lang="de-DE" sz="1400" dirty="0"/>
            <a:t> (responsabilité)</a:t>
          </a:r>
        </a:p>
      </dgm:t>
    </dgm:pt>
    <dgm:pt modelId="{92518DD3-BDAF-1E4D-9FB2-6EB893480E01}" type="parTrans" cxnId="{F9634538-06EA-AA4B-9BFC-92EA1792C110}">
      <dgm:prSet/>
      <dgm:spPr/>
      <dgm:t>
        <a:bodyPr/>
        <a:lstStyle/>
        <a:p>
          <a:endParaRPr lang="de-DE"/>
        </a:p>
      </dgm:t>
    </dgm:pt>
    <dgm:pt modelId="{E8560ED9-1A82-E347-A2A4-DE6CD0BE02B9}" type="sibTrans" cxnId="{F9634538-06EA-AA4B-9BFC-92EA1792C110}">
      <dgm:prSet/>
      <dgm:spPr/>
      <dgm:t>
        <a:bodyPr/>
        <a:lstStyle/>
        <a:p>
          <a:endParaRPr lang="de-DE"/>
        </a:p>
      </dgm:t>
    </dgm:pt>
    <dgm:pt modelId="{A488E855-7AC7-2E43-8300-8C9B793AC1A9}">
      <dgm:prSet phldrT="[Text]" custT="1"/>
      <dgm:spPr/>
      <dgm:t>
        <a:bodyPr/>
        <a:lstStyle/>
        <a:p>
          <a:r>
            <a:rPr lang="de-DE" sz="1400" dirty="0"/>
            <a:t>Culpabilité et sentiment de honte</a:t>
          </a:r>
        </a:p>
      </dgm:t>
    </dgm:pt>
    <dgm:pt modelId="{10E42A42-7BAA-D14C-8419-AE124AAF6968}" type="parTrans" cxnId="{24AA5F6C-4685-9B48-BFAE-6CB8500AD693}">
      <dgm:prSet/>
      <dgm:spPr/>
      <dgm:t>
        <a:bodyPr/>
        <a:lstStyle/>
        <a:p>
          <a:endParaRPr lang="de-DE"/>
        </a:p>
      </dgm:t>
    </dgm:pt>
    <dgm:pt modelId="{85246115-5715-9141-B6F1-BC17A774B583}" type="sibTrans" cxnId="{24AA5F6C-4685-9B48-BFAE-6CB8500AD693}">
      <dgm:prSet/>
      <dgm:spPr/>
      <dgm:t>
        <a:bodyPr/>
        <a:lstStyle/>
        <a:p>
          <a:endParaRPr lang="de-DE"/>
        </a:p>
      </dgm:t>
    </dgm:pt>
    <dgm:pt modelId="{DEFACA35-DE06-5641-95CF-D784F8DAE3C0}">
      <dgm:prSet phldrT="[Text]" custT="1"/>
      <dgm:spPr/>
      <dgm:t>
        <a:bodyPr/>
        <a:lstStyle/>
        <a:p>
          <a:r>
            <a:rPr lang="de-DE" sz="1400" dirty="0"/>
            <a:t>Autonomie vs. dépendance</a:t>
          </a:r>
        </a:p>
      </dgm:t>
    </dgm:pt>
    <dgm:pt modelId="{E29E6F7D-8AC8-9544-9696-178CC0E81695}" type="parTrans" cxnId="{276F5418-2BF7-C64D-A195-CFD8CE028F00}">
      <dgm:prSet/>
      <dgm:spPr/>
      <dgm:t>
        <a:bodyPr/>
        <a:lstStyle/>
        <a:p>
          <a:endParaRPr lang="de-DE"/>
        </a:p>
      </dgm:t>
    </dgm:pt>
    <dgm:pt modelId="{B271BE54-89D7-184B-A63E-FA3A19C85F1F}" type="sibTrans" cxnId="{276F5418-2BF7-C64D-A195-CFD8CE028F00}">
      <dgm:prSet/>
      <dgm:spPr/>
      <dgm:t>
        <a:bodyPr/>
        <a:lstStyle/>
        <a:p>
          <a:endParaRPr lang="de-DE"/>
        </a:p>
      </dgm:t>
    </dgm:pt>
    <dgm:pt modelId="{693593A3-3624-7440-8D08-18ED13BB0512}">
      <dgm:prSet phldrT="[Text]" custT="1"/>
      <dgm:spPr/>
      <dgm:t>
        <a:bodyPr/>
        <a:lstStyle/>
        <a:p>
          <a:r>
            <a:rPr lang="de-DE" sz="1400" dirty="0"/>
            <a:t>Conflits de loyauté</a:t>
          </a:r>
        </a:p>
      </dgm:t>
    </dgm:pt>
    <dgm:pt modelId="{EF9C83EA-21E0-BD4A-9990-949D9930F83B}" type="parTrans" cxnId="{94AA6FEB-1DFA-0B4C-BE6B-27E2DBBB53B9}">
      <dgm:prSet/>
      <dgm:spPr/>
      <dgm:t>
        <a:bodyPr/>
        <a:lstStyle/>
        <a:p>
          <a:endParaRPr lang="de-DE"/>
        </a:p>
      </dgm:t>
    </dgm:pt>
    <dgm:pt modelId="{D3D56BE2-DEE9-A247-A30D-C194C59FC2FE}" type="sibTrans" cxnId="{94AA6FEB-1DFA-0B4C-BE6B-27E2DBBB53B9}">
      <dgm:prSet/>
      <dgm:spPr/>
      <dgm:t>
        <a:bodyPr/>
        <a:lstStyle/>
        <a:p>
          <a:endParaRPr lang="de-DE"/>
        </a:p>
      </dgm:t>
    </dgm:pt>
    <dgm:pt modelId="{65B85078-1F2F-BD44-87F2-165B010DB84D}">
      <dgm:prSet phldrT="[Text]" custT="1"/>
      <dgm:spPr/>
      <dgm:t>
        <a:bodyPr/>
        <a:lstStyle/>
        <a:p>
          <a:r>
            <a:rPr lang="de-DE" sz="1400" dirty="0"/>
            <a:t>Sentiments ambivalents</a:t>
          </a:r>
        </a:p>
      </dgm:t>
    </dgm:pt>
    <dgm:pt modelId="{18EF3BBA-512D-3E43-81DE-7340CE0FA098}" type="parTrans" cxnId="{D6BD830C-9F18-1442-89DD-70467CBB5A41}">
      <dgm:prSet/>
      <dgm:spPr/>
      <dgm:t>
        <a:bodyPr/>
        <a:lstStyle/>
        <a:p>
          <a:endParaRPr lang="de-DE"/>
        </a:p>
      </dgm:t>
    </dgm:pt>
    <dgm:pt modelId="{A6FB4DD3-F754-744A-B490-76BE14C3D679}" type="sibTrans" cxnId="{D6BD830C-9F18-1442-89DD-70467CBB5A41}">
      <dgm:prSet/>
      <dgm:spPr/>
      <dgm:t>
        <a:bodyPr/>
        <a:lstStyle/>
        <a:p>
          <a:endParaRPr lang="de-DE"/>
        </a:p>
      </dgm:t>
    </dgm:pt>
    <dgm:pt modelId="{2A1D3B3B-A75C-3643-9064-5E1C04367679}">
      <dgm:prSet phldrT="[Text]" custT="1"/>
      <dgm:spPr/>
      <dgm:t>
        <a:bodyPr/>
        <a:lstStyle/>
        <a:p>
          <a:r>
            <a:rPr lang="de-DE" sz="1400" dirty="0" err="1"/>
            <a:t>Souhaits</a:t>
          </a:r>
          <a:r>
            <a:rPr lang="de-DE" sz="1400" dirty="0"/>
            <a:t> contradictoires</a:t>
          </a:r>
        </a:p>
      </dgm:t>
    </dgm:pt>
    <dgm:pt modelId="{181679DE-8A75-6F4B-8D31-A9A22E98CB9B}" type="parTrans" cxnId="{DC0DA625-FCFF-BB4A-A171-C816B0491368}">
      <dgm:prSet/>
      <dgm:spPr/>
      <dgm:t>
        <a:bodyPr/>
        <a:lstStyle/>
        <a:p>
          <a:endParaRPr lang="de-DE"/>
        </a:p>
      </dgm:t>
    </dgm:pt>
    <dgm:pt modelId="{6FE093AA-B907-4943-8432-8108AF94147E}" type="sibTrans" cxnId="{DC0DA625-FCFF-BB4A-A171-C816B0491368}">
      <dgm:prSet/>
      <dgm:spPr/>
      <dgm:t>
        <a:bodyPr/>
        <a:lstStyle/>
        <a:p>
          <a:endParaRPr lang="de-DE"/>
        </a:p>
      </dgm:t>
    </dgm:pt>
    <dgm:pt modelId="{F07383F0-7C39-6D49-9E49-FF62DDCE2CA8}">
      <dgm:prSet phldrT="[Text]" custT="1"/>
      <dgm:spPr/>
      <dgm:t>
        <a:bodyPr/>
        <a:lstStyle/>
        <a:p>
          <a:r>
            <a:rPr lang="de-DE" sz="1400" dirty="0"/>
            <a:t>Rage et </a:t>
          </a:r>
          <a:r>
            <a:rPr lang="de-DE" sz="1400" dirty="0" err="1"/>
            <a:t>colère</a:t>
          </a:r>
          <a:endParaRPr lang="de-DE" sz="1400" dirty="0"/>
        </a:p>
      </dgm:t>
    </dgm:pt>
    <dgm:pt modelId="{5B4A5E79-096F-374B-B0B8-A25732508457}" type="parTrans" cxnId="{BE8F9A42-F5F1-6844-9DAE-86A29BCAA891}">
      <dgm:prSet/>
      <dgm:spPr/>
      <dgm:t>
        <a:bodyPr/>
        <a:lstStyle/>
        <a:p>
          <a:endParaRPr lang="de-DE"/>
        </a:p>
      </dgm:t>
    </dgm:pt>
    <dgm:pt modelId="{69D83303-5021-7A4B-996A-F861EEC67207}" type="sibTrans" cxnId="{BE8F9A42-F5F1-6844-9DAE-86A29BCAA891}">
      <dgm:prSet/>
      <dgm:spPr/>
      <dgm:t>
        <a:bodyPr/>
        <a:lstStyle/>
        <a:p>
          <a:endParaRPr lang="de-DE"/>
        </a:p>
      </dgm:t>
    </dgm:pt>
    <dgm:pt modelId="{18B544FE-3685-AB4C-8406-18DD148EFE79}">
      <dgm:prSet phldrT="[Text]" custT="1"/>
      <dgm:spPr/>
      <dgm:t>
        <a:bodyPr/>
        <a:lstStyle/>
        <a:p>
          <a:r>
            <a:rPr lang="de-DE" sz="1400" dirty="0"/>
            <a:t>Deuil</a:t>
          </a:r>
        </a:p>
      </dgm:t>
    </dgm:pt>
    <dgm:pt modelId="{B29F4E5B-CE71-AF47-A414-DA56F74C86EC}" type="parTrans" cxnId="{99F00E2B-32D4-5C4C-B5CF-91F420A7FEB8}">
      <dgm:prSet/>
      <dgm:spPr/>
      <dgm:t>
        <a:bodyPr/>
        <a:lstStyle/>
        <a:p>
          <a:endParaRPr lang="de-DE"/>
        </a:p>
      </dgm:t>
    </dgm:pt>
    <dgm:pt modelId="{D952D053-8C14-4347-955F-8F7F06A75561}" type="sibTrans" cxnId="{99F00E2B-32D4-5C4C-B5CF-91F420A7FEB8}">
      <dgm:prSet/>
      <dgm:spPr/>
      <dgm:t>
        <a:bodyPr/>
        <a:lstStyle/>
        <a:p>
          <a:endParaRPr lang="de-DE"/>
        </a:p>
      </dgm:t>
    </dgm:pt>
    <dgm:pt modelId="{4C9E401E-838F-3B4D-9C0B-3EC63DE19F2E}">
      <dgm:prSet phldrT="[Text]" custT="1"/>
      <dgm:spPr/>
      <dgm:t>
        <a:bodyPr/>
        <a:lstStyle/>
        <a:p>
          <a:r>
            <a:rPr lang="de-DE" sz="1400" dirty="0"/>
            <a:t>Insécurité / peur</a:t>
          </a:r>
        </a:p>
      </dgm:t>
    </dgm:pt>
    <dgm:pt modelId="{C08B0806-B64E-F644-BA50-98C55FD36526}" type="parTrans" cxnId="{A1D7DC33-AC37-BF48-B930-2033815C4643}">
      <dgm:prSet/>
      <dgm:spPr/>
      <dgm:t>
        <a:bodyPr/>
        <a:lstStyle/>
        <a:p>
          <a:endParaRPr lang="de-DE"/>
        </a:p>
      </dgm:t>
    </dgm:pt>
    <dgm:pt modelId="{38ACF17B-D1AB-954E-90C9-11AC99396475}" type="sibTrans" cxnId="{A1D7DC33-AC37-BF48-B930-2033815C4643}">
      <dgm:prSet/>
      <dgm:spPr/>
      <dgm:t>
        <a:bodyPr/>
        <a:lstStyle/>
        <a:p>
          <a:endParaRPr lang="de-DE"/>
        </a:p>
      </dgm:t>
    </dgm:pt>
    <dgm:pt modelId="{0FC7F16F-1E88-FD4E-925C-05E483B1AF83}" type="pres">
      <dgm:prSet presAssocID="{2E5DE469-6B6D-6243-861D-F7B7EBA56CB5}" presName="composite" presStyleCnt="0">
        <dgm:presLayoutVars>
          <dgm:chMax val="1"/>
          <dgm:dir/>
          <dgm:resizeHandles val="exact"/>
        </dgm:presLayoutVars>
      </dgm:prSet>
      <dgm:spPr/>
    </dgm:pt>
    <dgm:pt modelId="{94AFA322-E076-7948-80F5-09D23847990D}" type="pres">
      <dgm:prSet presAssocID="{2E5DE469-6B6D-6243-861D-F7B7EBA56CB5}" presName="radial" presStyleCnt="0">
        <dgm:presLayoutVars>
          <dgm:animLvl val="ctr"/>
        </dgm:presLayoutVars>
      </dgm:prSet>
      <dgm:spPr/>
    </dgm:pt>
    <dgm:pt modelId="{536A437C-C2BE-474F-8FCF-654ED76209B8}" type="pres">
      <dgm:prSet presAssocID="{E26AEE3C-D523-E242-BFE6-511CFCB5EA99}" presName="centerShape" presStyleLbl="vennNode1" presStyleIdx="0" presStyleCnt="10"/>
      <dgm:spPr/>
    </dgm:pt>
    <dgm:pt modelId="{2761DBE1-B656-4A47-AFDB-11D7E7B10547}" type="pres">
      <dgm:prSet presAssocID="{4118AD0B-3FFB-1641-B4CA-B0736C7B2907}" presName="node" presStyleLbl="vennNode1" presStyleIdx="1" presStyleCnt="10" custScaleX="168046">
        <dgm:presLayoutVars>
          <dgm:bulletEnabled val="1"/>
        </dgm:presLayoutVars>
      </dgm:prSet>
      <dgm:spPr/>
    </dgm:pt>
    <dgm:pt modelId="{16F1DEA8-DF5E-3540-922A-A71B2749E8C9}" type="pres">
      <dgm:prSet presAssocID="{A488E855-7AC7-2E43-8300-8C9B793AC1A9}" presName="node" presStyleLbl="vennNode1" presStyleIdx="2" presStyleCnt="10" custScaleX="138091">
        <dgm:presLayoutVars>
          <dgm:bulletEnabled val="1"/>
        </dgm:presLayoutVars>
      </dgm:prSet>
      <dgm:spPr/>
    </dgm:pt>
    <dgm:pt modelId="{A4973762-C367-E44E-90D5-77200F83F7F5}" type="pres">
      <dgm:prSet presAssocID="{F07383F0-7C39-6D49-9E49-FF62DDCE2CA8}" presName="node" presStyleLbl="vennNode1" presStyleIdx="3" presStyleCnt="10" custScaleX="144937">
        <dgm:presLayoutVars>
          <dgm:bulletEnabled val="1"/>
        </dgm:presLayoutVars>
      </dgm:prSet>
      <dgm:spPr/>
    </dgm:pt>
    <dgm:pt modelId="{8961FF28-F9FB-0347-A278-EF3D57574441}" type="pres">
      <dgm:prSet presAssocID="{DEFACA35-DE06-5641-95CF-D784F8DAE3C0}" presName="node" presStyleLbl="vennNode1" presStyleIdx="4" presStyleCnt="10" custScaleX="113150">
        <dgm:presLayoutVars>
          <dgm:bulletEnabled val="1"/>
        </dgm:presLayoutVars>
      </dgm:prSet>
      <dgm:spPr/>
    </dgm:pt>
    <dgm:pt modelId="{80B2E473-D608-9649-BFC4-DE546099FF85}" type="pres">
      <dgm:prSet presAssocID="{693593A3-3624-7440-8D08-18ED13BB0512}" presName="node" presStyleLbl="vennNode1" presStyleIdx="5" presStyleCnt="10" custScaleX="91953">
        <dgm:presLayoutVars>
          <dgm:bulletEnabled val="1"/>
        </dgm:presLayoutVars>
      </dgm:prSet>
      <dgm:spPr/>
    </dgm:pt>
    <dgm:pt modelId="{9E351C4D-4444-ED4D-9794-C7ECD779F580}" type="pres">
      <dgm:prSet presAssocID="{65B85078-1F2F-BD44-87F2-165B010DB84D}" presName="node" presStyleLbl="vennNode1" presStyleIdx="6" presStyleCnt="10" custScaleX="118426">
        <dgm:presLayoutVars>
          <dgm:bulletEnabled val="1"/>
        </dgm:presLayoutVars>
      </dgm:prSet>
      <dgm:spPr/>
    </dgm:pt>
    <dgm:pt modelId="{BBC6EFC6-9E62-3843-9C43-A0A17D9BCD7F}" type="pres">
      <dgm:prSet presAssocID="{2A1D3B3B-A75C-3643-9064-5E1C04367679}" presName="node" presStyleLbl="vennNode1" presStyleIdx="7" presStyleCnt="10" custScaleX="156354">
        <dgm:presLayoutVars>
          <dgm:bulletEnabled val="1"/>
        </dgm:presLayoutVars>
      </dgm:prSet>
      <dgm:spPr/>
    </dgm:pt>
    <dgm:pt modelId="{F1D5D86E-3D61-F247-80D9-A2615A5C3ABB}" type="pres">
      <dgm:prSet presAssocID="{18B544FE-3685-AB4C-8406-18DD148EFE79}" presName="node" presStyleLbl="vennNode1" presStyleIdx="8" presStyleCnt="10">
        <dgm:presLayoutVars>
          <dgm:bulletEnabled val="1"/>
        </dgm:presLayoutVars>
      </dgm:prSet>
      <dgm:spPr/>
    </dgm:pt>
    <dgm:pt modelId="{C897B787-57E4-144C-9F2F-CC305D2C6AD7}" type="pres">
      <dgm:prSet presAssocID="{4C9E401E-838F-3B4D-9C0B-3EC63DE19F2E}" presName="node" presStyleLbl="vennNode1" presStyleIdx="9" presStyleCnt="10" custScaleX="151720">
        <dgm:presLayoutVars>
          <dgm:bulletEnabled val="1"/>
        </dgm:presLayoutVars>
      </dgm:prSet>
      <dgm:spPr/>
    </dgm:pt>
  </dgm:ptLst>
  <dgm:cxnLst>
    <dgm:cxn modelId="{F4FC9909-A5EB-4847-B088-81667F0A061E}" type="presOf" srcId="{65B85078-1F2F-BD44-87F2-165B010DB84D}" destId="{9E351C4D-4444-ED4D-9794-C7ECD779F580}" srcOrd="0" destOrd="0" presId="urn:microsoft.com/office/officeart/2005/8/layout/radial3"/>
    <dgm:cxn modelId="{505F4B0C-4E32-CA41-B884-8F50033DF511}" srcId="{2E5DE469-6B6D-6243-861D-F7B7EBA56CB5}" destId="{E26AEE3C-D523-E242-BFE6-511CFCB5EA99}" srcOrd="0" destOrd="0" parTransId="{D6100AC9-E318-C34E-A631-8CB829BB28F6}" sibTransId="{0485AF15-E32B-D943-908E-BF71F9EF206B}"/>
    <dgm:cxn modelId="{D6BD830C-9F18-1442-89DD-70467CBB5A41}" srcId="{E26AEE3C-D523-E242-BFE6-511CFCB5EA99}" destId="{65B85078-1F2F-BD44-87F2-165B010DB84D}" srcOrd="5" destOrd="0" parTransId="{18EF3BBA-512D-3E43-81DE-7340CE0FA098}" sibTransId="{A6FB4DD3-F754-744A-B490-76BE14C3D679}"/>
    <dgm:cxn modelId="{276F5418-2BF7-C64D-A195-CFD8CE028F00}" srcId="{E26AEE3C-D523-E242-BFE6-511CFCB5EA99}" destId="{DEFACA35-DE06-5641-95CF-D784F8DAE3C0}" srcOrd="3" destOrd="0" parTransId="{E29E6F7D-8AC8-9544-9696-178CC0E81695}" sibTransId="{B271BE54-89D7-184B-A63E-FA3A19C85F1F}"/>
    <dgm:cxn modelId="{DC0DA625-FCFF-BB4A-A171-C816B0491368}" srcId="{E26AEE3C-D523-E242-BFE6-511CFCB5EA99}" destId="{2A1D3B3B-A75C-3643-9064-5E1C04367679}" srcOrd="6" destOrd="0" parTransId="{181679DE-8A75-6F4B-8D31-A9A22E98CB9B}" sibTransId="{6FE093AA-B907-4943-8432-8108AF94147E}"/>
    <dgm:cxn modelId="{B0D5B425-96CC-43F3-9E60-91BACB49DCAE}" type="presOf" srcId="{DEFACA35-DE06-5641-95CF-D784F8DAE3C0}" destId="{8961FF28-F9FB-0347-A278-EF3D57574441}" srcOrd="0" destOrd="0" presId="urn:microsoft.com/office/officeart/2005/8/layout/radial3"/>
    <dgm:cxn modelId="{99F00E2B-32D4-5C4C-B5CF-91F420A7FEB8}" srcId="{E26AEE3C-D523-E242-BFE6-511CFCB5EA99}" destId="{18B544FE-3685-AB4C-8406-18DD148EFE79}" srcOrd="7" destOrd="0" parTransId="{B29F4E5B-CE71-AF47-A414-DA56F74C86EC}" sibTransId="{D952D053-8C14-4347-955F-8F7F06A75561}"/>
    <dgm:cxn modelId="{A1D7DC33-AC37-BF48-B930-2033815C4643}" srcId="{E26AEE3C-D523-E242-BFE6-511CFCB5EA99}" destId="{4C9E401E-838F-3B4D-9C0B-3EC63DE19F2E}" srcOrd="8" destOrd="0" parTransId="{C08B0806-B64E-F644-BA50-98C55FD36526}" sibTransId="{38ACF17B-D1AB-954E-90C9-11AC99396475}"/>
    <dgm:cxn modelId="{F9634538-06EA-AA4B-9BFC-92EA1792C110}" srcId="{E26AEE3C-D523-E242-BFE6-511CFCB5EA99}" destId="{4118AD0B-3FFB-1641-B4CA-B0736C7B2907}" srcOrd="0" destOrd="0" parTransId="{92518DD3-BDAF-1E4D-9FB2-6EB893480E01}" sibTransId="{E8560ED9-1A82-E347-A2A4-DE6CD0BE02B9}"/>
    <dgm:cxn modelId="{5DDB383C-FC92-4D1A-B1EE-002E4A6350F5}" type="presOf" srcId="{A488E855-7AC7-2E43-8300-8C9B793AC1A9}" destId="{16F1DEA8-DF5E-3540-922A-A71B2749E8C9}" srcOrd="0" destOrd="0" presId="urn:microsoft.com/office/officeart/2005/8/layout/radial3"/>
    <dgm:cxn modelId="{BE8F9A42-F5F1-6844-9DAE-86A29BCAA891}" srcId="{E26AEE3C-D523-E242-BFE6-511CFCB5EA99}" destId="{F07383F0-7C39-6D49-9E49-FF62DDCE2CA8}" srcOrd="2" destOrd="0" parTransId="{5B4A5E79-096F-374B-B0B8-A25732508457}" sibTransId="{69D83303-5021-7A4B-996A-F861EEC67207}"/>
    <dgm:cxn modelId="{0BAA4869-A127-43C5-A4AF-DB84F5126871}" type="presOf" srcId="{F07383F0-7C39-6D49-9E49-FF62DDCE2CA8}" destId="{A4973762-C367-E44E-90D5-77200F83F7F5}" srcOrd="0" destOrd="0" presId="urn:microsoft.com/office/officeart/2005/8/layout/radial3"/>
    <dgm:cxn modelId="{BA3B1C4B-1D48-433C-BF1E-BB8E361631A2}" type="presOf" srcId="{18B544FE-3685-AB4C-8406-18DD148EFE79}" destId="{F1D5D86E-3D61-F247-80D9-A2615A5C3ABB}" srcOrd="0" destOrd="0" presId="urn:microsoft.com/office/officeart/2005/8/layout/radial3"/>
    <dgm:cxn modelId="{24AA5F6C-4685-9B48-BFAE-6CB8500AD693}" srcId="{E26AEE3C-D523-E242-BFE6-511CFCB5EA99}" destId="{A488E855-7AC7-2E43-8300-8C9B793AC1A9}" srcOrd="1" destOrd="0" parTransId="{10E42A42-7BAA-D14C-8419-AE124AAF6968}" sibTransId="{85246115-5715-9141-B6F1-BC17A774B583}"/>
    <dgm:cxn modelId="{10BC7179-0C1B-4B6E-B0D4-93A8BB588DE2}" type="presOf" srcId="{693593A3-3624-7440-8D08-18ED13BB0512}" destId="{80B2E473-D608-9649-BFC4-DE546099FF85}" srcOrd="0" destOrd="0" presId="urn:microsoft.com/office/officeart/2005/8/layout/radial3"/>
    <dgm:cxn modelId="{4627C199-BB0B-4205-B5F6-4EBFEA5C1448}" type="presOf" srcId="{4C9E401E-838F-3B4D-9C0B-3EC63DE19F2E}" destId="{C897B787-57E4-144C-9F2F-CC305D2C6AD7}" srcOrd="0" destOrd="0" presId="urn:microsoft.com/office/officeart/2005/8/layout/radial3"/>
    <dgm:cxn modelId="{F5327E9E-2A37-4DA8-9A4B-CC3811340310}" type="presOf" srcId="{E26AEE3C-D523-E242-BFE6-511CFCB5EA99}" destId="{536A437C-C2BE-474F-8FCF-654ED76209B8}" srcOrd="0" destOrd="0" presId="urn:microsoft.com/office/officeart/2005/8/layout/radial3"/>
    <dgm:cxn modelId="{8C9F41C6-6056-41F2-BD8C-B4C8815C6FAB}" type="presOf" srcId="{4118AD0B-3FFB-1641-B4CA-B0736C7B2907}" destId="{2761DBE1-B656-4A47-AFDB-11D7E7B10547}" srcOrd="0" destOrd="0" presId="urn:microsoft.com/office/officeart/2005/8/layout/radial3"/>
    <dgm:cxn modelId="{97B8EBDF-1E37-4BD5-A1BA-C6573976AA0F}" type="presOf" srcId="{2E5DE469-6B6D-6243-861D-F7B7EBA56CB5}" destId="{0FC7F16F-1E88-FD4E-925C-05E483B1AF83}" srcOrd="0" destOrd="0" presId="urn:microsoft.com/office/officeart/2005/8/layout/radial3"/>
    <dgm:cxn modelId="{8ED0B0E6-94E1-4A3A-BDE5-4FB2E093E45F}" type="presOf" srcId="{2A1D3B3B-A75C-3643-9064-5E1C04367679}" destId="{BBC6EFC6-9E62-3843-9C43-A0A17D9BCD7F}" srcOrd="0" destOrd="0" presId="urn:microsoft.com/office/officeart/2005/8/layout/radial3"/>
    <dgm:cxn modelId="{94AA6FEB-1DFA-0B4C-BE6B-27E2DBBB53B9}" srcId="{E26AEE3C-D523-E242-BFE6-511CFCB5EA99}" destId="{693593A3-3624-7440-8D08-18ED13BB0512}" srcOrd="4" destOrd="0" parTransId="{EF9C83EA-21E0-BD4A-9990-949D9930F83B}" sibTransId="{D3D56BE2-DEE9-A247-A30D-C194C59FC2FE}"/>
    <dgm:cxn modelId="{985741AA-A8F2-484A-BB7D-0018662ABD21}" type="presParOf" srcId="{0FC7F16F-1E88-FD4E-925C-05E483B1AF83}" destId="{94AFA322-E076-7948-80F5-09D23847990D}" srcOrd="0" destOrd="0" presId="urn:microsoft.com/office/officeart/2005/8/layout/radial3"/>
    <dgm:cxn modelId="{733BD75C-8439-4371-A0EE-1587F3A558FC}" type="presParOf" srcId="{94AFA322-E076-7948-80F5-09D23847990D}" destId="{536A437C-C2BE-474F-8FCF-654ED76209B8}" srcOrd="0" destOrd="0" presId="urn:microsoft.com/office/officeart/2005/8/layout/radial3"/>
    <dgm:cxn modelId="{2F989084-6CFE-4D2B-BB5C-BB58ACD9A298}" type="presParOf" srcId="{94AFA322-E076-7948-80F5-09D23847990D}" destId="{2761DBE1-B656-4A47-AFDB-11D7E7B10547}" srcOrd="1" destOrd="0" presId="urn:microsoft.com/office/officeart/2005/8/layout/radial3"/>
    <dgm:cxn modelId="{3304619D-E272-4A34-B7AB-F9D8FF09EF51}" type="presParOf" srcId="{94AFA322-E076-7948-80F5-09D23847990D}" destId="{16F1DEA8-DF5E-3540-922A-A71B2749E8C9}" srcOrd="2" destOrd="0" presId="urn:microsoft.com/office/officeart/2005/8/layout/radial3"/>
    <dgm:cxn modelId="{24FAB59B-14B5-4BB1-9083-0E08A9D0A4E0}" type="presParOf" srcId="{94AFA322-E076-7948-80F5-09D23847990D}" destId="{A4973762-C367-E44E-90D5-77200F83F7F5}" srcOrd="3" destOrd="0" presId="urn:microsoft.com/office/officeart/2005/8/layout/radial3"/>
    <dgm:cxn modelId="{6F22BDB3-3795-40DB-AA64-2228BA9B036E}" type="presParOf" srcId="{94AFA322-E076-7948-80F5-09D23847990D}" destId="{8961FF28-F9FB-0347-A278-EF3D57574441}" srcOrd="4" destOrd="0" presId="urn:microsoft.com/office/officeart/2005/8/layout/radial3"/>
    <dgm:cxn modelId="{F2644BBC-BE9F-45E7-A151-B34371A2382A}" type="presParOf" srcId="{94AFA322-E076-7948-80F5-09D23847990D}" destId="{80B2E473-D608-9649-BFC4-DE546099FF85}" srcOrd="5" destOrd="0" presId="urn:microsoft.com/office/officeart/2005/8/layout/radial3"/>
    <dgm:cxn modelId="{A6D208F5-E69F-4D63-9369-E309E7BFA7DA}" type="presParOf" srcId="{94AFA322-E076-7948-80F5-09D23847990D}" destId="{9E351C4D-4444-ED4D-9794-C7ECD779F580}" srcOrd="6" destOrd="0" presId="urn:microsoft.com/office/officeart/2005/8/layout/radial3"/>
    <dgm:cxn modelId="{48880510-149E-4DE4-8BA5-B20043855736}" type="presParOf" srcId="{94AFA322-E076-7948-80F5-09D23847990D}" destId="{BBC6EFC6-9E62-3843-9C43-A0A17D9BCD7F}" srcOrd="7" destOrd="0" presId="urn:microsoft.com/office/officeart/2005/8/layout/radial3"/>
    <dgm:cxn modelId="{AFA63393-06BB-4840-B962-DDE104F10003}" type="presParOf" srcId="{94AFA322-E076-7948-80F5-09D23847990D}" destId="{F1D5D86E-3D61-F247-80D9-A2615A5C3ABB}" srcOrd="8" destOrd="0" presId="urn:microsoft.com/office/officeart/2005/8/layout/radial3"/>
    <dgm:cxn modelId="{537DF28C-7022-45B3-8ACB-64E3FFC9B86A}" type="presParOf" srcId="{94AFA322-E076-7948-80F5-09D23847990D}" destId="{C897B787-57E4-144C-9F2F-CC305D2C6AD7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A437C-C2BE-474F-8FCF-654ED76209B8}">
      <dsp:nvSpPr>
        <dsp:cNvPr id="0" name=""/>
        <dsp:cNvSpPr/>
      </dsp:nvSpPr>
      <dsp:spPr>
        <a:xfrm>
          <a:off x="2766690" y="1163073"/>
          <a:ext cx="2825470" cy="2825470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800" kern="1200" dirty="0"/>
            <a:t>Conflits</a:t>
          </a:r>
        </a:p>
      </dsp:txBody>
      <dsp:txXfrm>
        <a:off x="3180471" y="1576854"/>
        <a:ext cx="1997908" cy="1997908"/>
      </dsp:txXfrm>
    </dsp:sp>
    <dsp:sp modelId="{2761DBE1-B656-4A47-AFDB-11D7E7B10547}">
      <dsp:nvSpPr>
        <dsp:cNvPr id="0" name=""/>
        <dsp:cNvSpPr/>
      </dsp:nvSpPr>
      <dsp:spPr>
        <a:xfrm>
          <a:off x="2992403" y="27937"/>
          <a:ext cx="2374044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61707"/>
                <a:satOff val="-9325"/>
                <a:lumOff val="9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61707"/>
                <a:satOff val="-9325"/>
                <a:lumOff val="9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61707"/>
                <a:satOff val="-9325"/>
                <a:lumOff val="9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Surcharge</a:t>
          </a:r>
          <a:r>
            <a:rPr lang="de-DE" sz="1400" kern="1200" dirty="0"/>
            <a:t>/ </a:t>
          </a:r>
          <a:r>
            <a:rPr lang="de-DE" sz="1400" kern="1200" dirty="0" err="1"/>
            <a:t>surmenage</a:t>
          </a:r>
          <a:r>
            <a:rPr lang="de-DE" sz="1400" kern="1200" dirty="0"/>
            <a:t> (responsabilité)</a:t>
          </a:r>
        </a:p>
      </dsp:txBody>
      <dsp:txXfrm>
        <a:off x="3340074" y="234827"/>
        <a:ext cx="1678702" cy="998955"/>
      </dsp:txXfrm>
    </dsp:sp>
    <dsp:sp modelId="{16F1DEA8-DF5E-3540-922A-A71B2749E8C9}">
      <dsp:nvSpPr>
        <dsp:cNvPr id="0" name=""/>
        <dsp:cNvSpPr/>
      </dsp:nvSpPr>
      <dsp:spPr>
        <a:xfrm>
          <a:off x="4387691" y="458767"/>
          <a:ext cx="1950859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323414"/>
                <a:satOff val="-18651"/>
                <a:lumOff val="19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323414"/>
                <a:satOff val="-18651"/>
                <a:lumOff val="19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323414"/>
                <a:satOff val="-18651"/>
                <a:lumOff val="19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Culpabilité et sentiment de honte</a:t>
          </a:r>
        </a:p>
      </dsp:txBody>
      <dsp:txXfrm>
        <a:off x="4673388" y="665657"/>
        <a:ext cx="1379465" cy="998955"/>
      </dsp:txXfrm>
    </dsp:sp>
    <dsp:sp modelId="{A4973762-C367-E44E-90D5-77200F83F7F5}">
      <dsp:nvSpPr>
        <dsp:cNvPr id="0" name=""/>
        <dsp:cNvSpPr/>
      </dsp:nvSpPr>
      <dsp:spPr>
        <a:xfrm>
          <a:off x="4969164" y="1549666"/>
          <a:ext cx="204757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Rage et </a:t>
          </a:r>
          <a:r>
            <a:rPr lang="de-DE" sz="1400" kern="1200" dirty="0" err="1"/>
            <a:t>colère</a:t>
          </a:r>
          <a:endParaRPr lang="de-DE" sz="1400" kern="1200" dirty="0"/>
        </a:p>
      </dsp:txBody>
      <dsp:txXfrm>
        <a:off x="5269024" y="1756556"/>
        <a:ext cx="1447855" cy="998955"/>
      </dsp:txXfrm>
    </dsp:sp>
    <dsp:sp modelId="{8961FF28-F9FB-0347-A278-EF3D57574441}">
      <dsp:nvSpPr>
        <dsp:cNvPr id="0" name=""/>
        <dsp:cNvSpPr/>
      </dsp:nvSpPr>
      <dsp:spPr>
        <a:xfrm>
          <a:off x="4974959" y="2790192"/>
          <a:ext cx="1598509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646828"/>
                <a:satOff val="-37301"/>
                <a:lumOff val="38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646828"/>
                <a:satOff val="-37301"/>
                <a:lumOff val="38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646828"/>
                <a:satOff val="-37301"/>
                <a:lumOff val="38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Autonomie vs. dépendance</a:t>
          </a:r>
        </a:p>
      </dsp:txBody>
      <dsp:txXfrm>
        <a:off x="5209055" y="2997082"/>
        <a:ext cx="1130317" cy="998955"/>
      </dsp:txXfrm>
    </dsp:sp>
    <dsp:sp modelId="{80B2E473-D608-9649-BFC4-DE546099FF85}">
      <dsp:nvSpPr>
        <dsp:cNvPr id="0" name=""/>
        <dsp:cNvSpPr/>
      </dsp:nvSpPr>
      <dsp:spPr>
        <a:xfrm>
          <a:off x="4159730" y="3599887"/>
          <a:ext cx="1299052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08535"/>
                <a:satOff val="-46627"/>
                <a:lumOff val="47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808535"/>
                <a:satOff val="-46627"/>
                <a:lumOff val="47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808535"/>
                <a:satOff val="-46627"/>
                <a:lumOff val="47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Conflits de loyauté</a:t>
          </a:r>
        </a:p>
      </dsp:txBody>
      <dsp:txXfrm>
        <a:off x="4349972" y="3806777"/>
        <a:ext cx="918568" cy="998955"/>
      </dsp:txXfrm>
    </dsp:sp>
    <dsp:sp modelId="{9E351C4D-4444-ED4D-9794-C7ECD779F580}">
      <dsp:nvSpPr>
        <dsp:cNvPr id="0" name=""/>
        <dsp:cNvSpPr/>
      </dsp:nvSpPr>
      <dsp:spPr>
        <a:xfrm>
          <a:off x="2713071" y="3599887"/>
          <a:ext cx="167304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Sentiments ambivalents</a:t>
          </a:r>
        </a:p>
      </dsp:txBody>
      <dsp:txXfrm>
        <a:off x="2958083" y="3806777"/>
        <a:ext cx="1183021" cy="998955"/>
      </dsp:txXfrm>
    </dsp:sp>
    <dsp:sp modelId="{BBC6EFC6-9E62-3843-9C43-A0A17D9BCD7F}">
      <dsp:nvSpPr>
        <dsp:cNvPr id="0" name=""/>
        <dsp:cNvSpPr/>
      </dsp:nvSpPr>
      <dsp:spPr>
        <a:xfrm>
          <a:off x="1480203" y="2790192"/>
          <a:ext cx="2208867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131949"/>
                <a:satOff val="-65277"/>
                <a:lumOff val="67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131949"/>
                <a:satOff val="-65277"/>
                <a:lumOff val="67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131949"/>
                <a:satOff val="-65277"/>
                <a:lumOff val="67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Souhaits</a:t>
          </a:r>
          <a:r>
            <a:rPr lang="de-DE" sz="1400" kern="1200" dirty="0"/>
            <a:t> contradictoires</a:t>
          </a:r>
        </a:p>
      </dsp:txBody>
      <dsp:txXfrm>
        <a:off x="1803684" y="2997082"/>
        <a:ext cx="1561905" cy="998955"/>
      </dsp:txXfrm>
    </dsp:sp>
    <dsp:sp modelId="{F1D5D86E-3D61-F247-80D9-A2615A5C3ABB}">
      <dsp:nvSpPr>
        <dsp:cNvPr id="0" name=""/>
        <dsp:cNvSpPr/>
      </dsp:nvSpPr>
      <dsp:spPr>
        <a:xfrm>
          <a:off x="1659531" y="1549666"/>
          <a:ext cx="1412735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293656"/>
                <a:satOff val="-74603"/>
                <a:lumOff val="76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293656"/>
                <a:satOff val="-74603"/>
                <a:lumOff val="76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293656"/>
                <a:satOff val="-74603"/>
                <a:lumOff val="76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Deuil</a:t>
          </a:r>
        </a:p>
      </dsp:txBody>
      <dsp:txXfrm>
        <a:off x="1866421" y="1756556"/>
        <a:ext cx="998955" cy="998955"/>
      </dsp:txXfrm>
    </dsp:sp>
    <dsp:sp modelId="{C897B787-57E4-144C-9F2F-CC305D2C6AD7}">
      <dsp:nvSpPr>
        <dsp:cNvPr id="0" name=""/>
        <dsp:cNvSpPr/>
      </dsp:nvSpPr>
      <dsp:spPr>
        <a:xfrm>
          <a:off x="1924029" y="458767"/>
          <a:ext cx="2143401" cy="141273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Insécurité / peur</a:t>
          </a:r>
        </a:p>
      </dsp:txBody>
      <dsp:txXfrm>
        <a:off x="2237923" y="665657"/>
        <a:ext cx="1515613" cy="998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83D67-96FC-430F-BDF0-0F131C8CC13E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Modifier les styles du maître de texte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53D0E-4926-48C1-A31C-10DFDA33F53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183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>
              <a:ea typeface="ＭＳ Ｐゴシック" panose="020B0600070205080204" pitchFamily="34" charset="-128"/>
            </a:endParaRPr>
          </a:p>
        </p:txBody>
      </p:sp>
      <p:sp>
        <p:nvSpPr>
          <p:cNvPr id="53252" name="Datumsplatzhalt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5536C37-5996-4F10-925E-8D35CDD8DF41}" type="datetime1">
              <a:rPr lang="de-DE" altLang="de-DE" sz="1200" smtClean="0">
                <a:latin typeface="Calibri" panose="020F0502020204030204" pitchFamily="34" charset="0"/>
              </a:rPr>
              <a:t>31.08.2023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3253" name="Foliennummernplatzhalt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B53DB9-D954-42E2-8A09-A39FE64EA50D}" type="slidenum">
              <a:rPr lang="de-DE" altLang="de-DE" sz="1200">
                <a:latin typeface="Calibri" panose="020F0502020204030204" pitchFamily="34" charset="0"/>
              </a:rPr>
              <a:t>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4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>
                <a:latin typeface="Tahoma" panose="020B0604030504040204" pitchFamily="34" charset="0"/>
              </a:rPr>
              <a:t>Bsp. Zerbrochene Beziehung der Eltern – Gedanken und Gefühle der Kinder dabei durchspielen</a:t>
            </a:r>
          </a:p>
          <a:p>
            <a:endParaRPr lang="de-DE" altLang="de-DE" dirty="0">
              <a:latin typeface="Tahoma" panose="020B0604030504040204" pitchFamily="34" charset="0"/>
            </a:endParaRPr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15963" indent="-274638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0172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543050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1984375" indent="-219075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4415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8987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3559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13175" indent="-219075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2D4859E-E1A6-407B-9DDF-DCA1AA2334D4}" type="slidenum">
              <a:rPr lang="de-DE" altLang="de-DE" sz="1300"/>
              <a:t>11</a:t>
            </a:fld>
            <a:endParaRPr lang="de-DE" altLang="de-DE" sz="1300"/>
          </a:p>
        </p:txBody>
      </p:sp>
    </p:spTree>
    <p:extLst>
      <p:ext uri="{BB962C8B-B14F-4D97-AF65-F5344CB8AC3E}">
        <p14:creationId xmlns:p14="http://schemas.microsoft.com/office/powerpoint/2010/main" val="1035885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293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809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007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519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695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79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77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76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3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494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201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Modifier le format de la maquette du titre en cliquant dessus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Modifier les styles du maître de texte</a:t>
            </a:r>
          </a:p>
          <a:p>
            <a:pPr lvl="1"/>
            <a:r>
              <a:rPr lang="de-DE"/>
              <a:t>Deuxième niveau</a:t>
            </a:r>
          </a:p>
          <a:p>
            <a:pPr lvl="2"/>
            <a:r>
              <a:rPr lang="de-DE"/>
              <a:t>Troisième niveau</a:t>
            </a:r>
          </a:p>
          <a:p>
            <a:pPr lvl="3"/>
            <a:r>
              <a:rPr lang="de-DE"/>
              <a:t>Quatrième niveau</a:t>
            </a:r>
          </a:p>
          <a:p>
            <a:pPr lvl="4"/>
            <a:r>
              <a:rPr lang="de-DE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8C6C-6478-4B21-96BC-2966C926C2AF}" type="datetimeFigureOut">
              <a:rPr lang="de-CH" smtClean="0"/>
              <a:t>31.08.2023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08276-2134-4732-AC3B-62161F45CDD2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096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www.musivo.ch" TargetMode="External"/><Relationship Id="rId2" Type="http://schemas.openxmlformats.org/officeDocument/2006/relationships/hyperlink" Target="http://www.mavivo.ch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3450" y="681037"/>
            <a:ext cx="10420350" cy="2319338"/>
          </a:xfrm>
        </p:spPr>
        <p:txBody>
          <a:bodyPr>
            <a:normAutofit fontScale="90000"/>
          </a:bodyPr>
          <a:lstStyle/>
          <a:p>
            <a:pPr algn="ctr"/>
            <a:b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</a:b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Représentation de </a:t>
            </a:r>
            <a:r>
              <a:rPr lang="de-CH" altLang="de-DE" sz="4000" b="1" dirty="0" err="1">
                <a:latin typeface="+mn-lt"/>
                <a:ea typeface="ＭＳ Ｐゴシック" panose="020B0600070205080204" pitchFamily="34" charset="-128"/>
              </a:rPr>
              <a:t>l'enfant</a:t>
            </a: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de-CH" altLang="de-DE" sz="4000" b="1" dirty="0" err="1">
                <a:latin typeface="+mn-lt"/>
                <a:ea typeface="ＭＳ Ｐゴシック" panose="020B0600070205080204" pitchFamily="34" charset="-128"/>
              </a:rPr>
              <a:t>dans</a:t>
            </a: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 le </a:t>
            </a:r>
            <a:r>
              <a:rPr lang="de-CH" altLang="de-DE" sz="4000" b="1" dirty="0" err="1">
                <a:latin typeface="+mn-lt"/>
                <a:ea typeface="ＭＳ Ｐゴシック" panose="020B0600070205080204" pitchFamily="34" charset="-128"/>
              </a:rPr>
              <a:t>cadre</a:t>
            </a: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de-CH" altLang="de-DE" sz="4000" b="1" dirty="0" err="1">
                <a:latin typeface="+mn-lt"/>
                <a:ea typeface="ＭＳ Ｐゴシック" panose="020B0600070205080204" pitchFamily="34" charset="-128"/>
              </a:rPr>
              <a:t>d’une</a:t>
            </a: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 </a:t>
            </a:r>
            <a:r>
              <a:rPr lang="de-CH" altLang="de-DE" sz="4000" b="1" dirty="0" err="1">
                <a:latin typeface="+mn-lt"/>
                <a:ea typeface="ＭＳ Ｐゴシック" panose="020B0600070205080204" pitchFamily="34" charset="-128"/>
              </a:rPr>
              <a:t>procédure</a:t>
            </a:r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 PEA : </a:t>
            </a:r>
            <a:b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</a:br>
            <a:b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</a:br>
            <a:r>
              <a:rPr lang="de-CH" altLang="de-DE" sz="3100" b="1" dirty="0">
                <a:latin typeface="+mn-lt"/>
                <a:ea typeface="ＭＳ Ｐゴシック" panose="020B0600070205080204" pitchFamily="34" charset="-128"/>
              </a:rPr>
              <a:t>Droits de participation des enfants et </a:t>
            </a:r>
            <a:r>
              <a:rPr lang="de-CH" altLang="de-DE" sz="3100" b="1" dirty="0" err="1">
                <a:latin typeface="+mn-lt"/>
                <a:ea typeface="ＭＳ Ｐゴシック" panose="020B0600070205080204" pitchFamily="34" charset="-128"/>
              </a:rPr>
              <a:t>adolescents</a:t>
            </a:r>
            <a:r>
              <a:rPr lang="de-CH" altLang="de-DE" sz="3100" b="1" dirty="0">
                <a:latin typeface="+mn-lt"/>
                <a:ea typeface="ＭＳ Ｐゴシック" panose="020B0600070205080204" pitchFamily="34" charset="-128"/>
              </a:rPr>
              <a:t> concernés </a:t>
            </a:r>
            <a:endParaRPr lang="de-CH" sz="3100" b="1" dirty="0"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400300"/>
            <a:ext cx="10515600" cy="34194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CH" altLang="de-DE" sz="38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endParaRPr lang="de-CH" altLang="de-DE" sz="24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de-CH" altLang="de-DE" sz="2400" b="1" dirty="0" err="1">
                <a:ea typeface="ＭＳ Ｐゴシック" panose="020B0600070205080204" pitchFamily="34" charset="-128"/>
              </a:rPr>
              <a:t>Journées</a:t>
            </a:r>
            <a:r>
              <a:rPr lang="de-CH" altLang="de-DE" sz="2400" b="1" dirty="0">
                <a:ea typeface="ＭＳ Ｐゴシック" panose="020B0600070205080204" pitchFamily="34" charset="-128"/>
              </a:rPr>
              <a:t> </a:t>
            </a:r>
            <a:r>
              <a:rPr lang="de-CH" altLang="de-DE" sz="2400" b="1" dirty="0" err="1">
                <a:ea typeface="ＭＳ Ｐゴシック" panose="020B0600070205080204" pitchFamily="34" charset="-128"/>
              </a:rPr>
              <a:t>d'étude</a:t>
            </a:r>
            <a:r>
              <a:rPr lang="de-CH" altLang="de-DE" sz="2400" b="1" dirty="0">
                <a:ea typeface="ＭＳ Ｐゴシック" panose="020B0600070205080204" pitchFamily="34" charset="-128"/>
              </a:rPr>
              <a:t> </a:t>
            </a:r>
            <a:r>
              <a:rPr lang="de-CH" sz="2400" b="1" dirty="0"/>
              <a:t>ASCP-SVBB </a:t>
            </a:r>
            <a:r>
              <a:rPr lang="de-CH" altLang="de-DE" sz="2400" b="1" dirty="0">
                <a:ea typeface="ＭＳ Ｐゴシック" panose="020B0600070205080204" pitchFamily="34" charset="-128"/>
              </a:rPr>
              <a:t>2023</a:t>
            </a:r>
            <a:endParaRPr lang="de-CH" altLang="de-DE" sz="2300" b="1" dirty="0">
              <a:ea typeface="ＭＳ Ｐゴシック" panose="020B0600070205080204" pitchFamily="34" charset="-128"/>
            </a:endParaRPr>
          </a:p>
          <a:p>
            <a:pPr algn="ctr">
              <a:buNone/>
            </a:pPr>
            <a:r>
              <a:rPr lang="de-CH" altLang="de-DE" sz="2300" b="1" dirty="0">
                <a:ea typeface="ＭＳ Ｐゴシック" panose="020B0600070205080204" pitchFamily="34" charset="-128"/>
              </a:rPr>
              <a:t>14 et 15 septembre 2023</a:t>
            </a:r>
          </a:p>
          <a:p>
            <a:pPr algn="ctr">
              <a:buNone/>
            </a:pPr>
            <a:r>
              <a:rPr lang="de-CH" altLang="de-DE" sz="2300" b="1" dirty="0">
                <a:ea typeface="ＭＳ Ｐゴシック" panose="020B0600070205080204" pitchFamily="34" charset="-128"/>
              </a:rPr>
              <a:t>Patrizia Carù</a:t>
            </a:r>
          </a:p>
          <a:p>
            <a:endParaRPr lang="de-CH" dirty="0"/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E1C0E952-3E8F-CE70-DE95-88E20B19F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70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904009" y="681037"/>
            <a:ext cx="8305079" cy="836036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Aspects positifs pour l'enfant II</a:t>
            </a:r>
            <a:endParaRPr lang="de-DE" altLang="de-DE" sz="3600" b="1" dirty="0">
              <a:latin typeface="+mn-lt"/>
            </a:endParaRP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904009" y="1628199"/>
            <a:ext cx="9317904" cy="4226336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de-DE" altLang="de-DE" b="1" dirty="0"/>
              <a:t>Renforcement de la résilience (</a:t>
            </a:r>
            <a:r>
              <a:rPr lang="de-DE" altLang="de-DE" dirty="0">
                <a:solidFill>
                  <a:srgbClr val="000000"/>
                </a:solidFill>
                <a:cs typeface="Arial" panose="020B0604020202020204" pitchFamily="34" charset="0"/>
              </a:rPr>
              <a:t>résilience, </a:t>
            </a:r>
            <a:r>
              <a:rPr lang="de-DE" altLang="de-DE" dirty="0">
                <a:cs typeface="Arial" panose="020B0604020202020204" pitchFamily="34" charset="0"/>
              </a:rPr>
              <a:t>résistance psychique = capacité à bien surmonter les crises et à </a:t>
            </a:r>
            <a:r>
              <a:rPr lang="de-DE" altLang="de-DE" dirty="0" err="1">
                <a:cs typeface="Arial" panose="020B0604020202020204" pitchFamily="34" charset="0"/>
              </a:rPr>
              <a:t>les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mettre</a:t>
            </a:r>
            <a:r>
              <a:rPr lang="de-DE" altLang="de-DE" dirty="0">
                <a:cs typeface="Arial" panose="020B0604020202020204" pitchFamily="34" charset="0"/>
              </a:rPr>
              <a:t> à </a:t>
            </a:r>
            <a:r>
              <a:rPr lang="de-DE" altLang="de-DE" dirty="0" err="1">
                <a:cs typeface="Arial" panose="020B0604020202020204" pitchFamily="34" charset="0"/>
              </a:rPr>
              <a:t>profit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pour</a:t>
            </a:r>
            <a:r>
              <a:rPr lang="de-DE" altLang="de-DE" dirty="0">
                <a:cs typeface="Arial" panose="020B0604020202020204" pitchFamily="34" charset="0"/>
              </a:rPr>
              <a:t> son propre développement)</a:t>
            </a:r>
          </a:p>
          <a:p>
            <a:pPr>
              <a:buFontTx/>
              <a:buChar char="•"/>
            </a:pPr>
            <a:r>
              <a:rPr lang="de-DE" altLang="de-DE" dirty="0">
                <a:cs typeface="Arial" panose="020B0604020202020204" pitchFamily="34" charset="0"/>
              </a:rPr>
              <a:t>Expérience de </a:t>
            </a:r>
            <a:r>
              <a:rPr lang="de-DE" altLang="de-DE" dirty="0" err="1">
                <a:cs typeface="Arial" panose="020B0604020202020204" pitchFamily="34" charset="0"/>
              </a:rPr>
              <a:t>l‘</a:t>
            </a:r>
            <a:r>
              <a:rPr lang="de-DE" altLang="de-DE" b="1" dirty="0" err="1">
                <a:cs typeface="Arial" panose="020B0604020202020204" pitchFamily="34" charset="0"/>
              </a:rPr>
              <a:t>auto-efficacité</a:t>
            </a:r>
            <a:r>
              <a:rPr lang="de-DE" altLang="de-DE" b="1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adaptée</a:t>
            </a:r>
            <a:r>
              <a:rPr lang="de-DE" altLang="de-DE" dirty="0">
                <a:cs typeface="Arial" panose="020B0604020202020204" pitchFamily="34" charset="0"/>
              </a:rPr>
              <a:t> à l'âge et </a:t>
            </a:r>
            <a:r>
              <a:rPr lang="de-DE" altLang="de-DE" dirty="0" err="1">
                <a:cs typeface="Arial" panose="020B0604020202020204" pitchFamily="34" charset="0"/>
              </a:rPr>
              <a:t>aux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besoins</a:t>
            </a:r>
            <a:r>
              <a:rPr lang="de-DE" altLang="de-DE" dirty="0">
                <a:cs typeface="Arial" panose="020B0604020202020204" pitchFamily="34" charset="0"/>
              </a:rPr>
              <a:t> de </a:t>
            </a:r>
            <a:r>
              <a:rPr lang="de-DE" altLang="de-DE" dirty="0" err="1">
                <a:cs typeface="Arial" panose="020B0604020202020204" pitchFamily="34" charset="0"/>
              </a:rPr>
              <a:t>l‘enfant</a:t>
            </a:r>
            <a:endParaRPr lang="de-DE" altLang="de-DE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dirty="0">
                <a:cs typeface="Arial" panose="020B0604020202020204" pitchFamily="34" charset="0"/>
              </a:rPr>
              <a:t>Encouragement de la </a:t>
            </a:r>
            <a:r>
              <a:rPr lang="de-DE" altLang="de-DE" b="1" dirty="0">
                <a:cs typeface="Arial" panose="020B0604020202020204" pitchFamily="34" charset="0"/>
              </a:rPr>
              <a:t>coopération </a:t>
            </a:r>
            <a:r>
              <a:rPr lang="de-DE" altLang="de-DE" dirty="0">
                <a:cs typeface="Arial" panose="020B0604020202020204" pitchFamily="34" charset="0"/>
              </a:rPr>
              <a:t>par l'implication de l'enfant et la prise en compte de ses préoccupations (participation à la discussion, à la conception, à la décision, droit de décider soi-même).</a:t>
            </a: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4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2030414" y="476251"/>
            <a:ext cx="8637587" cy="720725"/>
          </a:xfrm>
        </p:spPr>
        <p:txBody>
          <a:bodyPr>
            <a:normAutofit fontScale="90000"/>
          </a:bodyPr>
          <a:lstStyle/>
          <a:p>
            <a:pPr algn="ctr"/>
            <a:br>
              <a:rPr lang="de-DE" altLang="de-DE" dirty="0">
                <a:latin typeface="Arial Black" panose="020B0A04020102020204" pitchFamily="34" charset="0"/>
              </a:rPr>
            </a:br>
            <a:r>
              <a:rPr lang="de-DE" altLang="de-DE" dirty="0">
                <a:latin typeface="Arial Black" panose="020B0A04020102020204" pitchFamily="34" charset="0"/>
              </a:rPr>
              <a:t>Comment </a:t>
            </a:r>
            <a:r>
              <a:rPr lang="de-DE" altLang="de-DE" dirty="0" err="1">
                <a:latin typeface="Arial Black" panose="020B0A04020102020204" pitchFamily="34" charset="0"/>
              </a:rPr>
              <a:t>l‘enfant</a:t>
            </a:r>
            <a:r>
              <a:rPr lang="de-DE" altLang="de-DE" dirty="0">
                <a:latin typeface="Arial Black" panose="020B0A04020102020204" pitchFamily="34" charset="0"/>
              </a:rPr>
              <a:t> </a:t>
            </a:r>
            <a:r>
              <a:rPr lang="de-DE" altLang="de-DE" dirty="0" err="1">
                <a:latin typeface="Arial Black" panose="020B0A04020102020204" pitchFamily="34" charset="0"/>
              </a:rPr>
              <a:t>vit-il</a:t>
            </a:r>
            <a:r>
              <a:rPr lang="de-DE" altLang="de-DE" dirty="0">
                <a:latin typeface="Arial Black" panose="020B0A04020102020204" pitchFamily="34" charset="0"/>
              </a:rPr>
              <a:t> </a:t>
            </a:r>
            <a:r>
              <a:rPr lang="de-DE" altLang="de-DE" dirty="0" err="1">
                <a:latin typeface="Arial Black" panose="020B0A04020102020204" pitchFamily="34" charset="0"/>
              </a:rPr>
              <a:t>les</a:t>
            </a:r>
            <a:r>
              <a:rPr lang="de-DE" altLang="de-DE" dirty="0">
                <a:latin typeface="Arial Black" panose="020B0A04020102020204" pitchFamily="34" charset="0"/>
              </a:rPr>
              <a:t> </a:t>
            </a:r>
            <a:r>
              <a:rPr lang="de-DE" altLang="de-DE" dirty="0" err="1">
                <a:latin typeface="Arial Black" panose="020B0A04020102020204" pitchFamily="34" charset="0"/>
              </a:rPr>
              <a:t>conflits</a:t>
            </a:r>
            <a:r>
              <a:rPr lang="de-DE" altLang="de-DE" dirty="0">
                <a:latin typeface="Arial Black" panose="020B0A04020102020204" pitchFamily="34" charset="0"/>
              </a:rPr>
              <a:t> ?</a:t>
            </a:r>
            <a:br>
              <a:rPr lang="de-DE" altLang="de-DE" dirty="0">
                <a:latin typeface="Arial Black" panose="020B0A04020102020204" pitchFamily="34" charset="0"/>
              </a:rPr>
            </a:br>
            <a:endParaRPr lang="de-DE" altLang="de-DE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888854"/>
              </p:ext>
            </p:extLst>
          </p:nvPr>
        </p:nvGraphicFramePr>
        <p:xfrm>
          <a:off x="1867712" y="1446088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53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475013" y="6541705"/>
            <a:ext cx="9060873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de-DE" altLang="de-DE" sz="1400" dirty="0">
                <a:latin typeface="+mn-lt"/>
                <a:cs typeface="Arial" panose="020B0604020202020204" pitchFamily="34" charset="0"/>
              </a:rPr>
              <a:t>Sabine Brunner, MMI du </a:t>
            </a:r>
            <a:r>
              <a:rPr lang="de-DE" altLang="de-DE" sz="1400" dirty="0" err="1">
                <a:latin typeface="+mn-lt"/>
                <a:cs typeface="Arial" panose="020B0604020202020204" pitchFamily="34" charset="0"/>
              </a:rPr>
              <a:t>séminaire</a:t>
            </a:r>
            <a:r>
              <a:rPr lang="de-DE" altLang="de-DE" sz="1400" dirty="0">
                <a:latin typeface="+mn-lt"/>
                <a:cs typeface="Arial" panose="020B0604020202020204" pitchFamily="34" charset="0"/>
              </a:rPr>
              <a:t> „Mit Kindern reden" 2019</a:t>
            </a:r>
          </a:p>
          <a:p>
            <a:pPr>
              <a:spcBef>
                <a:spcPct val="0"/>
              </a:spcBef>
            </a:pPr>
            <a:endParaRPr lang="de-DE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37361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1009403" y="681038"/>
            <a:ext cx="8199685" cy="862754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Attitude adaptée à l'enfant</a:t>
            </a:r>
            <a:endParaRPr lang="de-DE" altLang="de-DE" sz="3600" b="1" dirty="0">
              <a:latin typeface="+mn-lt"/>
            </a:endParaRP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1092530" y="1686296"/>
            <a:ext cx="9129383" cy="469545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Reconnaître</a:t>
            </a:r>
            <a:r>
              <a:rPr lang="de-CH" altLang="de-DE" sz="2400" dirty="0">
                <a:cs typeface="Arial" panose="020B0604020202020204" pitchFamily="34" charset="0"/>
              </a:rPr>
              <a:t> l'enfant en tant que sujet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Développer</a:t>
            </a:r>
            <a:r>
              <a:rPr lang="de-CH" altLang="de-DE" sz="2400" dirty="0">
                <a:cs typeface="Arial" panose="020B0604020202020204" pitchFamily="34" charset="0"/>
              </a:rPr>
              <a:t> et montrer de l'intérêt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Empathie - </a:t>
            </a:r>
            <a:r>
              <a:rPr lang="de-CH" altLang="de-DE" sz="2400" dirty="0" err="1">
                <a:cs typeface="Arial" panose="020B0604020202020204" pitchFamily="34" charset="0"/>
              </a:rPr>
              <a:t>acceptation</a:t>
            </a:r>
            <a:r>
              <a:rPr lang="de-CH" altLang="de-DE" sz="2400" dirty="0">
                <a:cs typeface="Arial" panose="020B0604020202020204" pitchFamily="34" charset="0"/>
              </a:rPr>
              <a:t> – </a:t>
            </a:r>
            <a:r>
              <a:rPr lang="de-CH" altLang="de-DE" sz="2400" dirty="0" err="1">
                <a:cs typeface="Arial" panose="020B0604020202020204" pitchFamily="34" charset="0"/>
              </a:rPr>
              <a:t>congruence</a:t>
            </a:r>
            <a:r>
              <a:rPr lang="de-CH" altLang="de-DE" sz="2400" dirty="0">
                <a:cs typeface="Arial" panose="020B0604020202020204" pitchFamily="34" charset="0"/>
              </a:rPr>
              <a:t> - </a:t>
            </a:r>
            <a:r>
              <a:rPr lang="de-CH" altLang="de-DE" sz="2400" dirty="0" err="1">
                <a:cs typeface="Arial" panose="020B0604020202020204" pitchFamily="34" charset="0"/>
              </a:rPr>
              <a:t>authenticité</a:t>
            </a:r>
            <a:endParaRPr lang="de-CH" altLang="de-DE" sz="24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Tenir</a:t>
            </a:r>
            <a:r>
              <a:rPr lang="de-CH" altLang="de-DE" sz="2400" dirty="0">
                <a:cs typeface="Arial" panose="020B0604020202020204" pitchFamily="34" charset="0"/>
              </a:rPr>
              <a:t> compte du stade de développement de l'enfant</a:t>
            </a: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Responsabilité</a:t>
            </a: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envers</a:t>
            </a:r>
            <a:r>
              <a:rPr lang="de-CH" altLang="de-DE" sz="2400" dirty="0">
                <a:cs typeface="Arial" panose="020B0604020202020204" pitchFamily="34" charset="0"/>
              </a:rPr>
              <a:t> le </a:t>
            </a:r>
            <a:r>
              <a:rPr lang="de-CH" altLang="de-DE" sz="2400" dirty="0" err="1">
                <a:cs typeface="Arial" panose="020B0604020202020204" pitchFamily="34" charset="0"/>
              </a:rPr>
              <a:t>bien-être</a:t>
            </a:r>
            <a:r>
              <a:rPr lang="de-CH" altLang="de-DE" sz="2400" dirty="0">
                <a:cs typeface="Arial" panose="020B0604020202020204" pitchFamily="34" charset="0"/>
              </a:rPr>
              <a:t> de </a:t>
            </a:r>
            <a:r>
              <a:rPr lang="de-CH" altLang="de-DE" sz="2400" dirty="0" err="1">
                <a:cs typeface="Arial" panose="020B0604020202020204" pitchFamily="34" charset="0"/>
              </a:rPr>
              <a:t>l’enfant</a:t>
            </a:r>
            <a:endParaRPr lang="de-CH" altLang="de-DE" sz="24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</a:pPr>
            <a:r>
              <a:rPr lang="de-CH" altLang="de-DE" sz="2400" dirty="0">
                <a:cs typeface="Arial" panose="020B0604020202020204" pitchFamily="34" charset="0"/>
              </a:rPr>
              <a:t> </a:t>
            </a:r>
            <a:r>
              <a:rPr lang="de-CH" altLang="de-DE" sz="2400" dirty="0" err="1">
                <a:cs typeface="Arial" panose="020B0604020202020204" pitchFamily="34" charset="0"/>
              </a:rPr>
              <a:t>Reconnaître</a:t>
            </a:r>
            <a:r>
              <a:rPr lang="de-CH" altLang="de-DE" sz="2400" dirty="0">
                <a:cs typeface="Arial" panose="020B0604020202020204" pitchFamily="34" charset="0"/>
              </a:rPr>
              <a:t> et signaler les limites</a:t>
            </a:r>
          </a:p>
          <a:p>
            <a:pPr marL="0" indent="0"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de-CH" altLang="de-DE" sz="2400" b="1" dirty="0">
                <a:solidFill>
                  <a:srgbClr val="587694"/>
                </a:solidFill>
                <a:cs typeface="Arial" panose="020B0604020202020204" pitchFamily="34" charset="0"/>
              </a:rPr>
              <a:t>................. </a:t>
            </a:r>
            <a:r>
              <a:rPr lang="de-CH" altLang="de-DE" sz="2400" b="1" dirty="0" err="1">
                <a:solidFill>
                  <a:srgbClr val="587694"/>
                </a:solidFill>
                <a:cs typeface="Arial" panose="020B0604020202020204" pitchFamily="34" charset="0"/>
              </a:rPr>
              <a:t>Légèreté</a:t>
            </a:r>
            <a:r>
              <a:rPr lang="de-CH" altLang="de-DE" sz="2400" b="1" dirty="0">
                <a:solidFill>
                  <a:srgbClr val="587694"/>
                </a:solidFill>
                <a:cs typeface="Arial" panose="020B0604020202020204" pitchFamily="34" charset="0"/>
              </a:rPr>
              <a:t>, curiosité, intérêt, flexibilité, sérénité, confiance, bienveillance, humour, sérieux......</a:t>
            </a:r>
            <a:endParaRPr lang="de-CH" altLang="de-DE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8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1102290" y="476250"/>
            <a:ext cx="8322698" cy="1008063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La volonté de l'enfant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1102290" y="1484313"/>
            <a:ext cx="9108510" cy="4641850"/>
          </a:xfrm>
        </p:spPr>
        <p:txBody>
          <a:bodyPr>
            <a:normAutofit/>
          </a:bodyPr>
          <a:lstStyle/>
          <a:p>
            <a:r>
              <a:rPr lang="de-DE" altLang="de-DE" dirty="0" err="1">
                <a:cs typeface="Arial" panose="020B0604020202020204" pitchFamily="34" charset="0"/>
              </a:rPr>
              <a:t>Opinions</a:t>
            </a:r>
            <a:r>
              <a:rPr lang="de-DE" altLang="de-DE" dirty="0">
                <a:cs typeface="Arial" panose="020B0604020202020204" pitchFamily="34" charset="0"/>
              </a:rPr>
              <a:t>, </a:t>
            </a:r>
            <a:r>
              <a:rPr lang="de-DE" altLang="de-DE" dirty="0" err="1">
                <a:cs typeface="Arial" panose="020B0604020202020204" pitchFamily="34" charset="0"/>
              </a:rPr>
              <a:t>déclarations</a:t>
            </a:r>
            <a:r>
              <a:rPr lang="de-DE" altLang="de-DE" dirty="0">
                <a:cs typeface="Arial" panose="020B0604020202020204" pitchFamily="34" charset="0"/>
              </a:rPr>
              <a:t> et </a:t>
            </a:r>
            <a:r>
              <a:rPr lang="de-DE" altLang="de-DE" dirty="0" err="1">
                <a:cs typeface="Arial" panose="020B0604020202020204" pitchFamily="34" charset="0"/>
              </a:rPr>
              <a:t>souhaits</a:t>
            </a:r>
            <a:r>
              <a:rPr lang="de-DE" altLang="de-DE" dirty="0">
                <a:cs typeface="Arial" panose="020B0604020202020204" pitchFamily="34" charset="0"/>
              </a:rPr>
              <a:t> d'un enfant sur des sujets </a:t>
            </a:r>
            <a:r>
              <a:rPr lang="de-DE" altLang="de-DE" dirty="0" err="1">
                <a:cs typeface="Arial" panose="020B0604020202020204" pitchFamily="34" charset="0"/>
              </a:rPr>
              <a:t>qui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lui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tiennent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personnellement</a:t>
            </a:r>
            <a:r>
              <a:rPr lang="de-DE" altLang="de-DE" dirty="0">
                <a:cs typeface="Arial" panose="020B0604020202020204" pitchFamily="34" charset="0"/>
              </a:rPr>
              <a:t> à </a:t>
            </a:r>
            <a:r>
              <a:rPr lang="de-DE" altLang="de-DE" dirty="0" err="1">
                <a:cs typeface="Arial" panose="020B0604020202020204" pitchFamily="34" charset="0"/>
              </a:rPr>
              <a:t>coeur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Ne </a:t>
            </a:r>
            <a:r>
              <a:rPr lang="de-DE" altLang="de-DE" dirty="0" err="1">
                <a:cs typeface="Arial" panose="020B0604020202020204" pitchFamily="34" charset="0"/>
              </a:rPr>
              <a:t>nécessite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pas</a:t>
            </a:r>
            <a:r>
              <a:rPr lang="de-DE" altLang="de-DE" dirty="0">
                <a:cs typeface="Arial" panose="020B0604020202020204" pitchFamily="34" charset="0"/>
              </a:rPr>
              <a:t> de </a:t>
            </a:r>
            <a:r>
              <a:rPr lang="de-DE" altLang="de-DE" dirty="0" err="1">
                <a:cs typeface="Arial" panose="020B0604020202020204" pitchFamily="34" charset="0"/>
              </a:rPr>
              <a:t>justification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logique</a:t>
            </a:r>
            <a:r>
              <a:rPr lang="de-DE" altLang="de-DE" dirty="0">
                <a:cs typeface="Arial" panose="020B0604020202020204" pitchFamily="34" charset="0"/>
              </a:rPr>
              <a:t>, </a:t>
            </a:r>
            <a:r>
              <a:rPr lang="de-DE" altLang="de-DE" dirty="0" err="1">
                <a:cs typeface="Arial" panose="020B0604020202020204" pitchFamily="34" charset="0"/>
              </a:rPr>
              <a:t>consciente</a:t>
            </a:r>
            <a:r>
              <a:rPr lang="de-DE" altLang="de-DE" dirty="0">
                <a:cs typeface="Arial" panose="020B0604020202020204" pitchFamily="34" charset="0"/>
              </a:rPr>
              <a:t>, </a:t>
            </a:r>
            <a:r>
              <a:rPr lang="de-DE" altLang="de-DE" dirty="0" err="1">
                <a:cs typeface="Arial" panose="020B0604020202020204" pitchFamily="34" charset="0"/>
              </a:rPr>
              <a:t>rationnelle</a:t>
            </a:r>
            <a:endParaRPr lang="de-DE" altLang="de-DE" dirty="0">
              <a:cs typeface="Arial" panose="020B0604020202020204" pitchFamily="34" charset="0"/>
            </a:endParaRPr>
          </a:p>
          <a:p>
            <a:r>
              <a:rPr lang="de-DE" altLang="de-DE" dirty="0">
                <a:cs typeface="Arial" panose="020B0604020202020204" pitchFamily="34" charset="0"/>
              </a:rPr>
              <a:t>Ne doit pas </a:t>
            </a:r>
            <a:r>
              <a:rPr lang="de-DE" altLang="de-DE" dirty="0" err="1">
                <a:cs typeface="Arial" panose="020B0604020202020204" pitchFamily="34" charset="0"/>
              </a:rPr>
              <a:t>être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exprimée</a:t>
            </a:r>
            <a:r>
              <a:rPr lang="de-DE" altLang="de-DE" dirty="0">
                <a:cs typeface="Arial" panose="020B0604020202020204" pitchFamily="34" charset="0"/>
              </a:rPr>
              <a:t> verbalement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Observable dès l'âge de 2 ans</a:t>
            </a:r>
          </a:p>
          <a:p>
            <a:r>
              <a:rPr lang="de-DE" altLang="de-DE" dirty="0">
                <a:cs typeface="Arial" panose="020B0604020202020204" pitchFamily="34" charset="0"/>
              </a:rPr>
              <a:t>Caractéristique de la volonté de l'enfant : orientation </a:t>
            </a:r>
            <a:r>
              <a:rPr lang="de-DE" altLang="de-DE" dirty="0" err="1">
                <a:cs typeface="Arial" panose="020B0604020202020204" pitchFamily="34" charset="0"/>
              </a:rPr>
              <a:t>vers</a:t>
            </a:r>
            <a:r>
              <a:rPr lang="de-DE" altLang="de-DE" dirty="0">
                <a:cs typeface="Arial" panose="020B0604020202020204" pitchFamily="34" charset="0"/>
              </a:rPr>
              <a:t> </a:t>
            </a:r>
            <a:r>
              <a:rPr lang="de-DE" altLang="de-DE" dirty="0" err="1">
                <a:cs typeface="Arial" panose="020B0604020202020204" pitchFamily="34" charset="0"/>
              </a:rPr>
              <a:t>un</a:t>
            </a:r>
            <a:r>
              <a:rPr lang="de-DE" altLang="de-DE" dirty="0">
                <a:cs typeface="Arial" panose="020B0604020202020204" pitchFamily="34" charset="0"/>
              </a:rPr>
              <a:t> but, intensité, stabilité et autonomie</a:t>
            </a:r>
          </a:p>
          <a:p>
            <a:pPr marL="0" indent="0">
              <a:buNone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Dettenborn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, H. (2017, 5e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éd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 Kindeswohl und Kindeswille. Psychologische und rechtliche Aspekte).</a:t>
            </a:r>
          </a:p>
          <a:p>
            <a:pPr>
              <a:buFont typeface="Helvetica Neue" charset="0"/>
              <a:buChar char="-"/>
            </a:pP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9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el 1"/>
          <p:cNvSpPr>
            <a:spLocks noGrp="1"/>
          </p:cNvSpPr>
          <p:nvPr>
            <p:ph type="title"/>
          </p:nvPr>
        </p:nvSpPr>
        <p:spPr>
          <a:xfrm>
            <a:off x="977030" y="476250"/>
            <a:ext cx="9406256" cy="1008063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latin typeface="+mn-lt"/>
              </a:rPr>
              <a:t>L'âge de l'enfant et sa volonté</a:t>
            </a:r>
          </a:p>
        </p:txBody>
      </p:sp>
      <p:sp>
        <p:nvSpPr>
          <p:cNvPr id="26627" name="Inhaltsplatzhalter 2"/>
          <p:cNvSpPr>
            <a:spLocks noGrp="1"/>
          </p:cNvSpPr>
          <p:nvPr>
            <p:ph idx="1"/>
          </p:nvPr>
        </p:nvSpPr>
        <p:spPr>
          <a:xfrm>
            <a:off x="977029" y="1484313"/>
            <a:ext cx="9847489" cy="4641850"/>
          </a:xfrm>
        </p:spPr>
        <p:txBody>
          <a:bodyPr>
            <a:normAutofit/>
          </a:bodyPr>
          <a:lstStyle/>
          <a:p>
            <a:r>
              <a:rPr lang="de-DE" altLang="de-DE" sz="2600" dirty="0">
                <a:cs typeface="Arial" panose="020B0604020202020204" pitchFamily="34" charset="0"/>
              </a:rPr>
              <a:t>Dès la naissance : </a:t>
            </a:r>
            <a:r>
              <a:rPr lang="de-DE" altLang="de-DE" sz="2600" dirty="0" err="1">
                <a:cs typeface="Arial" panose="020B0604020202020204" pitchFamily="34" charset="0"/>
              </a:rPr>
              <a:t>distingue</a:t>
            </a:r>
            <a:r>
              <a:rPr lang="de-DE" altLang="de-DE" sz="2600" dirty="0">
                <a:cs typeface="Arial" panose="020B0604020202020204" pitchFamily="34" charset="0"/>
              </a:rPr>
              <a:t> et </a:t>
            </a:r>
            <a:r>
              <a:rPr lang="de-DE" altLang="de-DE" sz="2600" dirty="0" err="1">
                <a:cs typeface="Arial" panose="020B0604020202020204" pitchFamily="34" charset="0"/>
              </a:rPr>
              <a:t>communique</a:t>
            </a:r>
            <a:r>
              <a:rPr lang="de-DE" altLang="de-DE" sz="2600" dirty="0">
                <a:cs typeface="Arial" panose="020B0604020202020204" pitchFamily="34" charset="0"/>
              </a:rPr>
              <a:t> le sentiment de bien-être et de déplaisir</a:t>
            </a:r>
          </a:p>
          <a:p>
            <a:r>
              <a:rPr lang="de-DE" altLang="de-DE" sz="2600" dirty="0">
                <a:cs typeface="Arial" panose="020B0604020202020204" pitchFamily="34" charset="0"/>
              </a:rPr>
              <a:t>3 ans : </a:t>
            </a:r>
            <a:r>
              <a:rPr lang="de-CH" altLang="de-DE" sz="2600" dirty="0" err="1">
                <a:cs typeface="Arial" panose="020B0604020202020204" pitchFamily="34" charset="0"/>
              </a:rPr>
              <a:t>saisit</a:t>
            </a:r>
            <a:r>
              <a:rPr lang="de-CH" altLang="de-DE" sz="2600" dirty="0">
                <a:cs typeface="Arial" panose="020B0604020202020204" pitchFamily="34" charset="0"/>
              </a:rPr>
              <a:t> </a:t>
            </a:r>
            <a:r>
              <a:rPr lang="de-CH" altLang="de-DE" sz="2600" dirty="0" err="1">
                <a:cs typeface="Arial" panose="020B0604020202020204" pitchFamily="34" charset="0"/>
              </a:rPr>
              <a:t>les</a:t>
            </a:r>
            <a:r>
              <a:rPr lang="de-CH" altLang="de-DE" sz="2600" dirty="0">
                <a:cs typeface="Arial" panose="020B0604020202020204" pitchFamily="34" charset="0"/>
              </a:rPr>
              <a:t> préférences, </a:t>
            </a:r>
            <a:r>
              <a:rPr lang="de-CH" altLang="de-DE" sz="2600" dirty="0" err="1">
                <a:cs typeface="Arial" panose="020B0604020202020204" pitchFamily="34" charset="0"/>
              </a:rPr>
              <a:t>souhaits</a:t>
            </a:r>
            <a:r>
              <a:rPr lang="de-CH" altLang="de-DE" sz="2600" dirty="0">
                <a:cs typeface="Arial" panose="020B0604020202020204" pitchFamily="34" charset="0"/>
              </a:rPr>
              <a:t>, </a:t>
            </a:r>
            <a:r>
              <a:rPr lang="de-CH" altLang="de-DE" sz="2600" dirty="0" err="1">
                <a:cs typeface="Arial" panose="020B0604020202020204" pitchFamily="34" charset="0"/>
              </a:rPr>
              <a:t>idées</a:t>
            </a:r>
            <a:r>
              <a:rPr lang="de-CH" altLang="de-DE" sz="2600" dirty="0">
                <a:cs typeface="Arial" panose="020B0604020202020204" pitchFamily="34" charset="0"/>
              </a:rPr>
              <a:t> </a:t>
            </a:r>
            <a:endParaRPr lang="de-DE" altLang="de-DE" sz="2600" dirty="0">
              <a:cs typeface="Arial" panose="020B0604020202020204" pitchFamily="34" charset="0"/>
            </a:endParaRPr>
          </a:p>
          <a:p>
            <a:r>
              <a:rPr lang="de-DE" altLang="de-DE" sz="2600" dirty="0">
                <a:cs typeface="Arial" panose="020B0604020202020204" pitchFamily="34" charset="0"/>
              </a:rPr>
              <a:t>4 ans : forme </a:t>
            </a:r>
            <a:r>
              <a:rPr lang="de-DE" altLang="de-DE" sz="2600" dirty="0" err="1">
                <a:cs typeface="Arial" panose="020B0604020202020204" pitchFamily="34" charset="0"/>
              </a:rPr>
              <a:t>sa</a:t>
            </a:r>
            <a:r>
              <a:rPr lang="de-DE" altLang="de-DE" sz="2600" dirty="0">
                <a:cs typeface="Arial" panose="020B0604020202020204" pitchFamily="34" charset="0"/>
              </a:rPr>
              <a:t> propre </a:t>
            </a:r>
            <a:r>
              <a:rPr lang="de-DE" altLang="de-DE" sz="2600" dirty="0" err="1">
                <a:cs typeface="Arial" panose="020B0604020202020204" pitchFamily="34" charset="0"/>
              </a:rPr>
              <a:t>opinion</a:t>
            </a:r>
            <a:endParaRPr lang="de-DE" altLang="de-DE" sz="2600" dirty="0">
              <a:cs typeface="Arial" panose="020B0604020202020204" pitchFamily="34" charset="0"/>
            </a:endParaRPr>
          </a:p>
          <a:p>
            <a:r>
              <a:rPr lang="de-DE" altLang="de-DE" sz="2600" dirty="0">
                <a:cs typeface="Arial" panose="020B0604020202020204" pitchFamily="34" charset="0"/>
              </a:rPr>
              <a:t>6 ans : capacité de l'enfant à communiquer sa volonté à des personnes non familières.</a:t>
            </a:r>
          </a:p>
          <a:p>
            <a:pPr>
              <a:spcAft>
                <a:spcPts val="600"/>
              </a:spcAft>
            </a:pPr>
            <a:r>
              <a:rPr lang="de-DE" altLang="de-DE" sz="2600" dirty="0">
                <a:cs typeface="Arial" panose="020B0604020202020204" pitchFamily="34" charset="0"/>
              </a:rPr>
              <a:t>12 ans : capacité de discernement (</a:t>
            </a:r>
            <a:r>
              <a:rPr lang="de-DE" altLang="de-DE" sz="2600" dirty="0" err="1">
                <a:cs typeface="Arial" panose="020B0604020202020204" pitchFamily="34" charset="0"/>
              </a:rPr>
              <a:t>varie</a:t>
            </a:r>
            <a:r>
              <a:rPr lang="de-DE" altLang="de-DE" sz="2600" dirty="0">
                <a:cs typeface="Arial" panose="020B0604020202020204" pitchFamily="34" charset="0"/>
              </a:rPr>
              <a:t> selon la situation !)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de-DE" altLang="de-DE" sz="2600" dirty="0"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de-DE" altLang="de-DE" sz="2600" dirty="0">
                <a:cs typeface="Arial" panose="020B0604020202020204" pitchFamily="34" charset="0"/>
              </a:rPr>
              <a:t>Les limites d'âge doivent être considérées comme approximatives.</a:t>
            </a:r>
          </a:p>
          <a:p>
            <a:pPr marL="0" indent="0">
              <a:buNone/>
            </a:pP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(Sabine Brunner, MMI du </a:t>
            </a:r>
            <a:r>
              <a:rPr lang="de-DE" alt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séminaire</a:t>
            </a:r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„Mit Kindern reden" 2019)</a:t>
            </a:r>
            <a:endParaRPr lang="de-DE" alt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34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>
          <a:xfrm>
            <a:off x="783771" y="620714"/>
            <a:ext cx="9939647" cy="892175"/>
          </a:xfrm>
        </p:spPr>
        <p:txBody>
          <a:bodyPr>
            <a:normAutofit fontScale="90000"/>
          </a:bodyPr>
          <a:lstStyle/>
          <a:p>
            <a:r>
              <a:rPr lang="de-DE" altLang="de-DE" sz="4000" b="1" dirty="0">
                <a:latin typeface="+mn-lt"/>
              </a:rPr>
              <a:t>Zone de </a:t>
            </a:r>
            <a:r>
              <a:rPr lang="de-DE" altLang="de-DE" sz="4000" b="1" dirty="0" err="1">
                <a:latin typeface="+mn-lt"/>
              </a:rPr>
              <a:t>tension</a:t>
            </a:r>
            <a:r>
              <a:rPr lang="de-DE" altLang="de-DE" sz="4000" b="1" dirty="0">
                <a:latin typeface="+mn-lt"/>
              </a:rPr>
              <a:t> </a:t>
            </a:r>
            <a:br>
              <a:rPr lang="de-DE" altLang="de-DE" sz="4000" b="1" dirty="0">
                <a:latin typeface="+mn-lt"/>
              </a:rPr>
            </a:br>
            <a:r>
              <a:rPr lang="de-DE" altLang="de-DE" sz="4000" b="1" dirty="0" err="1">
                <a:latin typeface="+mn-lt"/>
              </a:rPr>
              <a:t>volonté</a:t>
            </a:r>
            <a:r>
              <a:rPr lang="de-DE" altLang="de-DE" sz="4000" b="1" dirty="0">
                <a:latin typeface="+mn-lt"/>
              </a:rPr>
              <a:t> de </a:t>
            </a:r>
            <a:r>
              <a:rPr lang="de-DE" altLang="de-DE" sz="4000" b="1" dirty="0" err="1">
                <a:latin typeface="+mn-lt"/>
              </a:rPr>
              <a:t>l'enfant</a:t>
            </a:r>
            <a:r>
              <a:rPr lang="de-DE" altLang="de-DE" sz="4000" b="1" dirty="0">
                <a:latin typeface="+mn-lt"/>
              </a:rPr>
              <a:t> – </a:t>
            </a:r>
            <a:r>
              <a:rPr lang="de-DE" altLang="de-DE" sz="4000" b="1" dirty="0" err="1">
                <a:latin typeface="+mn-lt"/>
              </a:rPr>
              <a:t>bien</a:t>
            </a:r>
            <a:r>
              <a:rPr lang="de-DE" altLang="de-DE" sz="4000" b="1" dirty="0">
                <a:latin typeface="+mn-lt"/>
              </a:rPr>
              <a:t> de l'enfant </a:t>
            </a:r>
          </a:p>
        </p:txBody>
      </p:sp>
      <p:sp>
        <p:nvSpPr>
          <p:cNvPr id="35843" name="Inhaltsplatzhalter 2"/>
          <p:cNvSpPr>
            <a:spLocks noGrp="1"/>
          </p:cNvSpPr>
          <p:nvPr>
            <p:ph idx="1"/>
          </p:nvPr>
        </p:nvSpPr>
        <p:spPr>
          <a:xfrm>
            <a:off x="890649" y="1702918"/>
            <a:ext cx="9237601" cy="4608513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altLang="de-DE" sz="2400" b="1" dirty="0">
                <a:solidFill>
                  <a:srgbClr val="596A85"/>
                </a:solidFill>
                <a:cs typeface="Arial" panose="020B0604020202020204" pitchFamily="34" charset="0"/>
              </a:rPr>
              <a:t>Définition du bien de l'enfant </a:t>
            </a:r>
            <a:r>
              <a:rPr lang="de-DE" altLang="de-DE" sz="2400" dirty="0">
                <a:cs typeface="Arial" panose="020B0604020202020204" pitchFamily="34" charset="0"/>
              </a:rPr>
              <a:t>(Maywald, Jörg. MMI-JB 2007)</a:t>
            </a:r>
          </a:p>
          <a:p>
            <a:pPr>
              <a:lnSpc>
                <a:spcPct val="90000"/>
              </a:lnSpc>
            </a:pPr>
            <a:r>
              <a:rPr lang="de-DE" altLang="de-DE" sz="2400" i="1" dirty="0">
                <a:cs typeface="Arial" panose="020B0604020202020204" pitchFamily="34" charset="0"/>
              </a:rPr>
              <a:t>"</a:t>
            </a:r>
            <a:r>
              <a:rPr lang="de-DE" altLang="de-DE" sz="2400" i="1" dirty="0" err="1">
                <a:cs typeface="Arial" panose="020B0604020202020204" pitchFamily="34" charset="0"/>
              </a:rPr>
              <a:t>Une</a:t>
            </a:r>
            <a:r>
              <a:rPr lang="de-DE" altLang="de-DE" sz="2400" i="1" dirty="0">
                <a:cs typeface="Arial" panose="020B0604020202020204" pitchFamily="34" charset="0"/>
              </a:rPr>
              <a:t> action orientée </a:t>
            </a:r>
            <a:r>
              <a:rPr lang="de-DE" altLang="de-DE" sz="2400" i="1" dirty="0" err="1">
                <a:cs typeface="Arial" panose="020B0604020202020204" pitchFamily="34" charset="0"/>
              </a:rPr>
              <a:t>vers</a:t>
            </a:r>
            <a:r>
              <a:rPr lang="de-DE" altLang="de-DE" sz="2400" i="1" dirty="0">
                <a:cs typeface="Arial" panose="020B0604020202020204" pitchFamily="34" charset="0"/>
              </a:rPr>
              <a:t> le </a:t>
            </a:r>
            <a:r>
              <a:rPr lang="de-DE" altLang="de-DE" sz="2400" i="1" dirty="0" err="1">
                <a:cs typeface="Arial" panose="020B0604020202020204" pitchFamily="34" charset="0"/>
              </a:rPr>
              <a:t>bien</a:t>
            </a:r>
            <a:r>
              <a:rPr lang="de-DE" altLang="de-DE" sz="2400" i="1" dirty="0">
                <a:cs typeface="Arial" panose="020B0604020202020204" pitchFamily="34" charset="0"/>
              </a:rPr>
              <a:t> de l'enfant consiste à </a:t>
            </a:r>
            <a:r>
              <a:rPr lang="de-DE" altLang="de-DE" sz="2400" i="1" dirty="0" err="1">
                <a:cs typeface="Arial" panose="020B0604020202020204" pitchFamily="34" charset="0"/>
              </a:rPr>
              <a:t>choisir</a:t>
            </a:r>
            <a:r>
              <a:rPr lang="de-DE" altLang="de-DE" sz="2400" i="1" dirty="0">
                <a:cs typeface="Arial" panose="020B0604020202020204" pitchFamily="34" charset="0"/>
              </a:rPr>
              <a:t> </a:t>
            </a:r>
            <a:r>
              <a:rPr lang="de-DE" altLang="de-DE" sz="2400" i="1" dirty="0" err="1">
                <a:cs typeface="Arial" panose="020B0604020202020204" pitchFamily="34" charset="0"/>
              </a:rPr>
              <a:t>l‘action</a:t>
            </a:r>
            <a:r>
              <a:rPr lang="de-DE" altLang="de-DE" sz="2400" i="1" dirty="0">
                <a:cs typeface="Arial" panose="020B0604020202020204" pitchFamily="34" charset="0"/>
              </a:rPr>
              <a:t> alternative la plus favorable à l'enfant, orientée vers les droits et les besoins fondamentaux des enfants".</a:t>
            </a:r>
            <a:endParaRPr lang="de-DE" altLang="de-DE" sz="24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sz="2400" dirty="0">
                <a:cs typeface="Arial" panose="020B0604020202020204" pitchFamily="34" charset="0"/>
              </a:rPr>
              <a:t>La volonté de l'enfant doit être considérée </a:t>
            </a:r>
            <a:r>
              <a:rPr lang="de-DE" altLang="de-DE" sz="2400" dirty="0" err="1">
                <a:cs typeface="Arial" panose="020B0604020202020204" pitchFamily="34" charset="0"/>
              </a:rPr>
              <a:t>comme</a:t>
            </a:r>
            <a:r>
              <a:rPr lang="de-DE" altLang="de-DE" sz="2400" dirty="0">
                <a:cs typeface="Arial" panose="020B0604020202020204" pitchFamily="34" charset="0"/>
              </a:rPr>
              <a:t> </a:t>
            </a:r>
            <a:r>
              <a:rPr lang="de-DE" altLang="de-DE" sz="2400" dirty="0" err="1">
                <a:cs typeface="Arial" panose="020B0604020202020204" pitchFamily="34" charset="0"/>
              </a:rPr>
              <a:t>faisant</a:t>
            </a:r>
            <a:r>
              <a:rPr lang="de-DE" altLang="de-DE" sz="2400" dirty="0">
                <a:cs typeface="Arial" panose="020B0604020202020204" pitchFamily="34" charset="0"/>
              </a:rPr>
              <a:t> partie intégrante des réflexions sur le </a:t>
            </a:r>
            <a:r>
              <a:rPr lang="de-DE" altLang="de-DE" sz="2400" dirty="0" err="1">
                <a:cs typeface="Arial" panose="020B0604020202020204" pitchFamily="34" charset="0"/>
              </a:rPr>
              <a:t>bien</a:t>
            </a:r>
            <a:r>
              <a:rPr lang="de-DE" altLang="de-DE" sz="2400" dirty="0">
                <a:cs typeface="Arial" panose="020B0604020202020204" pitchFamily="34" charset="0"/>
              </a:rPr>
              <a:t> de l'enfant !</a:t>
            </a:r>
          </a:p>
          <a:p>
            <a:pPr>
              <a:buFontTx/>
              <a:buChar char="•"/>
            </a:pPr>
            <a:r>
              <a:rPr lang="de-DE" altLang="de-DE" sz="2400" dirty="0" err="1">
                <a:cs typeface="Arial" panose="020B0604020202020204" pitchFamily="34" charset="0"/>
              </a:rPr>
              <a:t>Les</a:t>
            </a:r>
            <a:r>
              <a:rPr lang="de-DE" altLang="de-DE" sz="2400" dirty="0">
                <a:cs typeface="Arial" panose="020B0604020202020204" pitchFamily="34" charset="0"/>
              </a:rPr>
              <a:t> </a:t>
            </a:r>
            <a:r>
              <a:rPr lang="de-DE" altLang="de-DE" sz="2400" dirty="0" err="1">
                <a:cs typeface="Arial" panose="020B0604020202020204" pitchFamily="34" charset="0"/>
              </a:rPr>
              <a:t>professionnels</a:t>
            </a:r>
            <a:r>
              <a:rPr lang="de-DE" altLang="de-DE" sz="2400" dirty="0">
                <a:cs typeface="Arial" panose="020B0604020202020204" pitchFamily="34" charset="0"/>
              </a:rPr>
              <a:t> des différentes disciplines ont des points de vue différents - des opinions différentes</a:t>
            </a:r>
          </a:p>
          <a:p>
            <a:pPr>
              <a:buFontTx/>
              <a:buChar char="•"/>
            </a:pPr>
            <a:r>
              <a:rPr lang="de-DE" altLang="de-DE" sz="2400" dirty="0">
                <a:cs typeface="Arial" panose="020B0604020202020204" pitchFamily="34" charset="0"/>
              </a:rPr>
              <a:t>Discussions autour de l'âge (capacité de discernement)</a:t>
            </a:r>
          </a:p>
          <a:p>
            <a:pPr>
              <a:buFontTx/>
              <a:buChar char="•"/>
            </a:pPr>
            <a:endParaRPr lang="de-DE" alt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F90147B7-EC3B-967B-67B9-0630AD951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68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75013"/>
            <a:ext cx="10515600" cy="938151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dirty="0" err="1">
                <a:latin typeface="+mn-lt"/>
              </a:rPr>
              <a:t>Défis</a:t>
            </a:r>
            <a:r>
              <a:rPr lang="de-DE" sz="4000" b="1" dirty="0">
                <a:latin typeface="+mn-lt"/>
              </a:rPr>
              <a:t> </a:t>
            </a:r>
            <a:r>
              <a:rPr lang="de-DE" sz="4000" b="1" dirty="0" err="1">
                <a:latin typeface="+mn-lt"/>
              </a:rPr>
              <a:t>généraux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3164"/>
            <a:ext cx="10515600" cy="4619501"/>
          </a:xfrm>
        </p:spPr>
        <p:txBody>
          <a:bodyPr/>
          <a:lstStyle/>
          <a:p>
            <a:pPr eaLnBrk="1" hangingPunct="1"/>
            <a:r>
              <a:rPr lang="de-DE" altLang="de-DE" dirty="0" err="1">
                <a:ea typeface="ＭＳ Ｐゴシック" panose="020B0600070205080204" pitchFamily="34" charset="-128"/>
              </a:rPr>
              <a:t>Pratique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encore</a:t>
            </a:r>
            <a:r>
              <a:rPr lang="de-DE" altLang="de-DE" dirty="0">
                <a:ea typeface="ＭＳ Ｐゴシック" panose="020B0600070205080204" pitchFamily="34" charset="-128"/>
              </a:rPr>
              <a:t> „</a:t>
            </a:r>
            <a:r>
              <a:rPr lang="de-DE" altLang="de-DE" dirty="0" err="1">
                <a:ea typeface="ＭＳ Ｐゴシック" panose="020B0600070205080204" pitchFamily="34" charset="-128"/>
              </a:rPr>
              <a:t>peu</a:t>
            </a:r>
            <a:r>
              <a:rPr lang="de-DE" altLang="de-DE" dirty="0">
                <a:ea typeface="ＭＳ Ｐゴシック" panose="020B0600070205080204" pitchFamily="34" charset="-128"/>
              </a:rPr>
              <a:t> courante“ de </a:t>
            </a:r>
            <a:r>
              <a:rPr lang="de-DE" altLang="de-DE" dirty="0" err="1">
                <a:ea typeface="ＭＳ Ｐゴシック" panose="020B0600070205080204" pitchFamily="34" charset="-128"/>
              </a:rPr>
              <a:t>nommer</a:t>
            </a:r>
            <a:r>
              <a:rPr lang="de-DE" altLang="de-DE" dirty="0">
                <a:ea typeface="ＭＳ Ｐゴシック" panose="020B0600070205080204" pitchFamily="34" charset="-128"/>
              </a:rPr>
              <a:t> des </a:t>
            </a:r>
            <a:r>
              <a:rPr lang="de-DE" altLang="de-DE" dirty="0" err="1">
                <a:ea typeface="ＭＳ Ｐゴシック" panose="020B0600070205080204" pitchFamily="34" charset="-128"/>
              </a:rPr>
              <a:t>représentants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d‘enfants</a:t>
            </a:r>
            <a:endParaRPr lang="de-DE" altLang="de-DE" dirty="0">
              <a:ea typeface="ＭＳ Ｐゴシック" panose="020B0600070205080204" pitchFamily="34" charset="-128"/>
            </a:endParaRPr>
          </a:p>
          <a:p>
            <a:r>
              <a:rPr lang="de-DE" altLang="de-DE" dirty="0">
                <a:ea typeface="ＭＳ Ｐゴシック" panose="020B0600070205080204" pitchFamily="34" charset="-128"/>
              </a:rPr>
              <a:t>Longueur des procédures, y compris les procédures de recours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Constellations de cas très </a:t>
            </a:r>
            <a:r>
              <a:rPr lang="de-DE" altLang="de-DE" dirty="0" err="1">
                <a:ea typeface="ＭＳ Ｐゴシック" panose="020B0600070205080204" pitchFamily="34" charset="-128"/>
              </a:rPr>
              <a:t>différentes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selon</a:t>
            </a:r>
            <a:r>
              <a:rPr lang="de-DE" altLang="de-DE" dirty="0">
                <a:ea typeface="ＭＳ Ｐゴシック" panose="020B0600070205080204" pitchFamily="34" charset="-128"/>
              </a:rPr>
              <a:t> le </a:t>
            </a:r>
            <a:r>
              <a:rPr lang="de-DE" altLang="de-DE" dirty="0" err="1">
                <a:ea typeface="ＭＳ Ｐゴシック" panose="020B0600070205080204" pitchFamily="34" charset="-128"/>
              </a:rPr>
              <a:t>cas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spécifique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avec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un</a:t>
            </a:r>
            <a:r>
              <a:rPr lang="de-DE" altLang="de-DE" b="1" dirty="0">
                <a:ea typeface="ＭＳ Ｐゴシック" panose="020B0600070205080204" pitchFamily="34" charset="-128"/>
              </a:rPr>
              <a:t> fort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impact</a:t>
            </a:r>
            <a:r>
              <a:rPr lang="de-DE" altLang="de-DE" b="1" dirty="0">
                <a:ea typeface="ＭＳ Ｐゴシック" panose="020B0600070205080204" pitchFamily="34" charset="-128"/>
              </a:rPr>
              <a:t>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sur</a:t>
            </a:r>
            <a:r>
              <a:rPr lang="de-DE" altLang="de-DE" b="1" dirty="0">
                <a:ea typeface="ＭＳ Ｐゴシック" panose="020B0600070205080204" pitchFamily="34" charset="-128"/>
              </a:rPr>
              <a:t> la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compréhension</a:t>
            </a:r>
            <a:r>
              <a:rPr lang="de-DE" altLang="de-DE" b="1" dirty="0">
                <a:ea typeface="ＭＳ Ｐゴシック" panose="020B0600070205080204" pitchFamily="34" charset="-128"/>
              </a:rPr>
              <a:t> et le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mode</a:t>
            </a:r>
            <a:r>
              <a:rPr lang="de-DE" altLang="de-DE" b="1" dirty="0">
                <a:ea typeface="ＭＳ Ｐゴシック" panose="020B0600070205080204" pitchFamily="34" charset="-128"/>
              </a:rPr>
              <a:t> de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fonctionnement</a:t>
            </a:r>
            <a:r>
              <a:rPr lang="de-DE" altLang="de-DE" b="1" dirty="0">
                <a:ea typeface="ＭＳ Ｐゴシック" panose="020B0600070205080204" pitchFamily="34" charset="-128"/>
              </a:rPr>
              <a:t> </a:t>
            </a:r>
            <a:r>
              <a:rPr lang="de-DE" altLang="de-DE" dirty="0">
                <a:ea typeface="ＭＳ Ｐゴシック" panose="020B0600070205080204" pitchFamily="34" charset="-128"/>
              </a:rPr>
              <a:t>(âge de l'enfant, type de procédure, urgence, etc.)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Coopération entre </a:t>
            </a:r>
            <a:r>
              <a:rPr lang="de-DE" altLang="de-DE" b="1" dirty="0">
                <a:ea typeface="ＭＳ Ｐゴシック" panose="020B0600070205080204" pitchFamily="34" charset="-128"/>
              </a:rPr>
              <a:t>les représentants de différentes professions </a:t>
            </a:r>
            <a:r>
              <a:rPr lang="de-DE" altLang="de-DE" dirty="0">
                <a:ea typeface="ＭＳ Ｐゴシック" panose="020B0600070205080204" pitchFamily="34" charset="-128"/>
              </a:rPr>
              <a:t>dans un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domaine</a:t>
            </a:r>
            <a:r>
              <a:rPr lang="de-DE" altLang="de-DE" b="1" dirty="0">
                <a:ea typeface="ＭＳ Ｐゴシック" panose="020B0600070205080204" pitchFamily="34" charset="-128"/>
              </a:rPr>
              <a:t> très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multidisciplinaire</a:t>
            </a:r>
            <a:r>
              <a:rPr lang="de-DE" altLang="de-DE" b="1" dirty="0">
                <a:ea typeface="ＭＳ Ｐゴシック" panose="020B0600070205080204" pitchFamily="34" charset="-128"/>
              </a:rPr>
              <a:t> </a:t>
            </a:r>
            <a:r>
              <a:rPr lang="de-DE" altLang="de-DE" dirty="0">
                <a:ea typeface="ＭＳ Ｐゴシック" panose="020B0600070205080204" pitchFamily="34" charset="-128"/>
              </a:rPr>
              <a:t>avec une </a:t>
            </a:r>
            <a:r>
              <a:rPr lang="de-DE" altLang="de-DE" b="1" dirty="0" err="1">
                <a:ea typeface="ＭＳ Ｐゴシック" panose="020B0600070205080204" pitchFamily="34" charset="-128"/>
              </a:rPr>
              <a:t>grande</a:t>
            </a:r>
            <a:r>
              <a:rPr lang="de-DE" altLang="de-DE" b="1" dirty="0">
                <a:ea typeface="ＭＳ Ｐゴシック" panose="020B0600070205080204" pitchFamily="34" charset="-128"/>
              </a:rPr>
              <a:t> marge d'appréciation. </a:t>
            </a: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5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dirty="0">
                <a:latin typeface="+mn-lt"/>
              </a:rPr>
              <a:t>Défis au niveau de l'enfant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>
                <a:ea typeface="ＭＳ Ｐゴシック" panose="020B0600070205080204" pitchFamily="34" charset="-128"/>
              </a:rPr>
              <a:t>Expérience positive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Stade de développement de l'enfant</a:t>
            </a:r>
          </a:p>
          <a:p>
            <a:pPr eaLnBrk="1" hangingPunct="1"/>
            <a:r>
              <a:rPr lang="de-DE" altLang="de-DE" dirty="0" err="1">
                <a:ea typeface="ＭＳ Ｐゴシック" panose="020B0600070205080204" pitchFamily="34" charset="-128"/>
              </a:rPr>
              <a:t>Accessibilité</a:t>
            </a:r>
            <a:r>
              <a:rPr lang="de-DE" altLang="de-DE" dirty="0">
                <a:ea typeface="ＭＳ Ｐゴシック" panose="020B0600070205080204" pitchFamily="34" charset="-128"/>
              </a:rPr>
              <a:t> à l'enfant</a:t>
            </a: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50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600" b="1" dirty="0">
                <a:latin typeface="+mn-lt"/>
              </a:rPr>
              <a:t>Défis au niveau des parents et des </a:t>
            </a:r>
            <a:br>
              <a:rPr lang="de-DE" sz="3600" b="1" dirty="0">
                <a:latin typeface="+mn-lt"/>
              </a:rPr>
            </a:br>
            <a:r>
              <a:rPr lang="de-DE" sz="3600" b="1" dirty="0" err="1">
                <a:latin typeface="+mn-lt"/>
              </a:rPr>
              <a:t>représentants</a:t>
            </a:r>
            <a:r>
              <a:rPr lang="de-DE" sz="3600" b="1" dirty="0">
                <a:latin typeface="+mn-lt"/>
              </a:rPr>
              <a:t> des </a:t>
            </a:r>
            <a:r>
              <a:rPr lang="de-DE" sz="3600" b="1" dirty="0" err="1">
                <a:latin typeface="+mn-lt"/>
              </a:rPr>
              <a:t>parties</a:t>
            </a:r>
            <a:r>
              <a:rPr lang="de-DE" sz="3600" b="1" dirty="0">
                <a:latin typeface="+mn-lt"/>
              </a:rPr>
              <a:t> </a:t>
            </a:r>
            <a:r>
              <a:rPr lang="de-DE" sz="3600" b="1" dirty="0" err="1">
                <a:latin typeface="+mn-lt"/>
              </a:rPr>
              <a:t>impliquées</a:t>
            </a:r>
            <a:endParaRPr lang="de-CH" sz="36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altLang="de-DE" dirty="0" err="1">
                <a:ea typeface="ＭＳ Ｐゴシック" panose="020B0600070205080204" pitchFamily="34" charset="-128"/>
              </a:rPr>
              <a:t>Accessibilité</a:t>
            </a:r>
            <a:r>
              <a:rPr lang="de-DE" altLang="de-DE" dirty="0">
                <a:ea typeface="ＭＳ Ｐゴシック" panose="020B0600070205080204" pitchFamily="34" charset="-128"/>
              </a:rPr>
              <a:t> aux parents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Un parti pris clair en faveur de l'enfant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Délimitation et positionnement dans le </a:t>
            </a:r>
            <a:r>
              <a:rPr lang="de-DE" altLang="de-DE" dirty="0" err="1">
                <a:ea typeface="ＭＳ Ｐゴシック" panose="020B0600070205080204" pitchFamily="34" charset="-128"/>
              </a:rPr>
              <a:t>contexte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spécifique</a:t>
            </a: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41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17817"/>
            <a:ext cx="10515600" cy="128535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600" b="1" dirty="0">
                <a:latin typeface="+mn-lt"/>
              </a:rPr>
              <a:t>Défis au niveau des autorités</a:t>
            </a:r>
            <a:endParaRPr lang="de-CH" sz="36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dirty="0">
                <a:ea typeface="ＭＳ Ｐゴシック" panose="020B0600070205080204" pitchFamily="34" charset="-128"/>
              </a:rPr>
              <a:t>Différentes méthodes de travail et </a:t>
            </a:r>
            <a:r>
              <a:rPr lang="de-DE" altLang="de-DE" dirty="0" err="1">
                <a:ea typeface="ＭＳ Ｐゴシック" panose="020B0600070205080204" pitchFamily="34" charset="-128"/>
              </a:rPr>
              <a:t>procédures</a:t>
            </a:r>
            <a:r>
              <a:rPr lang="de-DE" altLang="de-DE" dirty="0">
                <a:ea typeface="ＭＳ Ｐゴシック" panose="020B0600070205080204" pitchFamily="34" charset="-128"/>
              </a:rPr>
              <a:t> au sein des autorités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Clarification des attentes </a:t>
            </a:r>
            <a:r>
              <a:rPr lang="de-DE" altLang="de-DE" dirty="0" err="1">
                <a:ea typeface="ＭＳ Ｐゴシック" panose="020B0600070205080204" pitchFamily="34" charset="-128"/>
              </a:rPr>
              <a:t>lors</a:t>
            </a:r>
            <a:r>
              <a:rPr lang="de-DE" altLang="de-DE" dirty="0">
                <a:ea typeface="ＭＳ Ｐゴシック" panose="020B0600070205080204" pitchFamily="34" charset="-128"/>
              </a:rPr>
              <a:t> de </a:t>
            </a:r>
            <a:r>
              <a:rPr lang="de-DE" altLang="de-DE" dirty="0" err="1">
                <a:ea typeface="ＭＳ Ｐゴシック" panose="020B0600070205080204" pitchFamily="34" charset="-128"/>
              </a:rPr>
              <a:t>l‘attribution</a:t>
            </a:r>
            <a:r>
              <a:rPr lang="de-DE" altLang="de-DE" dirty="0">
                <a:ea typeface="ＭＳ Ｐゴシック" panose="020B0600070205080204" pitchFamily="34" charset="-128"/>
              </a:rPr>
              <a:t> du </a:t>
            </a:r>
            <a:r>
              <a:rPr lang="de-DE" altLang="de-DE" dirty="0" err="1">
                <a:ea typeface="ＭＳ Ｐゴシック" panose="020B0600070205080204" pitchFamily="34" charset="-128"/>
              </a:rPr>
              <a:t>mandat</a:t>
            </a:r>
            <a:endParaRPr lang="de-DE" altLang="de-DE" dirty="0">
              <a:ea typeface="ＭＳ Ｐゴシック" panose="020B0600070205080204" pitchFamily="34" charset="-128"/>
            </a:endParaRPr>
          </a:p>
          <a:p>
            <a:r>
              <a:rPr lang="de-DE" altLang="de-DE" dirty="0">
                <a:ea typeface="ＭＳ Ｐゴシック" panose="020B0600070205080204" pitchFamily="34" charset="-128"/>
              </a:rPr>
              <a:t>Compréhension différente du </a:t>
            </a:r>
            <a:r>
              <a:rPr lang="de-DE" altLang="de-DE" dirty="0" err="1">
                <a:ea typeface="ＭＳ Ｐゴシック" panose="020B0600070205080204" pitchFamily="34" charset="-128"/>
              </a:rPr>
              <a:t>rôle</a:t>
            </a:r>
            <a:r>
              <a:rPr lang="de-DE" altLang="de-DE" dirty="0">
                <a:ea typeface="ＭＳ Ｐゴシック" panose="020B0600070205080204" pitchFamily="34" charset="-128"/>
              </a:rPr>
              <a:t> de représentant de l'enfant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Question de l'indépendance (mutuelle)</a:t>
            </a:r>
          </a:p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Question de la valeur ajoutée pour l'autorité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Coûts (supplémentaires) et procédures plus </a:t>
            </a:r>
            <a:r>
              <a:rPr lang="de-DE" altLang="de-DE" dirty="0" err="1">
                <a:ea typeface="ＭＳ Ｐゴシック" panose="020B0600070205080204" pitchFamily="34" charset="-128"/>
              </a:rPr>
              <a:t>complexes</a:t>
            </a: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8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>
          <a:xfrm>
            <a:off x="980661" y="317817"/>
            <a:ext cx="9306339" cy="990600"/>
          </a:xfrm>
        </p:spPr>
        <p:txBody>
          <a:bodyPr>
            <a:normAutofit/>
          </a:bodyPr>
          <a:lstStyle/>
          <a:p>
            <a:r>
              <a:rPr lang="de-CH" altLang="de-DE" sz="4000" b="1" dirty="0">
                <a:latin typeface="+mn-lt"/>
                <a:ea typeface="ＭＳ Ｐゴシック" panose="020B0600070205080204" pitchFamily="34" charset="-128"/>
              </a:rPr>
              <a:t>Bases légales </a:t>
            </a:r>
            <a:endParaRPr lang="de-DE" altLang="de-DE" sz="40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980661" y="1600201"/>
            <a:ext cx="9309514" cy="4525963"/>
          </a:xfrm>
        </p:spPr>
        <p:txBody>
          <a:bodyPr>
            <a:normAutofit fontScale="92500" lnSpcReduction="20000"/>
          </a:bodyPr>
          <a:lstStyle/>
          <a:p>
            <a:r>
              <a:rPr lang="de-CH" b="1" dirty="0"/>
              <a:t>Art. 12 de la Convention des Nations unies relative aux droits de l'enfant </a:t>
            </a:r>
            <a:r>
              <a:rPr lang="de-CH" dirty="0"/>
              <a:t>: droit de l'enfant d'être entendu et d'exprimer son opinion.</a:t>
            </a:r>
          </a:p>
          <a:p>
            <a:r>
              <a:rPr lang="de-CH" b="1" dirty="0"/>
              <a:t>Art. 3 de la Convention des Nations unies relative aux droits de l'enfant </a:t>
            </a:r>
            <a:r>
              <a:rPr lang="de-CH" dirty="0"/>
              <a:t>: dans </a:t>
            </a:r>
            <a:r>
              <a:rPr lang="de-CH" dirty="0" err="1"/>
              <a:t>les</a:t>
            </a:r>
            <a:r>
              <a:rPr lang="de-CH" dirty="0"/>
              <a:t> </a:t>
            </a:r>
            <a:r>
              <a:rPr lang="de-CH" dirty="0" err="1"/>
              <a:t>procédures</a:t>
            </a:r>
            <a:r>
              <a:rPr lang="de-CH" dirty="0"/>
              <a:t>, l'intérêt supérieur de l'enfant doit </a:t>
            </a:r>
            <a:r>
              <a:rPr lang="de-CH" dirty="0" err="1"/>
              <a:t>être</a:t>
            </a:r>
            <a:r>
              <a:rPr lang="de-CH" dirty="0"/>
              <a:t> </a:t>
            </a:r>
            <a:r>
              <a:rPr lang="de-CH" dirty="0" err="1"/>
              <a:t>une</a:t>
            </a:r>
            <a:r>
              <a:rPr lang="de-CH" dirty="0"/>
              <a:t> </a:t>
            </a:r>
            <a:r>
              <a:rPr lang="de-CH" dirty="0" err="1"/>
              <a:t>considération</a:t>
            </a:r>
            <a:r>
              <a:rPr lang="de-CH" dirty="0"/>
              <a:t> primordiale.</a:t>
            </a:r>
          </a:p>
          <a:p>
            <a:r>
              <a:rPr lang="de-CH" b="1" dirty="0"/>
              <a:t>« </a:t>
            </a:r>
            <a:r>
              <a:rPr lang="de-CH" b="1" dirty="0" err="1"/>
              <a:t>Une</a:t>
            </a:r>
            <a:r>
              <a:rPr lang="de-CH" b="1" dirty="0"/>
              <a:t> </a:t>
            </a:r>
            <a:r>
              <a:rPr lang="de-CH" b="1" dirty="0" err="1"/>
              <a:t>justice</a:t>
            </a:r>
            <a:r>
              <a:rPr lang="de-CH" b="1" dirty="0"/>
              <a:t> adaptée </a:t>
            </a:r>
            <a:r>
              <a:rPr lang="de-CH" b="1" dirty="0" err="1"/>
              <a:t>aux</a:t>
            </a:r>
            <a:r>
              <a:rPr lang="de-CH" b="1" dirty="0"/>
              <a:t> </a:t>
            </a:r>
            <a:r>
              <a:rPr lang="de-CH" b="1" dirty="0" err="1"/>
              <a:t>enfants</a:t>
            </a:r>
            <a:r>
              <a:rPr lang="de-CH" b="1" dirty="0"/>
              <a:t> » - Lignes directrices du Conseil de l'Europe </a:t>
            </a:r>
            <a:r>
              <a:rPr lang="de-CH" dirty="0"/>
              <a:t>sur les procédures et la participation des enfants.</a:t>
            </a:r>
          </a:p>
          <a:p>
            <a:r>
              <a:rPr lang="de-CH" b="1" dirty="0"/>
              <a:t>Constitution fédérale : art. 11 et 29 : </a:t>
            </a:r>
            <a:r>
              <a:rPr lang="de-CH" dirty="0"/>
              <a:t>les enfants et </a:t>
            </a:r>
            <a:r>
              <a:rPr lang="de-CH" dirty="0" err="1"/>
              <a:t>jeunes</a:t>
            </a:r>
            <a:r>
              <a:rPr lang="de-CH" dirty="0"/>
              <a:t> sont considérés comme des sujets de droit et </a:t>
            </a:r>
            <a:r>
              <a:rPr lang="de-CH" dirty="0" err="1"/>
              <a:t>entités</a:t>
            </a:r>
            <a:r>
              <a:rPr lang="de-CH" dirty="0"/>
              <a:t> </a:t>
            </a:r>
            <a:r>
              <a:rPr lang="de-CH" dirty="0" err="1"/>
              <a:t>juridiques</a:t>
            </a:r>
            <a:r>
              <a:rPr lang="de-CH" dirty="0"/>
              <a:t> et peuvent participer en fonction de leur âge. L'enfant </a:t>
            </a:r>
            <a:r>
              <a:rPr lang="de-CH" dirty="0" err="1"/>
              <a:t>ou</a:t>
            </a:r>
            <a:r>
              <a:rPr lang="de-CH" dirty="0"/>
              <a:t> </a:t>
            </a:r>
            <a:r>
              <a:rPr lang="de-CH" dirty="0" err="1"/>
              <a:t>l’adolescent</a:t>
            </a:r>
            <a:r>
              <a:rPr lang="de-CH" dirty="0"/>
              <a:t> a le droit de participer et d'être entendu.</a:t>
            </a:r>
          </a:p>
          <a:p>
            <a:endParaRPr lang="de-DE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208ED348-0BF3-DDE5-E800-81AD2F71D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248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021277"/>
            <a:ext cx="10515600" cy="14962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4000" b="1" dirty="0">
                <a:latin typeface="+mn-lt"/>
              </a:rPr>
              <a:t>Merci </a:t>
            </a:r>
            <a:r>
              <a:rPr lang="de-DE" sz="4000" b="1" dirty="0" err="1">
                <a:latin typeface="+mn-lt"/>
              </a:rPr>
              <a:t>pour</a:t>
            </a:r>
            <a:r>
              <a:rPr lang="de-DE" sz="4000" b="1" dirty="0">
                <a:latin typeface="+mn-lt"/>
              </a:rPr>
              <a:t> </a:t>
            </a:r>
            <a:r>
              <a:rPr lang="de-DE" sz="4000" b="1" dirty="0" err="1">
                <a:latin typeface="+mn-lt"/>
              </a:rPr>
              <a:t>votre</a:t>
            </a:r>
            <a:r>
              <a:rPr lang="de-DE" sz="4000" b="1" dirty="0">
                <a:latin typeface="+mn-lt"/>
              </a:rPr>
              <a:t> </a:t>
            </a:r>
            <a:r>
              <a:rPr lang="de-DE" sz="4000" b="1" dirty="0" err="1">
                <a:latin typeface="+mn-lt"/>
              </a:rPr>
              <a:t>attention</a:t>
            </a:r>
            <a:r>
              <a:rPr lang="de-DE" sz="4000" b="1" dirty="0">
                <a:latin typeface="+mn-lt"/>
              </a:rPr>
              <a:t> !</a:t>
            </a:r>
            <a:endParaRPr lang="de-CH" sz="4000" dirty="0">
              <a:latin typeface="+mn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78182"/>
            <a:ext cx="7640782" cy="3586348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de-DE" altLang="de-DE" sz="8000" dirty="0">
                <a:ea typeface="ＭＳ Ｐゴシック" panose="020B0600070205080204" pitchFamily="34" charset="-128"/>
              </a:rPr>
              <a:t>		Patrizia Carù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Gestion de cas socio-juridiques 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General-Guisan-Strasse 47, Case postale 2089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8401 Winterthur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		</a:t>
            </a: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T : +41 52 521 00</a:t>
            </a:r>
            <a:br>
              <a:rPr lang="de-CH" sz="8000" dirty="0">
                <a:effectLst/>
              </a:rPr>
            </a:br>
            <a:r>
              <a:rPr lang="de-CH" sz="8000" u="none" strike="noStrike" dirty="0">
                <a:effectLst/>
                <a:hlinkClick r:id="rId2"/>
              </a:rPr>
              <a:t>		www.mavivo.ch</a:t>
            </a:r>
            <a:br>
              <a:rPr lang="de-CH" sz="8000" dirty="0">
                <a:effectLst/>
              </a:rPr>
            </a:br>
            <a:br>
              <a:rPr lang="de-CH" sz="8000" dirty="0">
                <a:effectLst/>
              </a:rPr>
            </a:br>
            <a:r>
              <a:rPr lang="de-CH" sz="8000" dirty="0">
                <a:effectLst/>
              </a:rPr>
              <a:t>		Une offre de la </a:t>
            </a:r>
            <a:r>
              <a:rPr lang="de-CH" sz="8000" u="none" strike="noStrike" dirty="0">
                <a:effectLst/>
                <a:hlinkClick r:id="rId3" action="ppaction://hlinkfile"/>
              </a:rPr>
              <a:t>coopérative Musivo</a:t>
            </a:r>
            <a:endParaRPr lang="de-CH" sz="8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de-DE" altLang="de-DE" sz="5500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		</a:t>
            </a: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</a:t>
            </a:r>
          </a:p>
          <a:p>
            <a:pPr marL="0" indent="0" eaLnBrk="1" hangingPunct="1">
              <a:buNone/>
            </a:pPr>
            <a:r>
              <a:rPr lang="de-DE" altLang="de-DE" dirty="0">
                <a:ea typeface="ＭＳ Ｐゴシック" panose="020B0600070205080204" pitchFamily="34" charset="-128"/>
              </a:rPr>
              <a:t>				</a:t>
            </a: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  <p:pic>
        <p:nvPicPr>
          <p:cNvPr id="4107" name="_symprex_i0001">
            <a:extLst>
              <a:ext uri="{FF2B5EF4-FFF2-40B4-BE49-F238E27FC236}">
                <a16:creationId xmlns:a16="http://schemas.microsoft.com/office/drawing/2014/main" id="{00B31041-7B10-10F9-867A-D67705FE7680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53" y="3429000"/>
            <a:ext cx="1425039" cy="4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_symprex_t1" hidden="1">
            <a:extLst>
              <a:ext uri="{FF2B5EF4-FFF2-40B4-BE49-F238E27FC236}">
                <a16:creationId xmlns:a16="http://schemas.microsoft.com/office/drawing/2014/main" id="{FCBFC730-9A87-2071-F8D5-BB7F8032D650}"/>
              </a:ext>
            </a:extLst>
          </p:cNvPr>
          <p:cNvSpPr>
            <a:spLocks noSelect="1" noChangeArrowheads="1"/>
          </p:cNvSpPr>
          <p:nvPr/>
        </p:nvSpPr>
        <p:spPr bwMode="auto">
          <a:xfrm>
            <a:off x="838200" y="3330575"/>
            <a:ext cx="635000" cy="635000"/>
          </a:xfrm>
          <a:custGeom>
            <a:avLst/>
            <a:gdLst/>
            <a:ahLst/>
            <a:cxnLst/>
            <a:rect l="0" t="0" r="r" b="b"/>
            <a:pathLst/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43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altLang="de-DE" sz="4000" b="1" dirty="0">
                <a:latin typeface="+mn-lt"/>
              </a:rPr>
              <a:t>Droit d’être </a:t>
            </a:r>
            <a:r>
              <a:rPr lang="de-CH" altLang="de-DE" sz="4000" b="1" dirty="0" err="1">
                <a:latin typeface="+mn-lt"/>
              </a:rPr>
              <a:t>représenté</a:t>
            </a:r>
            <a:r>
              <a:rPr lang="de-CH" altLang="de-DE" sz="4000" b="1" dirty="0">
                <a:latin typeface="+mn-lt"/>
              </a:rPr>
              <a:t> (art. 314a</a:t>
            </a:r>
            <a:r>
              <a:rPr lang="de-CH" altLang="de-DE" sz="4000" b="1" baseline="30000" dirty="0">
                <a:latin typeface="+mn-lt"/>
              </a:rPr>
              <a:t>bis</a:t>
            </a:r>
            <a:r>
              <a:rPr lang="de-CH" altLang="de-DE" sz="4000" b="1" dirty="0">
                <a:latin typeface="+mn-lt"/>
              </a:rPr>
              <a:t> CC)</a:t>
            </a:r>
            <a:endParaRPr lang="de-CH" altLang="de-DE" sz="4000" b="1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1</a:t>
            </a:r>
            <a:r>
              <a:rPr lang="de-CH" sz="2800" dirty="0">
                <a:ea typeface="MS PGothic" panose="020B0600070205080204" pitchFamily="34" charset="-128"/>
              </a:rPr>
              <a:t> L'autorité de protection de l'enfant ordonne, si nécessaire, la représentation de l'enfant et </a:t>
            </a:r>
            <a:r>
              <a:rPr lang="de-CH" sz="2800" dirty="0" err="1">
                <a:ea typeface="MS PGothic" panose="020B0600070205080204" pitchFamily="34" charset="-128"/>
              </a:rPr>
              <a:t>désigne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dirty="0" err="1">
                <a:ea typeface="MS PGothic" panose="020B0600070205080204" pitchFamily="34" charset="-128"/>
              </a:rPr>
              <a:t>un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curateur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expérimenté</a:t>
            </a:r>
            <a:r>
              <a:rPr lang="de-CH" dirty="0">
                <a:ea typeface="MS PGothic" panose="020B0600070205080204" pitchFamily="34" charset="-128"/>
              </a:rPr>
              <a:t> en </a:t>
            </a:r>
            <a:r>
              <a:rPr lang="de-CH" dirty="0" err="1">
                <a:ea typeface="MS PGothic" panose="020B0600070205080204" pitchFamily="34" charset="-128"/>
              </a:rPr>
              <a:t>matière</a:t>
            </a:r>
            <a:r>
              <a:rPr lang="de-CH" dirty="0">
                <a:ea typeface="MS PGothic" panose="020B0600070205080204" pitchFamily="34" charset="-128"/>
              </a:rPr>
              <a:t> </a:t>
            </a:r>
            <a:r>
              <a:rPr lang="de-CH" dirty="0" err="1">
                <a:ea typeface="MS PGothic" panose="020B0600070205080204" pitchFamily="34" charset="-128"/>
              </a:rPr>
              <a:t>d’assistance</a:t>
            </a:r>
            <a:r>
              <a:rPr lang="de-CH" sz="2800" dirty="0">
                <a:ea typeface="MS PGothic" panose="020B0600070205080204" pitchFamily="34" charset="-128"/>
              </a:rPr>
              <a:t> et </a:t>
            </a:r>
            <a:r>
              <a:rPr lang="de-CH" sz="2800" dirty="0" err="1">
                <a:ea typeface="MS PGothic" panose="020B0600070205080204" pitchFamily="34" charset="-128"/>
              </a:rPr>
              <a:t>dans</a:t>
            </a:r>
            <a:r>
              <a:rPr lang="de-CH" sz="2800" dirty="0">
                <a:ea typeface="MS PGothic" panose="020B0600070205080204" pitchFamily="34" charset="-128"/>
              </a:rPr>
              <a:t> le </a:t>
            </a:r>
            <a:r>
              <a:rPr lang="de-CH" sz="2800" dirty="0" err="1">
                <a:ea typeface="MS PGothic" panose="020B0600070205080204" pitchFamily="34" charset="-128"/>
              </a:rPr>
              <a:t>domain</a:t>
            </a:r>
            <a:r>
              <a:rPr lang="de-CH" dirty="0" err="1">
                <a:ea typeface="MS PGothic" panose="020B0600070205080204" pitchFamily="34" charset="-128"/>
              </a:rPr>
              <a:t>e</a:t>
            </a:r>
            <a:r>
              <a:rPr lang="de-CH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juridique</a:t>
            </a:r>
            <a:r>
              <a:rPr lang="de-CH" sz="2800" dirty="0">
                <a:ea typeface="MS PGothic" panose="020B0600070205080204" pitchFamily="34" charset="-128"/>
              </a:rPr>
              <a:t>.</a:t>
            </a:r>
          </a:p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2</a:t>
            </a:r>
            <a:r>
              <a:rPr lang="de-CH" sz="2800" dirty="0">
                <a:ea typeface="MS PGothic" panose="020B0600070205080204" pitchFamily="34" charset="-128"/>
              </a:rPr>
              <a:t> L'autorité de protection de l'enfant </a:t>
            </a:r>
            <a:r>
              <a:rPr lang="de-CH" sz="2800" dirty="0" err="1">
                <a:ea typeface="MS PGothic" panose="020B0600070205080204" pitchFamily="34" charset="-128"/>
              </a:rPr>
              <a:t>examine</a:t>
            </a:r>
            <a:r>
              <a:rPr lang="de-CH" sz="2800" dirty="0">
                <a:ea typeface="MS PGothic" panose="020B0600070205080204" pitchFamily="34" charset="-128"/>
              </a:rPr>
              <a:t> si </a:t>
            </a:r>
            <a:r>
              <a:rPr lang="de-CH" sz="2800" dirty="0" err="1">
                <a:ea typeface="MS PGothic" panose="020B0600070205080204" pitchFamily="34" charset="-128"/>
              </a:rPr>
              <a:t>elle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doit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instituer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une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curatelle</a:t>
            </a:r>
            <a:r>
              <a:rPr lang="de-CH" sz="2800" dirty="0">
                <a:ea typeface="MS PGothic" panose="020B0600070205080204" pitchFamily="34" charset="-128"/>
              </a:rPr>
              <a:t>, en </a:t>
            </a:r>
            <a:r>
              <a:rPr lang="de-CH" sz="2800" dirty="0" err="1">
                <a:ea typeface="MS PGothic" panose="020B0600070205080204" pitchFamily="34" charset="-128"/>
              </a:rPr>
              <a:t>particulier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lorsque</a:t>
            </a:r>
            <a:r>
              <a:rPr lang="de-CH" sz="2800" dirty="0">
                <a:ea typeface="MS PGothic" panose="020B0600070205080204" pitchFamily="34" charset="-128"/>
              </a:rPr>
              <a:t> :</a:t>
            </a:r>
          </a:p>
          <a:p>
            <a:pPr marL="0" indent="0">
              <a:buNone/>
              <a:defRPr/>
            </a:pPr>
            <a:r>
              <a:rPr lang="de-CH" sz="2800" dirty="0">
                <a:ea typeface="MS PGothic" panose="020B0600070205080204" pitchFamily="34" charset="-128"/>
              </a:rPr>
              <a:t>	1. la </a:t>
            </a:r>
            <a:r>
              <a:rPr lang="de-CH" sz="2800" dirty="0" err="1">
                <a:ea typeface="MS PGothic" panose="020B0600070205080204" pitchFamily="34" charset="-128"/>
              </a:rPr>
              <a:t>procédure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porte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sur</a:t>
            </a:r>
            <a:r>
              <a:rPr lang="de-CH" sz="2800" dirty="0">
                <a:ea typeface="MS PGothic" panose="020B0600070205080204" pitchFamily="34" charset="-128"/>
              </a:rPr>
              <a:t> le </a:t>
            </a:r>
            <a:r>
              <a:rPr lang="de-CH" sz="2800" dirty="0" err="1">
                <a:ea typeface="MS PGothic" panose="020B0600070205080204" pitchFamily="34" charset="-128"/>
              </a:rPr>
              <a:t>placement</a:t>
            </a:r>
            <a:r>
              <a:rPr lang="de-CH" sz="2800" dirty="0">
                <a:ea typeface="MS PGothic" panose="020B0600070205080204" pitchFamily="34" charset="-128"/>
              </a:rPr>
              <a:t> de </a:t>
            </a:r>
            <a:r>
              <a:rPr lang="de-CH" sz="2800" dirty="0" err="1">
                <a:ea typeface="MS PGothic" panose="020B0600070205080204" pitchFamily="34" charset="-128"/>
              </a:rPr>
              <a:t>l'enfant</a:t>
            </a:r>
            <a:endParaRPr lang="de-CH" sz="2800" dirty="0">
              <a:ea typeface="MS PGothic" panose="020B0600070205080204" pitchFamily="34" charset="-128"/>
            </a:endParaRPr>
          </a:p>
          <a:p>
            <a:pPr marL="0" indent="0">
              <a:buNone/>
              <a:defRPr/>
            </a:pPr>
            <a:r>
              <a:rPr lang="de-CH" sz="2800" dirty="0">
                <a:ea typeface="MS PGothic" panose="020B0600070205080204" pitchFamily="34" charset="-128"/>
              </a:rPr>
              <a:t>	2. l</a:t>
            </a:r>
            <a:r>
              <a:rPr lang="fr-FR" dirty="0"/>
              <a:t>es personnes concernées déposent des conclusions différentes </a:t>
            </a:r>
            <a:br>
              <a:rPr lang="fr-FR" dirty="0"/>
            </a:br>
            <a:r>
              <a:rPr lang="fr-FR" dirty="0"/>
              <a:t> 	    relatives à l’attribution de l’autorité parentale ou à des questions </a:t>
            </a:r>
            <a:br>
              <a:rPr lang="fr-FR" dirty="0"/>
            </a:br>
            <a:r>
              <a:rPr lang="fr-FR" dirty="0"/>
              <a:t>                importantes concernant les relations personnelles avec l’enfant</a:t>
            </a:r>
            <a:r>
              <a:rPr lang="de-CH" sz="2800" dirty="0">
                <a:ea typeface="MS PGothic" panose="020B0600070205080204" pitchFamily="34" charset="-128"/>
              </a:rPr>
              <a:t>.</a:t>
            </a:r>
          </a:p>
          <a:p>
            <a:pPr marL="0" indent="0">
              <a:buNone/>
              <a:defRPr/>
            </a:pPr>
            <a:r>
              <a:rPr lang="de-CH" sz="2800" baseline="30000" dirty="0">
                <a:ea typeface="MS PGothic" panose="020B0600070205080204" pitchFamily="34" charset="-128"/>
              </a:rPr>
              <a:t>3</a:t>
            </a:r>
            <a:r>
              <a:rPr lang="de-CH" sz="2800" dirty="0">
                <a:ea typeface="MS PGothic" panose="020B0600070205080204" pitchFamily="34" charset="-128"/>
              </a:rPr>
              <a:t> Le </a:t>
            </a:r>
            <a:r>
              <a:rPr lang="de-CH" sz="2800" dirty="0" err="1">
                <a:ea typeface="MS PGothic" panose="020B0600070205080204" pitchFamily="34" charset="-128"/>
              </a:rPr>
              <a:t>curateur</a:t>
            </a:r>
            <a:r>
              <a:rPr lang="de-CH" sz="2800" dirty="0">
                <a:ea typeface="MS PGothic" panose="020B0600070205080204" pitchFamily="34" charset="-128"/>
              </a:rPr>
              <a:t> </a:t>
            </a:r>
            <a:r>
              <a:rPr lang="de-CH" sz="2800" dirty="0" err="1">
                <a:ea typeface="MS PGothic" panose="020B0600070205080204" pitchFamily="34" charset="-128"/>
              </a:rPr>
              <a:t>peut</a:t>
            </a:r>
            <a:r>
              <a:rPr lang="de-CH" sz="2800" dirty="0">
                <a:ea typeface="MS PGothic" panose="020B0600070205080204" pitchFamily="34" charset="-128"/>
              </a:rPr>
              <a:t> faire des </a:t>
            </a:r>
            <a:r>
              <a:rPr lang="de-CH" sz="2800" dirty="0" err="1">
                <a:ea typeface="MS PGothic" panose="020B0600070205080204" pitchFamily="34" charset="-128"/>
              </a:rPr>
              <a:t>propositions</a:t>
            </a:r>
            <a:r>
              <a:rPr lang="de-CH" sz="2800" dirty="0">
                <a:ea typeface="MS PGothic" panose="020B0600070205080204" pitchFamily="34" charset="-128"/>
              </a:rPr>
              <a:t> et </a:t>
            </a:r>
            <a:r>
              <a:rPr lang="de-CH" sz="2800" dirty="0" err="1">
                <a:ea typeface="MS PGothic" panose="020B0600070205080204" pitchFamily="34" charset="-128"/>
              </a:rPr>
              <a:t>agir</a:t>
            </a:r>
            <a:r>
              <a:rPr lang="de-CH" sz="2800" dirty="0">
                <a:ea typeface="MS PGothic" panose="020B0600070205080204" pitchFamily="34" charset="-128"/>
              </a:rPr>
              <a:t> en </a:t>
            </a:r>
            <a:r>
              <a:rPr lang="de-CH" sz="2800" dirty="0" err="1">
                <a:ea typeface="MS PGothic" panose="020B0600070205080204" pitchFamily="34" charset="-128"/>
              </a:rPr>
              <a:t>justice</a:t>
            </a:r>
            <a:r>
              <a:rPr lang="de-CH" sz="2800" dirty="0">
                <a:ea typeface="MS PGothic" panose="020B0600070205080204" pitchFamily="34" charset="-128"/>
              </a:rPr>
              <a:t>.</a:t>
            </a:r>
          </a:p>
          <a:p>
            <a:pPr marL="0" indent="0" eaLnBrk="1" hangingPunct="1">
              <a:buNone/>
            </a:pPr>
            <a:endParaRPr lang="de-CH" altLang="de-DE" b="1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07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8720639" cy="609600"/>
          </a:xfrm>
        </p:spPr>
        <p:txBody>
          <a:bodyPr>
            <a:normAutofit fontScale="90000"/>
          </a:bodyPr>
          <a:lstStyle/>
          <a:p>
            <a:r>
              <a:rPr lang="de-DE" altLang="de-DE" sz="3600" b="1" dirty="0">
                <a:latin typeface="+mn-lt"/>
              </a:rPr>
              <a:t>Comment un enfant peut-il se faire représenter ?</a:t>
            </a:r>
            <a:endParaRPr lang="de-CH" altLang="de-DE" sz="3600" b="1" dirty="0">
              <a:latin typeface="+mn-lt"/>
            </a:endParaRP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Nomination </a:t>
            </a:r>
            <a:r>
              <a:rPr lang="de-DE" altLang="de-DE" dirty="0" err="1"/>
              <a:t>d‘un</a:t>
            </a:r>
            <a:r>
              <a:rPr lang="de-DE" altLang="de-DE" dirty="0"/>
              <a:t> </a:t>
            </a:r>
            <a:r>
              <a:rPr lang="de-DE" altLang="de-DE" dirty="0" err="1"/>
              <a:t>représentant</a:t>
            </a:r>
            <a:r>
              <a:rPr lang="de-DE" altLang="de-DE" dirty="0"/>
              <a:t> par les tribunaux ou l'APEA (d'office ou à la demande des parents/de l'enfant)</a:t>
            </a:r>
          </a:p>
          <a:p>
            <a:r>
              <a:rPr lang="de-DE" altLang="de-DE" dirty="0"/>
              <a:t>Les parents/parents nourriciers ne peuvent pas mandater </a:t>
            </a:r>
            <a:r>
              <a:rPr lang="de-DE" altLang="de-DE" dirty="0" err="1"/>
              <a:t>directement</a:t>
            </a:r>
            <a:r>
              <a:rPr lang="de-DE" altLang="de-DE" dirty="0"/>
              <a:t> </a:t>
            </a:r>
            <a:r>
              <a:rPr lang="de-DE" altLang="de-DE" dirty="0" err="1"/>
              <a:t>un</a:t>
            </a:r>
            <a:r>
              <a:rPr lang="de-DE" altLang="de-DE" dirty="0"/>
              <a:t> </a:t>
            </a:r>
            <a:r>
              <a:rPr lang="de-DE" altLang="de-DE" dirty="0" err="1"/>
              <a:t>représentant</a:t>
            </a:r>
            <a:r>
              <a:rPr lang="de-DE" altLang="de-DE" dirty="0"/>
              <a:t> </a:t>
            </a:r>
            <a:r>
              <a:rPr lang="de-DE" altLang="de-DE" dirty="0" err="1"/>
              <a:t>pour</a:t>
            </a:r>
            <a:r>
              <a:rPr lang="de-DE" altLang="de-DE" dirty="0"/>
              <a:t> </a:t>
            </a:r>
            <a:r>
              <a:rPr lang="de-DE" altLang="de-DE" dirty="0" err="1"/>
              <a:t>l‘enfant</a:t>
            </a:r>
            <a:r>
              <a:rPr lang="de-DE" altLang="de-DE" dirty="0"/>
              <a:t>.</a:t>
            </a:r>
          </a:p>
          <a:p>
            <a:r>
              <a:rPr lang="de-DE" altLang="de-DE" dirty="0"/>
              <a:t>Les curateurs peuvent également demander l'institution d'une représentation d'enfant.</a:t>
            </a:r>
          </a:p>
          <a:p>
            <a:r>
              <a:rPr lang="de-DE" altLang="de-DE" dirty="0"/>
              <a:t>Mandat par l'enfant capable de discernement</a:t>
            </a:r>
          </a:p>
          <a:p>
            <a:r>
              <a:rPr lang="de-DE" altLang="de-DE" dirty="0" err="1"/>
              <a:t>Répertoire</a:t>
            </a:r>
            <a:r>
              <a:rPr lang="de-DE" altLang="de-DE" dirty="0"/>
              <a:t> en ligne de </a:t>
            </a:r>
            <a:r>
              <a:rPr lang="de-DE" altLang="de-DE" dirty="0" err="1"/>
              <a:t>l'association</a:t>
            </a:r>
            <a:r>
              <a:rPr lang="de-DE" altLang="de-DE" dirty="0"/>
              <a:t> </a:t>
            </a:r>
            <a:r>
              <a:rPr lang="fr-CH" dirty="0" err="1"/>
              <a:t>Avocat·e·s</a:t>
            </a:r>
            <a:r>
              <a:rPr lang="de-DE" altLang="de-DE" dirty="0"/>
              <a:t> de </a:t>
            </a:r>
            <a:r>
              <a:rPr lang="de-DE" altLang="de-DE" dirty="0" err="1"/>
              <a:t>l‘enfant</a:t>
            </a:r>
            <a:r>
              <a:rPr lang="de-DE" altLang="de-DE" dirty="0"/>
              <a:t> Suisse </a:t>
            </a: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A5045E8D-C44F-E75A-D6F0-BA537551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32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8720639" cy="609600"/>
          </a:xfrm>
        </p:spPr>
        <p:txBody>
          <a:bodyPr>
            <a:normAutofit/>
          </a:bodyPr>
          <a:lstStyle/>
          <a:p>
            <a:r>
              <a:rPr lang="de-DE" altLang="de-DE" sz="3600" b="1" dirty="0">
                <a:latin typeface="+mn-lt"/>
              </a:rPr>
              <a:t>Procédures et situations de vie</a:t>
            </a:r>
            <a:endParaRPr lang="de-CH" altLang="de-DE" sz="3600" b="1" dirty="0">
              <a:latin typeface="+mn-lt"/>
            </a:endParaRP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- </a:t>
            </a:r>
            <a:r>
              <a:rPr lang="de-CH" dirty="0" err="1"/>
              <a:t>Procédures</a:t>
            </a:r>
            <a:r>
              <a:rPr lang="de-CH" dirty="0"/>
              <a:t>/</a:t>
            </a:r>
            <a:r>
              <a:rPr lang="de-CH" dirty="0" err="1"/>
              <a:t>mesures</a:t>
            </a:r>
            <a:r>
              <a:rPr lang="de-CH" dirty="0"/>
              <a:t> de </a:t>
            </a:r>
            <a:r>
              <a:rPr lang="de-CH" dirty="0" err="1"/>
              <a:t>protection</a:t>
            </a:r>
            <a:r>
              <a:rPr lang="de-CH" dirty="0"/>
              <a:t> de </a:t>
            </a:r>
            <a:r>
              <a:rPr lang="de-CH" dirty="0" err="1"/>
              <a:t>l'enfant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- Séparation/divorce des parents</a:t>
            </a:r>
          </a:p>
          <a:p>
            <a:pPr marL="0" indent="0">
              <a:buNone/>
            </a:pPr>
            <a:r>
              <a:rPr lang="de-CH" dirty="0"/>
              <a:t>- </a:t>
            </a:r>
            <a:r>
              <a:rPr lang="de-CH" dirty="0" err="1"/>
              <a:t>Procédure</a:t>
            </a:r>
            <a:r>
              <a:rPr lang="de-CH" dirty="0"/>
              <a:t> </a:t>
            </a:r>
            <a:r>
              <a:rPr lang="de-CH" dirty="0" err="1"/>
              <a:t>portant</a:t>
            </a:r>
            <a:r>
              <a:rPr lang="de-CH" dirty="0"/>
              <a:t> </a:t>
            </a:r>
            <a:r>
              <a:rPr lang="de-CH" dirty="0" err="1"/>
              <a:t>sur</a:t>
            </a:r>
            <a:r>
              <a:rPr lang="de-CH" dirty="0"/>
              <a:t> le </a:t>
            </a:r>
            <a:r>
              <a:rPr lang="de-CH" dirty="0" err="1"/>
              <a:t>droit</a:t>
            </a:r>
            <a:r>
              <a:rPr lang="de-CH" dirty="0"/>
              <a:t> de </a:t>
            </a:r>
            <a:r>
              <a:rPr lang="de-CH" dirty="0" err="1"/>
              <a:t>garde</a:t>
            </a:r>
            <a:r>
              <a:rPr lang="de-CH" dirty="0"/>
              <a:t> et </a:t>
            </a:r>
            <a:r>
              <a:rPr lang="de-CH" dirty="0" err="1"/>
              <a:t>l’autorité</a:t>
            </a:r>
            <a:r>
              <a:rPr lang="de-CH" dirty="0"/>
              <a:t> parentale</a:t>
            </a:r>
          </a:p>
          <a:p>
            <a:pPr marL="0" indent="0">
              <a:buNone/>
            </a:pPr>
            <a:r>
              <a:rPr lang="de-CH" dirty="0"/>
              <a:t>- Relations personnelles (droit de visite, etc.)</a:t>
            </a:r>
          </a:p>
          <a:p>
            <a:pPr marL="0" indent="0">
              <a:buNone/>
            </a:pPr>
            <a:r>
              <a:rPr lang="de-CH" dirty="0"/>
              <a:t>- Droits strictement personnels (intégrité psychique/physique, </a:t>
            </a:r>
            <a:r>
              <a:rPr lang="de-CH" dirty="0" err="1"/>
              <a:t>droit</a:t>
            </a:r>
            <a:r>
              <a:rPr lang="de-CH" dirty="0"/>
              <a:t> du </a:t>
            </a:r>
            <a:br>
              <a:rPr lang="de-CH" dirty="0"/>
            </a:br>
            <a:r>
              <a:rPr lang="de-CH" dirty="0"/>
              <a:t>  </a:t>
            </a:r>
            <a:r>
              <a:rPr lang="de-CH" dirty="0" err="1"/>
              <a:t>nom</a:t>
            </a:r>
            <a:r>
              <a:rPr lang="de-CH" dirty="0"/>
              <a:t>, etc.)</a:t>
            </a:r>
          </a:p>
          <a:p>
            <a:pPr marL="0" indent="0">
              <a:buNone/>
            </a:pPr>
            <a:r>
              <a:rPr lang="de-CH" dirty="0"/>
              <a:t>- Procédure pénale (enfants victimes et témoins)</a:t>
            </a:r>
          </a:p>
          <a:p>
            <a:pPr marL="0" indent="0">
              <a:buNone/>
            </a:pPr>
            <a:r>
              <a:rPr lang="de-CH" dirty="0"/>
              <a:t>- Procédures administratives (droit scolaire, droit de la migration)</a:t>
            </a:r>
          </a:p>
          <a:p>
            <a:pPr marL="0" indent="0">
              <a:buNone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A5045E8D-C44F-E75A-D6F0-BA537551C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29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989556" y="584200"/>
            <a:ext cx="9460957" cy="609600"/>
          </a:xfrm>
        </p:spPr>
        <p:txBody>
          <a:bodyPr>
            <a:normAutofit fontScale="90000"/>
          </a:bodyPr>
          <a:lstStyle/>
          <a:p>
            <a:r>
              <a:rPr lang="de-CH" altLang="de-DE" b="1" dirty="0">
                <a:latin typeface="+mn-lt"/>
              </a:rPr>
              <a:t>Droits de l'enfant </a:t>
            </a:r>
            <a:endParaRPr lang="de-CH" altLang="de-DE" sz="1400" dirty="0">
              <a:latin typeface="+mn-lt"/>
            </a:endParaRP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1123602" y="1460183"/>
            <a:ext cx="8420100" cy="4495800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de-DE" sz="2000" dirty="0"/>
          </a:p>
          <a:p>
            <a:pPr marL="0" indent="0">
              <a:buNone/>
              <a:defRPr/>
            </a:pPr>
            <a:r>
              <a:rPr lang="en-US" altLang="de-DE" b="1" dirty="0"/>
              <a:t>Droits de </a:t>
            </a:r>
            <a:r>
              <a:rPr lang="en-US" altLang="de-DE" b="1" dirty="0" err="1"/>
              <a:t>procédure</a:t>
            </a:r>
            <a:r>
              <a:rPr lang="en-US" altLang="de-DE" b="1" dirty="0"/>
              <a:t> de </a:t>
            </a:r>
            <a:r>
              <a:rPr lang="en-US" altLang="de-DE" b="1" dirty="0" err="1"/>
              <a:t>l'enfant</a:t>
            </a:r>
            <a:endParaRPr lang="en-US" altLang="de-DE" b="1" dirty="0"/>
          </a:p>
          <a:p>
            <a:pPr marL="0" indent="0">
              <a:buNone/>
              <a:defRPr/>
            </a:pPr>
            <a:r>
              <a:rPr lang="en-US" altLang="de-DE" sz="2000" dirty="0"/>
              <a:t>	</a:t>
            </a:r>
          </a:p>
          <a:p>
            <a:pPr marL="180975" indent="-180975">
              <a:defRPr/>
            </a:pPr>
            <a:r>
              <a:rPr lang="de-CH" altLang="de-DE" dirty="0"/>
              <a:t>Droit d'être entendu</a:t>
            </a:r>
          </a:p>
          <a:p>
            <a:pPr marL="180975" indent="-180975">
              <a:defRPr/>
            </a:pPr>
            <a:r>
              <a:rPr lang="de-CH" altLang="de-DE" dirty="0"/>
              <a:t>Droit d’être </a:t>
            </a:r>
            <a:r>
              <a:rPr lang="de-CH" altLang="de-DE" dirty="0" err="1"/>
              <a:t>représenté</a:t>
            </a:r>
            <a:endParaRPr lang="de-CH" altLang="de-DE" dirty="0"/>
          </a:p>
          <a:p>
            <a:pPr marL="180975" indent="-180975">
              <a:defRPr/>
            </a:pPr>
            <a:r>
              <a:rPr lang="de-CH" altLang="de-DE" dirty="0"/>
              <a:t>Droit d’être </a:t>
            </a:r>
            <a:r>
              <a:rPr lang="de-CH" altLang="de-DE" dirty="0" err="1"/>
              <a:t>informé</a:t>
            </a:r>
            <a:endParaRPr lang="de-CH" altLang="de-DE" dirty="0"/>
          </a:p>
          <a:p>
            <a:pPr marL="0" indent="0">
              <a:buNone/>
              <a:defRPr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CH" sz="4000" b="1" dirty="0">
                <a:latin typeface="+mn-lt"/>
              </a:rPr>
              <a:t>Tâches de la représentation juridique  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INFORMATION ("traduction", </a:t>
            </a:r>
            <a:r>
              <a:rPr lang="de-DE" altLang="de-DE" dirty="0" err="1">
                <a:ea typeface="ＭＳ Ｐゴシック" panose="020B0600070205080204" pitchFamily="34" charset="-128"/>
              </a:rPr>
              <a:t>explication</a:t>
            </a:r>
            <a:r>
              <a:rPr lang="de-DE" altLang="de-DE" dirty="0">
                <a:ea typeface="ＭＳ Ｐゴシック" panose="020B0600070205080204" pitchFamily="34" charset="-128"/>
              </a:rPr>
              <a:t>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ACCOMPAGNEMENT (dans la formation de l'opinion, sur le plan émotionnel)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S'assurer que la volonté de </a:t>
            </a:r>
            <a:r>
              <a:rPr lang="de-DE" altLang="de-DE" dirty="0" err="1">
                <a:ea typeface="ＭＳ Ｐゴシック" panose="020B0600070205080204" pitchFamily="34" charset="-128"/>
              </a:rPr>
              <a:t>l'enfant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soit</a:t>
            </a:r>
            <a:r>
              <a:rPr lang="de-DE" altLang="de-DE" dirty="0">
                <a:ea typeface="ＭＳ Ｐゴシック" panose="020B0600070205080204" pitchFamily="34" charset="-128"/>
              </a:rPr>
              <a:t> ENTENDUE (et réfléchie)</a:t>
            </a:r>
          </a:p>
          <a:p>
            <a:pPr>
              <a:spcBef>
                <a:spcPts val="1463"/>
              </a:spcBef>
            </a:pPr>
            <a:r>
              <a:rPr lang="de-DE" altLang="de-DE" dirty="0">
                <a:ea typeface="ＭＳ Ｐゴシック" panose="020B0600070205080204" pitchFamily="34" charset="-128"/>
              </a:rPr>
              <a:t>S'assurer que la volonté de </a:t>
            </a:r>
            <a:r>
              <a:rPr lang="de-DE" altLang="de-DE" dirty="0" err="1">
                <a:ea typeface="ＭＳ Ｐゴシック" panose="020B0600070205080204" pitchFamily="34" charset="-128"/>
              </a:rPr>
              <a:t>l'enfant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soit</a:t>
            </a:r>
            <a:r>
              <a:rPr lang="de-DE" altLang="de-DE" dirty="0">
                <a:ea typeface="ＭＳ Ｐゴシック" panose="020B0600070205080204" pitchFamily="34" charset="-128"/>
              </a:rPr>
              <a:t> REPRÉSENTÉE vis-à-vis de l'autorité/du tribunal (demande, justification)</a:t>
            </a:r>
          </a:p>
          <a:p>
            <a:pPr>
              <a:spcBef>
                <a:spcPts val="1463"/>
              </a:spcBef>
            </a:pPr>
            <a:r>
              <a:rPr lang="de-DE" altLang="de-DE" dirty="0" err="1">
                <a:ea typeface="ＭＳ Ｐゴシック" panose="020B0600070205080204" pitchFamily="34" charset="-128"/>
              </a:rPr>
              <a:t>Rédaction</a:t>
            </a:r>
            <a:r>
              <a:rPr lang="de-DE" altLang="de-DE" dirty="0">
                <a:ea typeface="ＭＳ Ｐゴシック" panose="020B0600070205080204" pitchFamily="34" charset="-128"/>
              </a:rPr>
              <a:t> </a:t>
            </a:r>
            <a:r>
              <a:rPr lang="de-DE" altLang="de-DE" dirty="0" err="1">
                <a:ea typeface="ＭＳ Ｐゴシック" panose="020B0600070205080204" pitchFamily="34" charset="-128"/>
              </a:rPr>
              <a:t>d'AVIS</a:t>
            </a:r>
            <a:r>
              <a:rPr lang="de-DE" altLang="de-DE" dirty="0">
                <a:ea typeface="ＭＳ Ｐゴシック" panose="020B0600070205080204" pitchFamily="34" charset="-128"/>
              </a:rPr>
              <a:t>/PRISES DE POSITION, de </a:t>
            </a:r>
            <a:r>
              <a:rPr lang="de-DE" altLang="de-DE" dirty="0" err="1">
                <a:ea typeface="ＭＳ Ｐゴシック" panose="020B0600070205080204" pitchFamily="34" charset="-128"/>
              </a:rPr>
              <a:t>réponses</a:t>
            </a:r>
            <a:r>
              <a:rPr lang="de-DE" altLang="de-DE" dirty="0">
                <a:ea typeface="ＭＳ Ｐゴシック" panose="020B0600070205080204" pitchFamily="34" charset="-128"/>
              </a:rPr>
              <a:t>, </a:t>
            </a:r>
            <a:r>
              <a:rPr lang="de-DE" altLang="de-DE" dirty="0" err="1">
                <a:ea typeface="ＭＳ Ｐゴシック" panose="020B0600070205080204" pitchFamily="34" charset="-128"/>
              </a:rPr>
              <a:t>requêtes</a:t>
            </a:r>
            <a:r>
              <a:rPr lang="de-DE" altLang="de-DE" dirty="0">
                <a:ea typeface="ＭＳ Ｐゴシック" panose="020B0600070205080204" pitchFamily="34" charset="-128"/>
              </a:rPr>
              <a:t>, </a:t>
            </a:r>
            <a:r>
              <a:rPr lang="de-DE" altLang="de-DE" dirty="0" err="1">
                <a:ea typeface="ＭＳ Ｐゴシック" panose="020B0600070205080204" pitchFamily="34" charset="-128"/>
              </a:rPr>
              <a:t>recours</a:t>
            </a:r>
            <a:r>
              <a:rPr lang="de-DE" altLang="de-DE" dirty="0">
                <a:ea typeface="ＭＳ Ｐゴシック" panose="020B0600070205080204" pitchFamily="34" charset="-128"/>
              </a:rPr>
              <a:t> (si possible en collaboration avec le client/la cliente)</a:t>
            </a:r>
          </a:p>
          <a:p>
            <a:pPr>
              <a:spcBef>
                <a:spcPts val="1463"/>
              </a:spcBef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  <a:p>
            <a:pPr marL="341313" indent="-341313">
              <a:buNone/>
            </a:pPr>
            <a:endParaRPr lang="de-CH" altLang="de-DE" dirty="0">
              <a:ea typeface="ＭＳ Ｐゴシック" panose="020B0600070205080204" pitchFamily="34" charset="-128"/>
            </a:endParaRPr>
          </a:p>
        </p:txBody>
      </p:sp>
      <p:pic>
        <p:nvPicPr>
          <p:cNvPr id="4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9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989556" y="584199"/>
            <a:ext cx="9460957" cy="875983"/>
          </a:xfrm>
        </p:spPr>
        <p:txBody>
          <a:bodyPr>
            <a:normAutofit fontScale="90000"/>
          </a:bodyPr>
          <a:lstStyle/>
          <a:p>
            <a:r>
              <a:rPr lang="de-CH" altLang="de-DE" sz="4000" b="1" dirty="0" err="1">
                <a:latin typeface="+mn-lt"/>
              </a:rPr>
              <a:t>Quels</a:t>
            </a:r>
            <a:r>
              <a:rPr lang="de-CH" altLang="de-DE" sz="4000" b="1" dirty="0">
                <a:latin typeface="+mn-lt"/>
              </a:rPr>
              <a:t> </a:t>
            </a:r>
            <a:r>
              <a:rPr lang="de-CH" altLang="de-DE" sz="4000" b="1" dirty="0" err="1">
                <a:latin typeface="+mn-lt"/>
              </a:rPr>
              <a:t>sont</a:t>
            </a:r>
            <a:r>
              <a:rPr lang="de-CH" altLang="de-DE" sz="4000" b="1" dirty="0">
                <a:latin typeface="+mn-lt"/>
              </a:rPr>
              <a:t> </a:t>
            </a:r>
            <a:r>
              <a:rPr lang="de-CH" altLang="de-DE" sz="4000" b="1" dirty="0" err="1">
                <a:latin typeface="+mn-lt"/>
              </a:rPr>
              <a:t>les</a:t>
            </a:r>
            <a:r>
              <a:rPr lang="de-CH" altLang="de-DE" sz="4000" b="1" dirty="0">
                <a:latin typeface="+mn-lt"/>
              </a:rPr>
              <a:t> </a:t>
            </a:r>
            <a:r>
              <a:rPr lang="de-CH" altLang="de-DE" sz="4000" b="1" dirty="0" err="1">
                <a:latin typeface="+mn-lt"/>
              </a:rPr>
              <a:t>éléments</a:t>
            </a:r>
            <a:r>
              <a:rPr lang="de-CH" altLang="de-DE" sz="4000" b="1" dirty="0">
                <a:latin typeface="+mn-lt"/>
              </a:rPr>
              <a:t> </a:t>
            </a:r>
            <a:r>
              <a:rPr lang="de-CH" altLang="de-DE" sz="4000" b="1" dirty="0" err="1">
                <a:latin typeface="+mn-lt"/>
              </a:rPr>
              <a:t>communs</a:t>
            </a:r>
            <a:r>
              <a:rPr lang="de-CH" altLang="de-DE" sz="4000" b="1" dirty="0">
                <a:latin typeface="+mn-lt"/>
              </a:rPr>
              <a:t> à la plupart des cas ?</a:t>
            </a:r>
            <a:endParaRPr lang="de-CH" altLang="de-DE" sz="4000" dirty="0">
              <a:latin typeface="+mn-lt"/>
            </a:endParaRP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>
          <a:xfrm>
            <a:off x="989556" y="1460182"/>
            <a:ext cx="8554146" cy="4495801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de-DE" sz="2000" dirty="0"/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Situation dangereuse / situation litigieuse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... </a:t>
            </a:r>
            <a:r>
              <a:rPr lang="de-DE" altLang="de-DE" dirty="0" err="1">
                <a:ea typeface="MS PGothic" panose="020B0600070205080204" pitchFamily="34" charset="-128"/>
              </a:rPr>
              <a:t>qui</a:t>
            </a:r>
            <a:r>
              <a:rPr lang="de-DE" altLang="de-DE" dirty="0">
                <a:ea typeface="MS PGothic" panose="020B0600070205080204" pitchFamily="34" charset="-128"/>
              </a:rPr>
              <a:t> fait </a:t>
            </a:r>
            <a:r>
              <a:rPr lang="de-DE" altLang="de-DE" dirty="0" err="1">
                <a:ea typeface="MS PGothic" panose="020B0600070205080204" pitchFamily="34" charset="-128"/>
              </a:rPr>
              <a:t>l‘objet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d‘appréciations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différentes</a:t>
            </a:r>
            <a:endParaRPr lang="de-DE" altLang="de-DE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Participation de </a:t>
            </a:r>
            <a:r>
              <a:rPr lang="de-DE" altLang="de-DE" dirty="0" err="1">
                <a:ea typeface="MS PGothic" panose="020B0600070205080204" pitchFamily="34" charset="-128"/>
              </a:rPr>
              <a:t>personnes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aux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implications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émotionnelles</a:t>
            </a:r>
            <a:r>
              <a:rPr lang="de-DE" altLang="de-DE" dirty="0">
                <a:ea typeface="MS PGothic" panose="020B0600070205080204" pitchFamily="34" charset="-128"/>
              </a:rPr>
              <a:t> </a:t>
            </a:r>
            <a:r>
              <a:rPr lang="de-DE" altLang="de-DE" dirty="0" err="1">
                <a:ea typeface="MS PGothic" panose="020B0600070205080204" pitchFamily="34" charset="-128"/>
              </a:rPr>
              <a:t>différentes</a:t>
            </a:r>
            <a:endParaRPr lang="de-DE" altLang="de-DE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Obligation de décider en </a:t>
            </a:r>
            <a:r>
              <a:rPr lang="de-DE" altLang="de-DE" dirty="0" err="1">
                <a:ea typeface="MS PGothic" panose="020B0600070205080204" pitchFamily="34" charset="-128"/>
              </a:rPr>
              <a:t>fonction</a:t>
            </a:r>
            <a:r>
              <a:rPr lang="de-DE" altLang="de-DE" dirty="0">
                <a:ea typeface="MS PGothic" panose="020B0600070205080204" pitchFamily="34" charset="-128"/>
              </a:rPr>
              <a:t> du </a:t>
            </a:r>
            <a:r>
              <a:rPr lang="de-DE" altLang="de-DE" dirty="0" err="1">
                <a:ea typeface="MS PGothic" panose="020B0600070205080204" pitchFamily="34" charset="-128"/>
              </a:rPr>
              <a:t>bien</a:t>
            </a:r>
            <a:r>
              <a:rPr lang="de-DE" altLang="de-DE" dirty="0">
                <a:ea typeface="MS PGothic" panose="020B0600070205080204" pitchFamily="34" charset="-128"/>
              </a:rPr>
              <a:t> de l'enfant</a:t>
            </a:r>
          </a:p>
          <a:p>
            <a:pPr>
              <a:defRPr/>
            </a:pPr>
            <a:r>
              <a:rPr lang="de-DE" altLang="de-DE" dirty="0">
                <a:ea typeface="MS PGothic" panose="020B0600070205080204" pitchFamily="34" charset="-128"/>
              </a:rPr>
              <a:t>Etat de la procédure lors de </a:t>
            </a:r>
            <a:r>
              <a:rPr lang="de-DE" altLang="de-DE" dirty="0" err="1">
                <a:ea typeface="MS PGothic" panose="020B0600070205080204" pitchFamily="34" charset="-128"/>
              </a:rPr>
              <a:t>l‘institution</a:t>
            </a:r>
            <a:r>
              <a:rPr lang="de-DE" altLang="de-DE" dirty="0">
                <a:ea typeface="MS PGothic" panose="020B0600070205080204" pitchFamily="34" charset="-128"/>
              </a:rPr>
              <a:t> de la </a:t>
            </a:r>
            <a:r>
              <a:rPr lang="de-DE" altLang="de-DE" dirty="0" err="1">
                <a:ea typeface="MS PGothic" panose="020B0600070205080204" pitchFamily="34" charset="-128"/>
              </a:rPr>
              <a:t>représentation</a:t>
            </a:r>
            <a:r>
              <a:rPr lang="de-DE" altLang="de-DE" dirty="0">
                <a:ea typeface="MS PGothic" panose="020B0600070205080204" pitchFamily="34" charset="-128"/>
              </a:rPr>
              <a:t>, implique des procédures différentes</a:t>
            </a:r>
          </a:p>
          <a:p>
            <a:pPr>
              <a:defRPr/>
            </a:pPr>
            <a:endParaRPr lang="de-DE" altLang="de-DE" dirty="0">
              <a:ea typeface="MS PGothic" panose="020B0600070205080204" pitchFamily="34" charset="-128"/>
            </a:endParaRPr>
          </a:p>
          <a:p>
            <a:pPr marL="0" indent="0">
              <a:buNone/>
              <a:defRPr/>
            </a:pPr>
            <a:endParaRPr lang="de-CH" altLang="de-DE" dirty="0"/>
          </a:p>
        </p:txBody>
      </p:sp>
      <p:pic>
        <p:nvPicPr>
          <p:cNvPr id="5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63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>
          <a:xfrm>
            <a:off x="852055" y="819397"/>
            <a:ext cx="8357033" cy="807522"/>
          </a:xfrm>
        </p:spPr>
        <p:txBody>
          <a:bodyPr>
            <a:normAutofit/>
          </a:bodyPr>
          <a:lstStyle/>
          <a:p>
            <a:r>
              <a:rPr lang="de-DE" altLang="de-DE" sz="4000" b="1" dirty="0">
                <a:latin typeface="+mn-lt"/>
              </a:rPr>
              <a:t>Aspects positifs pour l'enfant I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>
          <a:xfrm>
            <a:off x="852055" y="1721921"/>
            <a:ext cx="9452986" cy="4191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b="1" dirty="0"/>
              <a:t>Des tiers attentifs </a:t>
            </a:r>
          </a:p>
          <a:p>
            <a:r>
              <a:rPr lang="de-DE" altLang="de-DE" dirty="0" err="1"/>
              <a:t>permettent</a:t>
            </a:r>
            <a:r>
              <a:rPr lang="de-DE" altLang="de-DE" dirty="0"/>
              <a:t> </a:t>
            </a:r>
            <a:r>
              <a:rPr lang="de-DE" altLang="de-DE" dirty="0" err="1"/>
              <a:t>d'orienter</a:t>
            </a:r>
            <a:r>
              <a:rPr lang="de-DE" altLang="de-DE" dirty="0"/>
              <a:t> </a:t>
            </a:r>
            <a:r>
              <a:rPr lang="de-DE" altLang="de-DE" dirty="0" err="1"/>
              <a:t>l‘enfant</a:t>
            </a:r>
            <a:r>
              <a:rPr lang="de-DE" altLang="de-DE" dirty="0"/>
              <a:t> </a:t>
            </a:r>
          </a:p>
          <a:p>
            <a:r>
              <a:rPr lang="de-DE" altLang="de-DE" dirty="0"/>
              <a:t>proposent des informations </a:t>
            </a:r>
            <a:r>
              <a:rPr lang="de-DE" altLang="de-DE" dirty="0" err="1"/>
              <a:t>adaptées</a:t>
            </a:r>
            <a:r>
              <a:rPr lang="de-DE" altLang="de-DE" dirty="0"/>
              <a:t> à </a:t>
            </a:r>
            <a:r>
              <a:rPr lang="de-DE" altLang="de-DE" dirty="0" err="1"/>
              <a:t>l‘enfant</a:t>
            </a:r>
            <a:r>
              <a:rPr lang="de-DE" altLang="de-DE" dirty="0"/>
              <a:t> </a:t>
            </a:r>
          </a:p>
          <a:p>
            <a:r>
              <a:rPr lang="de-DE" altLang="de-DE" dirty="0" err="1"/>
              <a:t>répondent</a:t>
            </a:r>
            <a:r>
              <a:rPr lang="de-DE" altLang="de-DE" dirty="0"/>
              <a:t> à </a:t>
            </a:r>
            <a:r>
              <a:rPr lang="de-DE" altLang="de-DE" dirty="0" err="1"/>
              <a:t>ses</a:t>
            </a:r>
            <a:r>
              <a:rPr lang="de-DE" altLang="de-DE" dirty="0"/>
              <a:t> </a:t>
            </a:r>
            <a:r>
              <a:rPr lang="de-DE" altLang="de-DE" dirty="0" err="1"/>
              <a:t>questions</a:t>
            </a:r>
            <a:endParaRPr lang="de-DE" altLang="de-DE" dirty="0"/>
          </a:p>
          <a:p>
            <a:r>
              <a:rPr lang="de-DE" altLang="de-DE" dirty="0" err="1"/>
              <a:t>aident</a:t>
            </a:r>
            <a:r>
              <a:rPr lang="de-DE" altLang="de-DE" dirty="0"/>
              <a:t> à faire la </a:t>
            </a:r>
            <a:r>
              <a:rPr lang="de-DE" altLang="de-DE" dirty="0" err="1"/>
              <a:t>différence</a:t>
            </a:r>
            <a:r>
              <a:rPr lang="de-DE" altLang="de-DE" dirty="0"/>
              <a:t> entre culpabilité, responsabilité et participation</a:t>
            </a:r>
          </a:p>
          <a:p>
            <a:pPr marL="0" indent="0">
              <a:buNone/>
            </a:pPr>
            <a:r>
              <a:rPr lang="de-DE" altLang="de-DE" sz="2400" dirty="0"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FontTx/>
              <a:buChar char="•"/>
            </a:pPr>
            <a:endParaRPr lang="de-DE" altLang="de-DE" sz="2200" dirty="0">
              <a:cs typeface="Arial" panose="020B0604020202020204" pitchFamily="34" charset="0"/>
            </a:endParaRPr>
          </a:p>
        </p:txBody>
      </p:sp>
      <p:pic>
        <p:nvPicPr>
          <p:cNvPr id="6" name="Bild 7">
            <a:extLst>
              <a:ext uri="{FF2B5EF4-FFF2-40B4-BE49-F238E27FC236}">
                <a16:creationId xmlns:a16="http://schemas.microsoft.com/office/drawing/2014/main" id="{5DAC09CF-DDBF-62F7-7D05-3F45ABD46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286" y="317817"/>
            <a:ext cx="1195070" cy="36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45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1353</Words>
  <Application>Microsoft Office PowerPoint</Application>
  <PresentationFormat>Grand écran</PresentationFormat>
  <Paragraphs>168</Paragraphs>
  <Slides>20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Helvetica Neue</vt:lpstr>
      <vt:lpstr>Tahoma</vt:lpstr>
      <vt:lpstr>Office</vt:lpstr>
      <vt:lpstr> Représentation de l'enfant dans le cadre d’une procédure PEA :   Droits de participation des enfants et adolescents concernés </vt:lpstr>
      <vt:lpstr>Bases légales </vt:lpstr>
      <vt:lpstr>Droit d’être représenté (art. 314abis CC)</vt:lpstr>
      <vt:lpstr>Comment un enfant peut-il se faire représenter ?</vt:lpstr>
      <vt:lpstr>Procédures et situations de vie</vt:lpstr>
      <vt:lpstr>Droits de l'enfant </vt:lpstr>
      <vt:lpstr>Tâches de la représentation juridique  </vt:lpstr>
      <vt:lpstr>Quels sont les éléments communs à la plupart des cas ?</vt:lpstr>
      <vt:lpstr>Aspects positifs pour l'enfant I</vt:lpstr>
      <vt:lpstr>Aspects positifs pour l'enfant II</vt:lpstr>
      <vt:lpstr> Comment l‘enfant vit-il les conflits ? </vt:lpstr>
      <vt:lpstr>Attitude adaptée à l'enfant</vt:lpstr>
      <vt:lpstr>La volonté de l'enfant</vt:lpstr>
      <vt:lpstr>L'âge de l'enfant et sa volonté</vt:lpstr>
      <vt:lpstr>Zone de tension  volonté de l'enfant – bien de l'enfant </vt:lpstr>
      <vt:lpstr>Défis généraux</vt:lpstr>
      <vt:lpstr>Défis au niveau de l'enfant</vt:lpstr>
      <vt:lpstr>Défis au niveau des parents et des  représentants des parties impliquées</vt:lpstr>
      <vt:lpstr>Défis au niveau des autorités</vt:lpstr>
      <vt:lpstr>Merci pour votre attention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Kindsvertretung – zurückhaltende Anwendung eines wichtigen Instruments</dc:title>
  <dc:creator>Patrizia Carù</dc:creator>
  <cp:keywords>, docId:DD9F181E695187F1B77FCB110C6C7638</cp:keywords>
  <cp:lastModifiedBy>Sonja Funk-Schuler</cp:lastModifiedBy>
  <cp:revision>96</cp:revision>
  <cp:lastPrinted>2022-11-28T15:14:21Z</cp:lastPrinted>
  <dcterms:created xsi:type="dcterms:W3CDTF">2022-05-01T19:39:29Z</dcterms:created>
  <dcterms:modified xsi:type="dcterms:W3CDTF">2023-08-31T11:09:13Z</dcterms:modified>
</cp:coreProperties>
</file>