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notesMasterIdLst>
    <p:notesMasterId r:id="rId19"/>
  </p:notesMasterIdLst>
  <p:handoutMasterIdLst>
    <p:handoutMasterId r:id="rId20"/>
  </p:handoutMasterIdLst>
  <p:sldIdLst>
    <p:sldId id="256" r:id="rId3"/>
    <p:sldId id="452" r:id="rId4"/>
    <p:sldId id="448" r:id="rId5"/>
    <p:sldId id="449" r:id="rId6"/>
    <p:sldId id="441" r:id="rId7"/>
    <p:sldId id="445" r:id="rId8"/>
    <p:sldId id="446" r:id="rId9"/>
    <p:sldId id="450" r:id="rId10"/>
    <p:sldId id="453" r:id="rId11"/>
    <p:sldId id="454" r:id="rId12"/>
    <p:sldId id="457" r:id="rId13"/>
    <p:sldId id="447" r:id="rId14"/>
    <p:sldId id="455" r:id="rId15"/>
    <p:sldId id="456" r:id="rId16"/>
    <p:sldId id="451" r:id="rId17"/>
    <p:sldId id="374" r:id="rId18"/>
  </p:sldIdLst>
  <p:sldSz cx="9144000" cy="6858000" type="screen4x3"/>
  <p:notesSz cx="7102475" cy="102314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925"/>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86386" autoAdjust="0"/>
  </p:normalViewPr>
  <p:slideViewPr>
    <p:cSldViewPr>
      <p:cViewPr varScale="1">
        <p:scale>
          <a:sx n="51" d="100"/>
          <a:sy n="51" d="100"/>
        </p:scale>
        <p:origin x="1580" y="48"/>
      </p:cViewPr>
      <p:guideLst>
        <p:guide orient="horz" pos="2160"/>
        <p:guide pos="2880"/>
      </p:guideLst>
    </p:cSldViewPr>
  </p:slideViewPr>
  <p:outlineViewPr>
    <p:cViewPr>
      <p:scale>
        <a:sx n="33" d="100"/>
        <a:sy n="33" d="100"/>
      </p:scale>
      <p:origin x="0" y="-604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150" y="-7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951" cy="511016"/>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4022937" y="1"/>
            <a:ext cx="3077951" cy="511016"/>
          </a:xfrm>
          <a:prstGeom prst="rect">
            <a:avLst/>
          </a:prstGeom>
        </p:spPr>
        <p:txBody>
          <a:bodyPr vert="horz" lIns="91440" tIns="45720" rIns="91440" bIns="45720" rtlCol="0"/>
          <a:lstStyle>
            <a:lvl1pPr algn="r">
              <a:defRPr sz="1200"/>
            </a:lvl1pPr>
          </a:lstStyle>
          <a:p>
            <a:fld id="{E4BE8CA1-8689-4543-B464-20FB744E41E4}" type="datetimeFigureOut">
              <a:rPr lang="de-CH" smtClean="0"/>
              <a:t>31.08.2023</a:t>
            </a:fld>
            <a:endParaRPr lang="de-CH" dirty="0"/>
          </a:p>
        </p:txBody>
      </p:sp>
      <p:sp>
        <p:nvSpPr>
          <p:cNvPr id="4" name="Fußzeilenplatzhalter 3"/>
          <p:cNvSpPr>
            <a:spLocks noGrp="1"/>
          </p:cNvSpPr>
          <p:nvPr>
            <p:ph type="ftr" sz="quarter" idx="2"/>
          </p:nvPr>
        </p:nvSpPr>
        <p:spPr>
          <a:xfrm>
            <a:off x="0" y="9718835"/>
            <a:ext cx="3077951" cy="511016"/>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4022937" y="9718835"/>
            <a:ext cx="3077951" cy="511016"/>
          </a:xfrm>
          <a:prstGeom prst="rect">
            <a:avLst/>
          </a:prstGeom>
        </p:spPr>
        <p:txBody>
          <a:bodyPr vert="horz" lIns="91440" tIns="45720" rIns="91440" bIns="45720" rtlCol="0" anchor="b"/>
          <a:lstStyle>
            <a:lvl1pPr algn="r">
              <a:defRPr sz="1200"/>
            </a:lvl1pPr>
          </a:lstStyle>
          <a:p>
            <a:fld id="{35FD7669-A144-4829-8F09-AE632C58039A}" type="slidenum">
              <a:rPr lang="de-CH" smtClean="0"/>
              <a:t>‹N°›</a:t>
            </a:fld>
            <a:endParaRPr lang="de-CH" dirty="0"/>
          </a:p>
        </p:txBody>
      </p:sp>
    </p:spTree>
    <p:extLst>
      <p:ext uri="{BB962C8B-B14F-4D97-AF65-F5344CB8AC3E}">
        <p14:creationId xmlns:p14="http://schemas.microsoft.com/office/powerpoint/2010/main" val="433335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739" cy="511572"/>
          </a:xfrm>
          <a:prstGeom prst="rect">
            <a:avLst/>
          </a:prstGeom>
        </p:spPr>
        <p:txBody>
          <a:bodyPr vert="horz" lIns="99048" tIns="49524" rIns="99048" bIns="49524" rtlCol="0"/>
          <a:lstStyle>
            <a:lvl1pPr algn="l">
              <a:defRPr sz="1300"/>
            </a:lvl1pPr>
          </a:lstStyle>
          <a:p>
            <a:endParaRPr lang="de-CH" dirty="0"/>
          </a:p>
        </p:txBody>
      </p:sp>
      <p:sp>
        <p:nvSpPr>
          <p:cNvPr id="3" name="Datumsplatzhalter 2"/>
          <p:cNvSpPr>
            <a:spLocks noGrp="1"/>
          </p:cNvSpPr>
          <p:nvPr>
            <p:ph type="dt" idx="1"/>
          </p:nvPr>
        </p:nvSpPr>
        <p:spPr>
          <a:xfrm>
            <a:off x="4023093" y="1"/>
            <a:ext cx="3077739" cy="511572"/>
          </a:xfrm>
          <a:prstGeom prst="rect">
            <a:avLst/>
          </a:prstGeom>
        </p:spPr>
        <p:txBody>
          <a:bodyPr vert="horz" lIns="99048" tIns="49524" rIns="99048" bIns="49524" rtlCol="0"/>
          <a:lstStyle>
            <a:lvl1pPr algn="r">
              <a:defRPr sz="1300"/>
            </a:lvl1pPr>
          </a:lstStyle>
          <a:p>
            <a:fld id="{C0854B5E-DB09-4191-9245-03DFB3C2BA6A}" type="datetimeFigureOut">
              <a:rPr lang="de-CH" smtClean="0"/>
              <a:t>31.08.2023</a:t>
            </a:fld>
            <a:endParaRPr lang="de-CH" dirty="0"/>
          </a:p>
        </p:txBody>
      </p:sp>
      <p:sp>
        <p:nvSpPr>
          <p:cNvPr id="4" name="Folienbildplatzhalter 3"/>
          <p:cNvSpPr>
            <a:spLocks noGrp="1" noRot="1" noChangeAspect="1"/>
          </p:cNvSpPr>
          <p:nvPr>
            <p:ph type="sldImg" idx="2"/>
          </p:nvPr>
        </p:nvSpPr>
        <p:spPr>
          <a:xfrm>
            <a:off x="993775" y="768350"/>
            <a:ext cx="5114925" cy="3835400"/>
          </a:xfrm>
          <a:prstGeom prst="rect">
            <a:avLst/>
          </a:prstGeom>
          <a:noFill/>
          <a:ln w="12700">
            <a:solidFill>
              <a:prstClr val="black"/>
            </a:solidFill>
          </a:ln>
        </p:spPr>
        <p:txBody>
          <a:bodyPr vert="horz" lIns="99048" tIns="49524" rIns="99048" bIns="49524" rtlCol="0" anchor="ctr"/>
          <a:lstStyle/>
          <a:p>
            <a:endParaRPr lang="de-CH" dirty="0"/>
          </a:p>
        </p:txBody>
      </p:sp>
      <p:sp>
        <p:nvSpPr>
          <p:cNvPr id="5" name="Notizenplatzhalter 4"/>
          <p:cNvSpPr>
            <a:spLocks noGrp="1"/>
          </p:cNvSpPr>
          <p:nvPr>
            <p:ph type="body" sz="quarter" idx="3"/>
          </p:nvPr>
        </p:nvSpPr>
        <p:spPr>
          <a:xfrm>
            <a:off x="710248" y="4859933"/>
            <a:ext cx="5681980" cy="4604147"/>
          </a:xfrm>
          <a:prstGeom prst="rect">
            <a:avLst/>
          </a:prstGeom>
        </p:spPr>
        <p:txBody>
          <a:bodyPr vert="horz" lIns="99048" tIns="49524" rIns="99048" bIns="49524" rtlCol="0"/>
          <a:lstStyle/>
          <a:p>
            <a:pPr lvl="0"/>
            <a:r>
              <a:rPr lang="de-DE"/>
              <a:t>Modifier le format de la grille de texte</a:t>
            </a:r>
          </a:p>
          <a:p>
            <a:pPr lvl="1"/>
            <a:r>
              <a:rPr lang="de-DE"/>
              <a:t>Deuxième niveau</a:t>
            </a:r>
          </a:p>
          <a:p>
            <a:pPr lvl="2"/>
            <a:r>
              <a:rPr lang="de-DE"/>
              <a:t>Troisième niveau</a:t>
            </a:r>
          </a:p>
          <a:p>
            <a:pPr lvl="3"/>
            <a:r>
              <a:rPr lang="de-DE"/>
              <a:t>Quatrième niveau</a:t>
            </a:r>
          </a:p>
          <a:p>
            <a:pPr lvl="4"/>
            <a:r>
              <a:rPr lang="de-DE"/>
              <a:t>Cinquième niveau</a:t>
            </a:r>
            <a:endParaRPr lang="de-CH"/>
          </a:p>
        </p:txBody>
      </p:sp>
      <p:sp>
        <p:nvSpPr>
          <p:cNvPr id="6" name="Fußzeilenplatzhalter 5"/>
          <p:cNvSpPr>
            <a:spLocks noGrp="1"/>
          </p:cNvSpPr>
          <p:nvPr>
            <p:ph type="ftr" sz="quarter" idx="4"/>
          </p:nvPr>
        </p:nvSpPr>
        <p:spPr>
          <a:xfrm>
            <a:off x="0" y="9718091"/>
            <a:ext cx="3077739" cy="511572"/>
          </a:xfrm>
          <a:prstGeom prst="rect">
            <a:avLst/>
          </a:prstGeom>
        </p:spPr>
        <p:txBody>
          <a:bodyPr vert="horz" lIns="99048" tIns="49524" rIns="99048" bIns="49524" rtlCol="0" anchor="b"/>
          <a:lstStyle>
            <a:lvl1pPr algn="l">
              <a:defRPr sz="1300"/>
            </a:lvl1pPr>
          </a:lstStyle>
          <a:p>
            <a:endParaRPr lang="de-CH" dirty="0"/>
          </a:p>
        </p:txBody>
      </p:sp>
      <p:sp>
        <p:nvSpPr>
          <p:cNvPr id="7" name="Foliennummernplatzhalter 6"/>
          <p:cNvSpPr>
            <a:spLocks noGrp="1"/>
          </p:cNvSpPr>
          <p:nvPr>
            <p:ph type="sldNum" sz="quarter" idx="5"/>
          </p:nvPr>
        </p:nvSpPr>
        <p:spPr>
          <a:xfrm>
            <a:off x="4023093" y="9718091"/>
            <a:ext cx="3077739" cy="511572"/>
          </a:xfrm>
          <a:prstGeom prst="rect">
            <a:avLst/>
          </a:prstGeom>
        </p:spPr>
        <p:txBody>
          <a:bodyPr vert="horz" lIns="99048" tIns="49524" rIns="99048" bIns="49524" rtlCol="0" anchor="b"/>
          <a:lstStyle>
            <a:lvl1pPr algn="r">
              <a:defRPr sz="1300"/>
            </a:lvl1pPr>
          </a:lstStyle>
          <a:p>
            <a:fld id="{2E1E9CDA-ACC3-467C-A7DC-B13C1D680403}" type="slidenum">
              <a:rPr lang="de-CH" smtClean="0"/>
              <a:t>‹N°›</a:t>
            </a:fld>
            <a:endParaRPr lang="de-CH" dirty="0"/>
          </a:p>
        </p:txBody>
      </p:sp>
    </p:spTree>
    <p:extLst>
      <p:ext uri="{BB962C8B-B14F-4D97-AF65-F5344CB8AC3E}">
        <p14:creationId xmlns:p14="http://schemas.microsoft.com/office/powerpoint/2010/main" val="344756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2E1E9CDA-ACC3-467C-A7DC-B13C1D680403}" type="slidenum">
              <a:rPr lang="de-CH" smtClean="0"/>
              <a:t>7</a:t>
            </a:fld>
            <a:endParaRPr lang="de-CH" dirty="0"/>
          </a:p>
        </p:txBody>
      </p:sp>
    </p:spTree>
    <p:extLst>
      <p:ext uri="{BB962C8B-B14F-4D97-AF65-F5344CB8AC3E}">
        <p14:creationId xmlns:p14="http://schemas.microsoft.com/office/powerpoint/2010/main" val="3681822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475656" y="2130425"/>
            <a:ext cx="7020000" cy="1470025"/>
          </a:xfrm>
          <a:prstGeom prst="rect">
            <a:avLst/>
          </a:prstGeom>
        </p:spPr>
        <p:txBody>
          <a:bodyPr anchor="t">
            <a:noAutofit/>
          </a:bodyPr>
          <a:lstStyle>
            <a:lvl1pPr>
              <a:defRPr b="1" baseline="0"/>
            </a:lvl1pPr>
          </a:lstStyle>
          <a:p>
            <a:r>
              <a:rPr lang="de-DE" dirty="0"/>
              <a:t>TITEL DURCH KLICKEN BEARBEITEN</a:t>
            </a:r>
            <a:br>
              <a:rPr lang="de-DE" dirty="0"/>
            </a:br>
            <a:r>
              <a:rPr lang="de-DE" dirty="0"/>
              <a:t>VERDANA 22 FETT</a:t>
            </a:r>
            <a:endParaRPr lang="de-CH" dirty="0"/>
          </a:p>
        </p:txBody>
      </p:sp>
      <p:sp>
        <p:nvSpPr>
          <p:cNvPr id="3" name="Untertitel 2"/>
          <p:cNvSpPr>
            <a:spLocks noGrp="1"/>
          </p:cNvSpPr>
          <p:nvPr>
            <p:ph type="subTitle" idx="1" hasCustomPrompt="1"/>
          </p:nvPr>
        </p:nvSpPr>
        <p:spPr>
          <a:xfrm>
            <a:off x="1475656" y="3620616"/>
            <a:ext cx="7020000" cy="1752600"/>
          </a:xfrm>
        </p:spPr>
        <p:txBody>
          <a:bodyPr anchor="t">
            <a:noAutofit/>
          </a:bodyPr>
          <a:lstStyle>
            <a:lvl1pPr marL="0" indent="0" algn="l">
              <a:buNone/>
              <a:defRPr sz="22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 DURCH KLICKEN BEARBEITEN</a:t>
            </a:r>
            <a:br>
              <a:rPr lang="de-DE" dirty="0"/>
            </a:br>
            <a:r>
              <a:rPr lang="de-DE" dirty="0"/>
              <a:t>VERDANA 22 ORANGE AKZENT 1</a:t>
            </a:r>
            <a:endParaRPr lang="de-CH" dirty="0"/>
          </a:p>
        </p:txBody>
      </p:sp>
      <p:sp>
        <p:nvSpPr>
          <p:cNvPr id="5" name="Textplatzhalter 4"/>
          <p:cNvSpPr>
            <a:spLocks noGrp="1"/>
          </p:cNvSpPr>
          <p:nvPr>
            <p:ph type="body" sz="quarter" idx="10" hasCustomPrompt="1"/>
          </p:nvPr>
        </p:nvSpPr>
        <p:spPr>
          <a:xfrm>
            <a:off x="1476375" y="5732643"/>
            <a:ext cx="4895826" cy="648685"/>
          </a:xfrm>
        </p:spPr>
        <p:txBody>
          <a:bodyPr/>
          <a:lstStyle>
            <a:lvl1pPr marL="0" indent="0">
              <a:buNone/>
              <a:defRPr baseline="0"/>
            </a:lvl1pPr>
          </a:lstStyle>
          <a:p>
            <a:pPr lvl="0"/>
            <a:r>
              <a:rPr lang="de-CH" dirty="0"/>
              <a:t>Name</a:t>
            </a:r>
            <a:br>
              <a:rPr lang="de-CH" dirty="0"/>
            </a:br>
            <a:r>
              <a:rPr lang="de-CH" dirty="0"/>
              <a:t>Funktion, Abteilung</a:t>
            </a:r>
          </a:p>
        </p:txBody>
      </p:sp>
      <p:sp>
        <p:nvSpPr>
          <p:cNvPr id="10"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1"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CH" dirty="0">
              <a:solidFill>
                <a:schemeClr val="bg2"/>
              </a:solidFill>
            </a:endParaRPr>
          </a:p>
        </p:txBody>
      </p:sp>
      <p:sp>
        <p:nvSpPr>
          <p:cNvPr id="12"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a:t>
            </a:r>
          </a:p>
        </p:txBody>
      </p:sp>
    </p:spTree>
    <p:extLst>
      <p:ext uri="{BB962C8B-B14F-4D97-AF65-F5344CB8AC3E}">
        <p14:creationId xmlns:p14="http://schemas.microsoft.com/office/powerpoint/2010/main" val="302590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57325" y="1844675"/>
            <a:ext cx="7053263" cy="2252663"/>
          </a:xfrm>
          <a:solidFill>
            <a:schemeClr val="bg1"/>
          </a:solidFill>
          <a:extLst>
            <a:ext uri="{91240B29-F687-4F45-9708-019B960494DF}">
              <a14:hiddenLine xmlns:a14="http://schemas.microsoft.com/office/drawing/2010/main" w="9525">
                <a:solidFill>
                  <a:schemeClr val="tx1"/>
                </a:solidFill>
                <a:miter lim="800000"/>
                <a:headEnd/>
                <a:tailEnd/>
              </a14:hiddenLine>
            </a:ext>
          </a:extLst>
        </p:spPr>
        <p:txBody>
          <a:bodyPr tIns="324000" rIns="162000" bIns="162000"/>
          <a:lstStyle>
            <a:lvl1pPr>
              <a:defRPr>
                <a:solidFill>
                  <a:srgbClr val="5B5055"/>
                </a:solidFill>
              </a:defRPr>
            </a:lvl1pPr>
          </a:lstStyle>
          <a:p>
            <a:pPr lvl="0"/>
            <a:r>
              <a:rPr lang="de-DE" noProof="0"/>
              <a:t>Titelmasterformat durch Klicken bearbeiten</a:t>
            </a:r>
            <a:endParaRPr lang="de-CH" noProof="0"/>
          </a:p>
        </p:txBody>
      </p:sp>
      <p:sp>
        <p:nvSpPr>
          <p:cNvPr id="5123" name="Rectangle 3"/>
          <p:cNvSpPr>
            <a:spLocks noGrp="1" noChangeArrowheads="1"/>
          </p:cNvSpPr>
          <p:nvPr>
            <p:ph type="subTitle" idx="1"/>
          </p:nvPr>
        </p:nvSpPr>
        <p:spPr>
          <a:xfrm>
            <a:off x="1457325" y="4119563"/>
            <a:ext cx="7053263" cy="2252662"/>
          </a:xfrm>
          <a:solidFill>
            <a:schemeClr val="bg1"/>
          </a:solidFill>
        </p:spPr>
        <p:txBody>
          <a:bodyPr tIns="45720" rIns="91440" bIns="45720" anchor="b"/>
          <a:lstStyle>
            <a:lvl1pPr marL="0" indent="0">
              <a:lnSpc>
                <a:spcPts val="1800"/>
              </a:lnSpc>
              <a:buFont typeface="Georgia" pitchFamily="18" charset="0"/>
              <a:buNone/>
              <a:defRPr>
                <a:solidFill>
                  <a:srgbClr val="5B5055"/>
                </a:solidFill>
              </a:defRPr>
            </a:lvl1pPr>
          </a:lstStyle>
          <a:p>
            <a:pPr lvl="0"/>
            <a:r>
              <a:rPr lang="de-DE" noProof="0"/>
              <a:t>Formatvorlage des Untertitelmasters durch Klicken bearbeiten</a:t>
            </a:r>
            <a:endParaRPr lang="de-CH" noProof="0"/>
          </a:p>
        </p:txBody>
      </p:sp>
      <p:pic>
        <p:nvPicPr>
          <p:cNvPr id="5132" name="Picture 12" descr="UPK_Logo_125Prozent_sw"/>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5775" y="485775"/>
            <a:ext cx="3155950" cy="715963"/>
          </a:xfrm>
          <a:prstGeom prst="rect">
            <a:avLst/>
          </a:prstGeom>
          <a:noFill/>
          <a:extLst>
            <a:ext uri="{909E8E84-426E-40DD-AFC4-6F175D3DCCD1}">
              <a14:hiddenFill xmlns:a14="http://schemas.microsoft.com/office/drawing/2010/main">
                <a:solidFill>
                  <a:srgbClr val="FFFFFF"/>
                </a:solidFill>
              </a14:hiddenFill>
            </a:ext>
          </a:extLst>
        </p:spPr>
      </p:pic>
      <p:sp>
        <p:nvSpPr>
          <p:cNvPr id="5134" name="Line 14"/>
          <p:cNvSpPr>
            <a:spLocks noChangeShapeType="1"/>
          </p:cNvSpPr>
          <p:nvPr/>
        </p:nvSpPr>
        <p:spPr bwMode="auto">
          <a:xfrm>
            <a:off x="1450975" y="6453188"/>
            <a:ext cx="7053263"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Tree>
    <p:extLst>
      <p:ext uri="{BB962C8B-B14F-4D97-AF65-F5344CB8AC3E}">
        <p14:creationId xmlns:p14="http://schemas.microsoft.com/office/powerpoint/2010/main" val="301018130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Foliennummernplatzhalter 3"/>
          <p:cNvSpPr>
            <a:spLocks noGrp="1"/>
          </p:cNvSpPr>
          <p:nvPr>
            <p:ph type="sldNum" sz="quarter" idx="10"/>
          </p:nvPr>
        </p:nvSpPr>
        <p:spPr/>
        <p:txBody>
          <a:bodyPr/>
          <a:lstStyle>
            <a:lvl1pPr>
              <a:defRPr/>
            </a:lvl1pPr>
          </a:lstStyle>
          <a:p>
            <a:r>
              <a:rPr lang="de-CH" dirty="0"/>
              <a:t>    |  </a:t>
            </a:r>
            <a:fld id="{16ED8BDE-B2E5-4830-B0DC-473C19976C21}"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DA4F8B24-1693-483D-859B-65213EFD5024}"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793695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Foliennummernplatzhalter 3"/>
          <p:cNvSpPr>
            <a:spLocks noGrp="1"/>
          </p:cNvSpPr>
          <p:nvPr>
            <p:ph type="sldNum" sz="quarter" idx="10"/>
          </p:nvPr>
        </p:nvSpPr>
        <p:spPr/>
        <p:txBody>
          <a:bodyPr/>
          <a:lstStyle>
            <a:lvl1pPr>
              <a:defRPr/>
            </a:lvl1pPr>
          </a:lstStyle>
          <a:p>
            <a:r>
              <a:rPr lang="de-CH" dirty="0"/>
              <a:t>    |  </a:t>
            </a:r>
            <a:fld id="{AF6315C5-15EC-4213-89D1-BF1193DED7E3}"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4CD93B15-48DE-43C1-8172-5674F137D5B6}"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2946914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1457325" y="1798638"/>
            <a:ext cx="3341688"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4951413" y="1798638"/>
            <a:ext cx="3343275"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liennummernplatzhalter 4"/>
          <p:cNvSpPr>
            <a:spLocks noGrp="1"/>
          </p:cNvSpPr>
          <p:nvPr>
            <p:ph type="sldNum" sz="quarter" idx="10"/>
          </p:nvPr>
        </p:nvSpPr>
        <p:spPr/>
        <p:txBody>
          <a:bodyPr/>
          <a:lstStyle>
            <a:lvl1pPr>
              <a:defRPr/>
            </a:lvl1pPr>
          </a:lstStyle>
          <a:p>
            <a:r>
              <a:rPr lang="de-CH" dirty="0"/>
              <a:t>    |  </a:t>
            </a:r>
            <a:fld id="{44D48D00-E9C9-477E-B6F8-BA368820B14B}" type="slidenum">
              <a:rPr lang="de-CH"/>
              <a:pPr/>
              <a:t>‹N°›</a:t>
            </a:fld>
            <a:endParaRPr lang="de-CH" dirty="0"/>
          </a:p>
        </p:txBody>
      </p:sp>
      <p:sp>
        <p:nvSpPr>
          <p:cNvPr id="6" name="Datumsplatzhalter 5"/>
          <p:cNvSpPr>
            <a:spLocks noGrp="1"/>
          </p:cNvSpPr>
          <p:nvPr>
            <p:ph type="dt" sz="half" idx="11"/>
          </p:nvPr>
        </p:nvSpPr>
        <p:spPr/>
        <p:txBody>
          <a:bodyPr/>
          <a:lstStyle>
            <a:lvl1pPr>
              <a:defRPr/>
            </a:lvl1pPr>
          </a:lstStyle>
          <a:p>
            <a:fld id="{29DEB17D-2F8B-4E3E-9D3A-13B91040E7C9}" type="datetime4">
              <a:rPr lang="de-DE"/>
              <a:pPr/>
              <a:t>31. August 2023</a:t>
            </a:fld>
            <a:endParaRPr lang="de-CH" dirty="0"/>
          </a:p>
        </p:txBody>
      </p:sp>
      <p:sp>
        <p:nvSpPr>
          <p:cNvPr id="7" name="Fußzeilenplatzhalter 6"/>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57736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Foliennummernplatzhalter 6"/>
          <p:cNvSpPr>
            <a:spLocks noGrp="1"/>
          </p:cNvSpPr>
          <p:nvPr>
            <p:ph type="sldNum" sz="quarter" idx="10"/>
          </p:nvPr>
        </p:nvSpPr>
        <p:spPr/>
        <p:txBody>
          <a:bodyPr/>
          <a:lstStyle>
            <a:lvl1pPr>
              <a:defRPr/>
            </a:lvl1pPr>
          </a:lstStyle>
          <a:p>
            <a:r>
              <a:rPr lang="de-CH" dirty="0"/>
              <a:t>    |  </a:t>
            </a:r>
            <a:fld id="{8D071664-3527-471F-BA75-89D1FE039EDA}" type="slidenum">
              <a:rPr lang="de-CH"/>
              <a:pPr/>
              <a:t>‹N°›</a:t>
            </a:fld>
            <a:endParaRPr lang="de-CH" dirty="0"/>
          </a:p>
        </p:txBody>
      </p:sp>
      <p:sp>
        <p:nvSpPr>
          <p:cNvPr id="8" name="Datumsplatzhalter 7"/>
          <p:cNvSpPr>
            <a:spLocks noGrp="1"/>
          </p:cNvSpPr>
          <p:nvPr>
            <p:ph type="dt" sz="half" idx="11"/>
          </p:nvPr>
        </p:nvSpPr>
        <p:spPr/>
        <p:txBody>
          <a:bodyPr/>
          <a:lstStyle>
            <a:lvl1pPr>
              <a:defRPr/>
            </a:lvl1pPr>
          </a:lstStyle>
          <a:p>
            <a:fld id="{CE4D5E0B-C1F3-4E87-9830-0A087CA9DE55}" type="datetime4">
              <a:rPr lang="de-DE"/>
              <a:pPr/>
              <a:t>31. August 2023</a:t>
            </a:fld>
            <a:endParaRPr lang="de-CH" dirty="0"/>
          </a:p>
        </p:txBody>
      </p:sp>
      <p:sp>
        <p:nvSpPr>
          <p:cNvPr id="9" name="Fußzeilenplatzhalter 8"/>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3770670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Foliennummernplatzhalter 2"/>
          <p:cNvSpPr>
            <a:spLocks noGrp="1"/>
          </p:cNvSpPr>
          <p:nvPr>
            <p:ph type="sldNum" sz="quarter" idx="10"/>
          </p:nvPr>
        </p:nvSpPr>
        <p:spPr/>
        <p:txBody>
          <a:bodyPr/>
          <a:lstStyle>
            <a:lvl1pPr>
              <a:defRPr/>
            </a:lvl1pPr>
          </a:lstStyle>
          <a:p>
            <a:r>
              <a:rPr lang="de-CH" dirty="0"/>
              <a:t>    |  </a:t>
            </a:r>
            <a:fld id="{E6E8AFE3-9C9B-45FF-B6BF-6FA323AD505A}" type="slidenum">
              <a:rPr lang="de-CH"/>
              <a:pPr/>
              <a:t>‹N°›</a:t>
            </a:fld>
            <a:endParaRPr lang="de-CH" dirty="0"/>
          </a:p>
        </p:txBody>
      </p:sp>
      <p:sp>
        <p:nvSpPr>
          <p:cNvPr id="4" name="Datumsplatzhalter 3"/>
          <p:cNvSpPr>
            <a:spLocks noGrp="1"/>
          </p:cNvSpPr>
          <p:nvPr>
            <p:ph type="dt" sz="half" idx="11"/>
          </p:nvPr>
        </p:nvSpPr>
        <p:spPr/>
        <p:txBody>
          <a:bodyPr/>
          <a:lstStyle>
            <a:lvl1pPr>
              <a:defRPr/>
            </a:lvl1pPr>
          </a:lstStyle>
          <a:p>
            <a:fld id="{779AFB01-FCA5-4DC1-B189-66D194488C8D}" type="datetime4">
              <a:rPr lang="de-DE"/>
              <a:pPr/>
              <a:t>31. August 2023</a:t>
            </a:fld>
            <a:endParaRPr lang="de-CH" dirty="0"/>
          </a:p>
        </p:txBody>
      </p:sp>
      <p:sp>
        <p:nvSpPr>
          <p:cNvPr id="5" name="Fußzeilenplatzhalter 4"/>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3421062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r>
              <a:rPr lang="de-CH" dirty="0"/>
              <a:t>    |  </a:t>
            </a:r>
            <a:fld id="{AD43D58C-D882-4C57-9A35-0D715F3A0876}" type="slidenum">
              <a:rPr lang="de-CH"/>
              <a:pPr/>
              <a:t>‹N°›</a:t>
            </a:fld>
            <a:endParaRPr lang="de-CH" dirty="0"/>
          </a:p>
        </p:txBody>
      </p:sp>
      <p:sp>
        <p:nvSpPr>
          <p:cNvPr id="3" name="Datumsplatzhalter 2"/>
          <p:cNvSpPr>
            <a:spLocks noGrp="1"/>
          </p:cNvSpPr>
          <p:nvPr>
            <p:ph type="dt" sz="half" idx="11"/>
          </p:nvPr>
        </p:nvSpPr>
        <p:spPr/>
        <p:txBody>
          <a:bodyPr/>
          <a:lstStyle>
            <a:lvl1pPr>
              <a:defRPr/>
            </a:lvl1pPr>
          </a:lstStyle>
          <a:p>
            <a:fld id="{B72060FD-1FE9-4215-8DC0-DC1BBCB1E5AE}" type="datetime4">
              <a:rPr lang="de-DE"/>
              <a:pPr/>
              <a:t>31. August 2023</a:t>
            </a:fld>
            <a:endParaRPr lang="de-CH" dirty="0"/>
          </a:p>
        </p:txBody>
      </p:sp>
      <p:sp>
        <p:nvSpPr>
          <p:cNvPr id="4" name="Fußzeilenplatzhalter 3"/>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2780518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oliennummernplatzhalter 4"/>
          <p:cNvSpPr>
            <a:spLocks noGrp="1"/>
          </p:cNvSpPr>
          <p:nvPr>
            <p:ph type="sldNum" sz="quarter" idx="10"/>
          </p:nvPr>
        </p:nvSpPr>
        <p:spPr/>
        <p:txBody>
          <a:bodyPr/>
          <a:lstStyle>
            <a:lvl1pPr>
              <a:defRPr/>
            </a:lvl1pPr>
          </a:lstStyle>
          <a:p>
            <a:r>
              <a:rPr lang="de-CH" dirty="0"/>
              <a:t>    |  </a:t>
            </a:r>
            <a:fld id="{41B09A5A-86B1-467B-8394-96196A43102D}" type="slidenum">
              <a:rPr lang="de-CH"/>
              <a:pPr/>
              <a:t>‹N°›</a:t>
            </a:fld>
            <a:endParaRPr lang="de-CH" dirty="0"/>
          </a:p>
        </p:txBody>
      </p:sp>
      <p:sp>
        <p:nvSpPr>
          <p:cNvPr id="6" name="Datumsplatzhalter 5"/>
          <p:cNvSpPr>
            <a:spLocks noGrp="1"/>
          </p:cNvSpPr>
          <p:nvPr>
            <p:ph type="dt" sz="half" idx="11"/>
          </p:nvPr>
        </p:nvSpPr>
        <p:spPr/>
        <p:txBody>
          <a:bodyPr/>
          <a:lstStyle>
            <a:lvl1pPr>
              <a:defRPr/>
            </a:lvl1pPr>
          </a:lstStyle>
          <a:p>
            <a:fld id="{B9490143-C2BB-4549-BD0F-F1CA034ABA73}" type="datetime4">
              <a:rPr lang="de-DE"/>
              <a:pPr/>
              <a:t>31. August 2023</a:t>
            </a:fld>
            <a:endParaRPr lang="de-CH" dirty="0"/>
          </a:p>
        </p:txBody>
      </p:sp>
      <p:sp>
        <p:nvSpPr>
          <p:cNvPr id="7" name="Fußzeilenplatzhalter 6"/>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726616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GB"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oliennummernplatzhalter 4"/>
          <p:cNvSpPr>
            <a:spLocks noGrp="1"/>
          </p:cNvSpPr>
          <p:nvPr>
            <p:ph type="sldNum" sz="quarter" idx="10"/>
          </p:nvPr>
        </p:nvSpPr>
        <p:spPr/>
        <p:txBody>
          <a:bodyPr/>
          <a:lstStyle>
            <a:lvl1pPr>
              <a:defRPr/>
            </a:lvl1pPr>
          </a:lstStyle>
          <a:p>
            <a:r>
              <a:rPr lang="de-CH" dirty="0"/>
              <a:t>    |  </a:t>
            </a:r>
            <a:fld id="{548CA847-932B-46F6-B73B-DEF9E3C37B6F}" type="slidenum">
              <a:rPr lang="de-CH"/>
              <a:pPr/>
              <a:t>‹N°›</a:t>
            </a:fld>
            <a:endParaRPr lang="de-CH" dirty="0"/>
          </a:p>
        </p:txBody>
      </p:sp>
      <p:sp>
        <p:nvSpPr>
          <p:cNvPr id="6" name="Datumsplatzhalter 5"/>
          <p:cNvSpPr>
            <a:spLocks noGrp="1"/>
          </p:cNvSpPr>
          <p:nvPr>
            <p:ph type="dt" sz="half" idx="11"/>
          </p:nvPr>
        </p:nvSpPr>
        <p:spPr/>
        <p:txBody>
          <a:bodyPr/>
          <a:lstStyle>
            <a:lvl1pPr>
              <a:defRPr/>
            </a:lvl1pPr>
          </a:lstStyle>
          <a:p>
            <a:fld id="{E24B434E-FFF8-4BB6-B970-8D9190C9CE3E}" type="datetime4">
              <a:rPr lang="de-DE"/>
              <a:pPr/>
              <a:t>31. August 2023</a:t>
            </a:fld>
            <a:endParaRPr lang="de-CH" dirty="0"/>
          </a:p>
        </p:txBody>
      </p:sp>
      <p:sp>
        <p:nvSpPr>
          <p:cNvPr id="7" name="Fußzeilenplatzhalter 6"/>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626516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Foliennummernplatzhalter 3"/>
          <p:cNvSpPr>
            <a:spLocks noGrp="1"/>
          </p:cNvSpPr>
          <p:nvPr>
            <p:ph type="sldNum" sz="quarter" idx="10"/>
          </p:nvPr>
        </p:nvSpPr>
        <p:spPr/>
        <p:txBody>
          <a:bodyPr/>
          <a:lstStyle>
            <a:lvl1pPr>
              <a:defRPr/>
            </a:lvl1pPr>
          </a:lstStyle>
          <a:p>
            <a:r>
              <a:rPr lang="de-CH" dirty="0"/>
              <a:t>    |  </a:t>
            </a:r>
            <a:fld id="{418EC081-6296-4ACF-894E-CD3A81754062}"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F960B9A2-4C6E-4399-8957-A227B58D6EAD}"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28308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8"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13" name="Line 14"/>
          <p:cNvSpPr>
            <a:spLocks noChangeShapeType="1"/>
          </p:cNvSpPr>
          <p:nvPr userDrawn="1"/>
        </p:nvSpPr>
        <p:spPr bwMode="auto">
          <a:xfrm>
            <a:off x="-36512" y="1340768"/>
            <a:ext cx="864096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11" name="Textplatzhalter 2"/>
          <p:cNvSpPr>
            <a:spLocks noGrp="1"/>
          </p:cNvSpPr>
          <p:nvPr>
            <p:ph idx="1"/>
          </p:nvPr>
        </p:nvSpPr>
        <p:spPr>
          <a:xfrm>
            <a:off x="675299" y="1628799"/>
            <a:ext cx="7920000" cy="4680000"/>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4"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5"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Tree>
    <p:extLst>
      <p:ext uri="{BB962C8B-B14F-4D97-AF65-F5344CB8AC3E}">
        <p14:creationId xmlns:p14="http://schemas.microsoft.com/office/powerpoint/2010/main" val="23300491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622300"/>
            <a:ext cx="1708150" cy="5135563"/>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1457325" y="622300"/>
            <a:ext cx="4976813" cy="513556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Foliennummernplatzhalter 3"/>
          <p:cNvSpPr>
            <a:spLocks noGrp="1"/>
          </p:cNvSpPr>
          <p:nvPr>
            <p:ph type="sldNum" sz="quarter" idx="10"/>
          </p:nvPr>
        </p:nvSpPr>
        <p:spPr/>
        <p:txBody>
          <a:bodyPr/>
          <a:lstStyle>
            <a:lvl1pPr>
              <a:defRPr/>
            </a:lvl1pPr>
          </a:lstStyle>
          <a:p>
            <a:r>
              <a:rPr lang="de-CH" dirty="0"/>
              <a:t>    |  </a:t>
            </a:r>
            <a:fld id="{62151AC3-C3A8-4BD3-8D63-05DAD2313EF7}"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FAE93CD1-0FF4-49A3-9E54-3FCE69D8883B}"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351931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mit Datum">
    <p:spTree>
      <p:nvGrpSpPr>
        <p:cNvPr id="1" name=""/>
        <p:cNvGrpSpPr/>
        <p:nvPr/>
      </p:nvGrpSpPr>
      <p:grpSpPr>
        <a:xfrm>
          <a:off x="0" y="0"/>
          <a:ext cx="0" cy="0"/>
          <a:chOff x="0" y="0"/>
          <a:chExt cx="0" cy="0"/>
        </a:xfrm>
      </p:grpSpPr>
      <p:sp>
        <p:nvSpPr>
          <p:cNvPr id="6"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accent1"/>
                </a:solidFill>
                <a:latin typeface="+mj-lt"/>
              </a:rPr>
              <a:pPr algn="ctr"/>
              <a:t>‹N°›</a:t>
            </a:fld>
            <a:endParaRPr lang="de-CH" sz="800" b="1" dirty="0">
              <a:solidFill>
                <a:schemeClr val="accent1"/>
              </a:solidFill>
              <a:latin typeface="+mj-lt"/>
            </a:endParaRPr>
          </a:p>
        </p:txBody>
      </p:sp>
      <p:sp>
        <p:nvSpPr>
          <p:cNvPr id="3"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accent1"/>
                </a:solidFill>
              </a:rPr>
              <a:pPr/>
              <a:t>31.08.2023</a:t>
            </a:fld>
            <a:endParaRPr lang="de-CH" dirty="0">
              <a:solidFill>
                <a:schemeClr val="accent1"/>
              </a:solidFill>
            </a:endParaRPr>
          </a:p>
        </p:txBody>
      </p:sp>
      <p:sp>
        <p:nvSpPr>
          <p:cNvPr id="4"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accent1"/>
                </a:solidFill>
              </a:rPr>
              <a:t>Universitäre Psychiatrische Kliniken Basel </a:t>
            </a:r>
            <a:r>
              <a:rPr lang="de-CH" altLang="de-DE" dirty="0">
                <a:solidFill>
                  <a:schemeClr val="accent1"/>
                </a:solidFill>
              </a:rPr>
              <a:t>| www.upkbs.ch |</a:t>
            </a:r>
          </a:p>
        </p:txBody>
      </p:sp>
    </p:spTree>
    <p:extLst>
      <p:ext uri="{BB962C8B-B14F-4D97-AF65-F5344CB8AC3E}">
        <p14:creationId xmlns:p14="http://schemas.microsoft.com/office/powerpoint/2010/main" val="30899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3"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4"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Tree>
    <p:extLst>
      <p:ext uri="{BB962C8B-B14F-4D97-AF65-F5344CB8AC3E}">
        <p14:creationId xmlns:p14="http://schemas.microsoft.com/office/powerpoint/2010/main" val="195729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3" name="Inhaltsplatzhalter 2"/>
          <p:cNvSpPr>
            <a:spLocks noGrp="1"/>
          </p:cNvSpPr>
          <p:nvPr>
            <p:ph sz="half" idx="1"/>
          </p:nvPr>
        </p:nvSpPr>
        <p:spPr>
          <a:xfrm>
            <a:off x="683568" y="1628800"/>
            <a:ext cx="3960000" cy="4525963"/>
          </a:xfrm>
        </p:spPr>
        <p:txBody>
          <a:bodyPr/>
          <a:lstStyle>
            <a:lvl1pPr>
              <a:defRPr sz="18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4" name="Inhaltsplatzhalter 3"/>
          <p:cNvSpPr>
            <a:spLocks noGrp="1"/>
          </p:cNvSpPr>
          <p:nvPr>
            <p:ph sz="half" idx="2"/>
          </p:nvPr>
        </p:nvSpPr>
        <p:spPr>
          <a:xfrm>
            <a:off x="4662539" y="1628800"/>
            <a:ext cx="3960000" cy="4525963"/>
          </a:xfrm>
        </p:spPr>
        <p:txBody>
          <a:bodyPr/>
          <a:lstStyle>
            <a:lvl1pPr>
              <a:defRPr sz="18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21"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22" name="Line 14"/>
          <p:cNvSpPr>
            <a:spLocks noChangeShapeType="1"/>
          </p:cNvSpPr>
          <p:nvPr userDrawn="1"/>
        </p:nvSpPr>
        <p:spPr bwMode="auto">
          <a:xfrm>
            <a:off x="-36512" y="1340768"/>
            <a:ext cx="864096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23"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
        <p:nvSpPr>
          <p:cNvPr id="11" name="Rechteck 10"/>
          <p:cNvSpPr/>
          <p:nvPr userDrawn="1"/>
        </p:nvSpPr>
        <p:spPr>
          <a:xfrm>
            <a:off x="4437862" y="6633356"/>
            <a:ext cx="4716016"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2"/>
              </a:solidFill>
            </a:endParaRPr>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5"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
        <p:nvSpPr>
          <p:cNvPr id="16"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www.upkbs.ch |</a:t>
            </a:r>
          </a:p>
        </p:txBody>
      </p:sp>
    </p:spTree>
    <p:extLst>
      <p:ext uri="{BB962C8B-B14F-4D97-AF65-F5344CB8AC3E}">
        <p14:creationId xmlns:p14="http://schemas.microsoft.com/office/powerpoint/2010/main" val="213127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3050"/>
            <a:ext cx="3178696" cy="1162050"/>
          </a:xfrm>
          <a:prstGeom prst="rect">
            <a:avLst/>
          </a:prstGeom>
        </p:spPr>
        <p:txBody>
          <a:bodyPr anchor="b">
            <a:noAutofit/>
          </a:bodyPr>
          <a:lstStyle>
            <a:lvl1pPr algn="l">
              <a:defRPr sz="2000" b="1" baseline="0"/>
            </a:lvl1pPr>
          </a:lstStyle>
          <a:p>
            <a:r>
              <a:rPr lang="de-DE" dirty="0"/>
              <a:t>TITELMASTER-FORMAT DURCH KLICKEN BEARBEITEN</a:t>
            </a:r>
            <a:endParaRPr lang="de-CH" dirty="0"/>
          </a:p>
        </p:txBody>
      </p:sp>
      <p:sp>
        <p:nvSpPr>
          <p:cNvPr id="3" name="Inhaltsplatzhalter 2"/>
          <p:cNvSpPr>
            <a:spLocks noGrp="1"/>
          </p:cNvSpPr>
          <p:nvPr>
            <p:ph idx="1"/>
          </p:nvPr>
        </p:nvSpPr>
        <p:spPr>
          <a:xfrm>
            <a:off x="3707904" y="273050"/>
            <a:ext cx="4824536" cy="5853113"/>
          </a:xfrm>
        </p:spPr>
        <p:txBody>
          <a:bodyPr>
            <a:normAutofit/>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Textplatzhalter 3"/>
          <p:cNvSpPr>
            <a:spLocks noGrp="1"/>
          </p:cNvSpPr>
          <p:nvPr>
            <p:ph type="body" sz="half" idx="2"/>
          </p:nvPr>
        </p:nvSpPr>
        <p:spPr>
          <a:xfrm>
            <a:off x="457200" y="1435100"/>
            <a:ext cx="3178696" cy="4691063"/>
          </a:xfrm>
        </p:spPr>
        <p:txBody>
          <a:bodyPr/>
          <a:lstStyle>
            <a:lvl1pPr marL="0" indent="0">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8" name="Line 14"/>
          <p:cNvSpPr>
            <a:spLocks noChangeShapeType="1"/>
          </p:cNvSpPr>
          <p:nvPr userDrawn="1"/>
        </p:nvSpPr>
        <p:spPr bwMode="auto">
          <a:xfrm>
            <a:off x="-36512" y="1412776"/>
            <a:ext cx="3672408"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11" name="Rechteck 10"/>
          <p:cNvSpPr/>
          <p:nvPr userDrawn="1"/>
        </p:nvSpPr>
        <p:spPr>
          <a:xfrm>
            <a:off x="4437862" y="6633356"/>
            <a:ext cx="4716016"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2"/>
              </a:solidFill>
            </a:endParaRPr>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3"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
        <p:nvSpPr>
          <p:cNvPr id="16"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www.upkbs.ch |</a:t>
            </a:r>
          </a:p>
        </p:txBody>
      </p:sp>
    </p:spTree>
    <p:extLst>
      <p:ext uri="{BB962C8B-B14F-4D97-AF65-F5344CB8AC3E}">
        <p14:creationId xmlns:p14="http://schemas.microsoft.com/office/powerpoint/2010/main" val="365512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763688" y="4581128"/>
            <a:ext cx="5515000" cy="786210"/>
          </a:xfrm>
          <a:prstGeom prst="rect">
            <a:avLst/>
          </a:prstGeom>
        </p:spPr>
        <p:txBody>
          <a:bodyPr anchor="b">
            <a:noAutofit/>
          </a:bodyPr>
          <a:lstStyle>
            <a:lvl1pPr algn="l">
              <a:defRPr sz="2200" b="1">
                <a:latin typeface="+mj-lt"/>
              </a:defRPr>
            </a:lvl1pPr>
          </a:lstStyle>
          <a:p>
            <a:r>
              <a:rPr lang="de-DE" dirty="0"/>
              <a:t>TITELMASTERFORMAT DURCH KLICKEN BEARBEITEN</a:t>
            </a:r>
            <a:endParaRPr lang="de-CH" dirty="0"/>
          </a:p>
        </p:txBody>
      </p:sp>
      <p:sp>
        <p:nvSpPr>
          <p:cNvPr id="3" name="Bildplatzhalter 2"/>
          <p:cNvSpPr>
            <a:spLocks noGrp="1"/>
          </p:cNvSpPr>
          <p:nvPr>
            <p:ph type="pic" idx="1"/>
          </p:nvPr>
        </p:nvSpPr>
        <p:spPr>
          <a:xfrm>
            <a:off x="1763688" y="612775"/>
            <a:ext cx="5515000" cy="3824337"/>
          </a:xfrm>
        </p:spPr>
        <p:txBody>
          <a:bodyPr>
            <a:normAutofit/>
          </a:bodyPr>
          <a:lstStyle>
            <a:lvl1pPr marL="0" indent="0">
              <a:buNone/>
              <a:defRPr sz="18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de-CH" dirty="0"/>
          </a:p>
        </p:txBody>
      </p:sp>
      <p:sp>
        <p:nvSpPr>
          <p:cNvPr id="10" name="Textplatzhalter 7"/>
          <p:cNvSpPr>
            <a:spLocks noGrp="1"/>
          </p:cNvSpPr>
          <p:nvPr>
            <p:ph type="body" sz="quarter" idx="11" hasCustomPrompt="1"/>
          </p:nvPr>
        </p:nvSpPr>
        <p:spPr>
          <a:xfrm>
            <a:off x="1763688" y="5373216"/>
            <a:ext cx="5515200" cy="792088"/>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11" name="Rechteck 10"/>
          <p:cNvSpPr/>
          <p:nvPr userDrawn="1"/>
        </p:nvSpPr>
        <p:spPr>
          <a:xfrm>
            <a:off x="4437862" y="6633356"/>
            <a:ext cx="4716016"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2"/>
              </a:solidFill>
            </a:endParaRPr>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3"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
        <p:nvSpPr>
          <p:cNvPr id="17" name="Fußzeilenplatzhalter 4"/>
          <p:cNvSpPr txBox="1">
            <a:spLocks/>
          </p:cNvSpPr>
          <p:nvPr userDrawn="1"/>
        </p:nvSpPr>
        <p:spPr>
          <a:xfrm>
            <a:off x="452118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www.upkbs.ch |</a:t>
            </a:r>
          </a:p>
        </p:txBody>
      </p:sp>
    </p:spTree>
    <p:extLst>
      <p:ext uri="{BB962C8B-B14F-4D97-AF65-F5344CB8AC3E}">
        <p14:creationId xmlns:p14="http://schemas.microsoft.com/office/powerpoint/2010/main" val="362805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platzhalter 10"/>
          <p:cNvSpPr>
            <a:spLocks noGrp="1"/>
          </p:cNvSpPr>
          <p:nvPr>
            <p:ph type="body" sz="quarter" idx="14" hasCustomPrompt="1"/>
          </p:nvPr>
        </p:nvSpPr>
        <p:spPr>
          <a:xfrm>
            <a:off x="683569" y="1557338"/>
            <a:ext cx="7920000" cy="3743870"/>
          </a:xfrm>
        </p:spPr>
        <p:txBody>
          <a:bodyPr/>
          <a:lstStyle>
            <a:lvl1pPr marL="0" indent="0">
              <a:buNone/>
              <a:defRPr baseline="0">
                <a:solidFill>
                  <a:schemeClr val="tx2"/>
                </a:solidFill>
              </a:defRPr>
            </a:lvl1pPr>
          </a:lstStyle>
          <a:p>
            <a:pPr lvl="0"/>
            <a:r>
              <a:rPr lang="de-CH" dirty="0"/>
              <a:t>Vorname Name</a:t>
            </a:r>
            <a:br>
              <a:rPr lang="de-CH" dirty="0"/>
            </a:br>
            <a:r>
              <a:rPr lang="de-CH" dirty="0"/>
              <a:t>Abteilung</a:t>
            </a:r>
            <a:br>
              <a:rPr lang="de-CH" dirty="0"/>
            </a:br>
            <a:r>
              <a:rPr lang="de-CH" dirty="0"/>
              <a:t>E-Mail</a:t>
            </a:r>
          </a:p>
        </p:txBody>
      </p:sp>
      <p:sp>
        <p:nvSpPr>
          <p:cNvPr id="9" name="Line 14"/>
          <p:cNvSpPr>
            <a:spLocks noChangeShapeType="1"/>
          </p:cNvSpPr>
          <p:nvPr userDrawn="1"/>
        </p:nvSpPr>
        <p:spPr bwMode="auto">
          <a:xfrm>
            <a:off x="-36512" y="1340768"/>
            <a:ext cx="849600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18"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19" name="Line 14"/>
          <p:cNvSpPr>
            <a:spLocks noChangeShapeType="1"/>
          </p:cNvSpPr>
          <p:nvPr userDrawn="1"/>
        </p:nvSpPr>
        <p:spPr bwMode="auto">
          <a:xfrm>
            <a:off x="-36512" y="1340768"/>
            <a:ext cx="864096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20"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DURCH KLICKEN BEARBEITEN</a:t>
            </a:r>
            <a:endParaRPr lang="de-CH" dirty="0"/>
          </a:p>
        </p:txBody>
      </p:sp>
      <p:sp>
        <p:nvSpPr>
          <p:cNvPr id="16"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7"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Tree>
    <p:extLst>
      <p:ext uri="{BB962C8B-B14F-4D97-AF65-F5344CB8AC3E}">
        <p14:creationId xmlns:p14="http://schemas.microsoft.com/office/powerpoint/2010/main" val="83222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132129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6590" y="1628799"/>
            <a:ext cx="7920000" cy="4680000"/>
          </a:xfrm>
          <a:prstGeom prst="rect">
            <a:avLst/>
          </a:prstGeom>
        </p:spPr>
        <p:txBody>
          <a:bodyPr vert="horz" lIns="91440" tIns="45720" rIns="91440" bIns="45720" rtlCol="0">
            <a:normAutofit/>
          </a:bodyPr>
          <a:lstStyle/>
          <a:p>
            <a:pPr lvl="0"/>
            <a:r>
              <a:rPr lang="de-DE" dirty="0"/>
              <a:t>Modifier le format de la grille de texte</a:t>
            </a:r>
          </a:p>
          <a:p>
            <a:pPr lvl="1"/>
            <a:r>
              <a:rPr lang="de-DE" dirty="0"/>
              <a:t>Deuxième niveau</a:t>
            </a:r>
          </a:p>
          <a:p>
            <a:pPr lvl="2"/>
            <a:r>
              <a:rPr lang="de-DE" dirty="0"/>
              <a:t>Troisième niveau</a:t>
            </a:r>
          </a:p>
          <a:p>
            <a:pPr lvl="3"/>
            <a:r>
              <a:rPr lang="de-DE" dirty="0"/>
              <a:t>Quatrième niveau</a:t>
            </a:r>
          </a:p>
          <a:p>
            <a:pPr lvl="4"/>
            <a:r>
              <a:rPr lang="de-DE" dirty="0"/>
              <a:t>Cinquième niveau</a:t>
            </a:r>
            <a:endParaRPr lang="de-CH" dirty="0"/>
          </a:p>
        </p:txBody>
      </p:sp>
      <p:sp>
        <p:nvSpPr>
          <p:cNvPr id="2" name="Titelplatzhalter 1"/>
          <p:cNvSpPr>
            <a:spLocks noGrp="1"/>
          </p:cNvSpPr>
          <p:nvPr>
            <p:ph type="title"/>
          </p:nvPr>
        </p:nvSpPr>
        <p:spPr>
          <a:xfrm>
            <a:off x="666590" y="332656"/>
            <a:ext cx="7920000" cy="504056"/>
          </a:xfrm>
          <a:prstGeom prst="rect">
            <a:avLst/>
          </a:prstGeom>
        </p:spPr>
        <p:txBody>
          <a:bodyPr vert="horz" lIns="91440" tIns="45720" rIns="91440" bIns="45720" rtlCol="0" anchor="ctr">
            <a:normAutofit/>
          </a:bodyPr>
          <a:lstStyle/>
          <a:p>
            <a:r>
              <a:rPr lang="de-DE" dirty="0"/>
              <a:t>MODIFIER LE TITRE</a:t>
            </a:r>
            <a:endParaRPr lang="de-CH" dirty="0"/>
          </a:p>
        </p:txBody>
      </p:sp>
    </p:spTree>
    <p:extLst>
      <p:ext uri="{BB962C8B-B14F-4D97-AF65-F5344CB8AC3E}">
        <p14:creationId xmlns:p14="http://schemas.microsoft.com/office/powerpoint/2010/main" val="1775356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63" r:id="rId4"/>
    <p:sldLayoutId id="2147483652" r:id="rId5"/>
    <p:sldLayoutId id="2147483656" r:id="rId6"/>
    <p:sldLayoutId id="2147483657" r:id="rId7"/>
    <p:sldLayoutId id="2147483662" r:id="rId8"/>
    <p:sldLayoutId id="2147483665" r:id="rId9"/>
  </p:sldLayoutIdLst>
  <p:txStyles>
    <p:titleStyle>
      <a:lvl1pPr algn="l" defTabSz="914400" rtl="0" eaLnBrk="1" latinLnBrk="0" hangingPunct="1">
        <a:spcBef>
          <a:spcPct val="0"/>
        </a:spcBef>
        <a:buNone/>
        <a:defRPr lang="de-CH" sz="2200" b="1"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1pPr>
      <a:lvl2pPr marL="742950" indent="-28575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57325" y="622300"/>
            <a:ext cx="68373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a:t>TITRE MASTER</a:t>
            </a:r>
          </a:p>
        </p:txBody>
      </p:sp>
      <p:sp>
        <p:nvSpPr>
          <p:cNvPr id="1027" name="Rectangle 3"/>
          <p:cNvSpPr>
            <a:spLocks noGrp="1" noChangeArrowheads="1"/>
          </p:cNvSpPr>
          <p:nvPr>
            <p:ph type="body" idx="1"/>
          </p:nvPr>
        </p:nvSpPr>
        <p:spPr bwMode="auto">
          <a:xfrm>
            <a:off x="1457325" y="1798638"/>
            <a:ext cx="6837363"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a:t>Modifier les formats de grille de texte en cliquant dessus</a:t>
            </a:r>
          </a:p>
          <a:p>
            <a:pPr lvl="1"/>
            <a:r>
              <a:rPr lang="de-CH"/>
              <a:t>Deuxième niveau</a:t>
            </a:r>
          </a:p>
          <a:p>
            <a:pPr lvl="2"/>
            <a:r>
              <a:rPr lang="de-CH"/>
              <a:t>Troisième niveau</a:t>
            </a:r>
          </a:p>
          <a:p>
            <a:pPr lvl="3"/>
            <a:r>
              <a:rPr lang="de-CH"/>
              <a:t>Quatrième niveau</a:t>
            </a:r>
          </a:p>
          <a:p>
            <a:pPr lvl="4"/>
            <a:r>
              <a:rPr lang="de-CH"/>
              <a:t>Cinquième niveau</a:t>
            </a:r>
          </a:p>
        </p:txBody>
      </p:sp>
      <p:sp>
        <p:nvSpPr>
          <p:cNvPr id="1030" name="Rectangle 6"/>
          <p:cNvSpPr>
            <a:spLocks noGrp="1" noChangeArrowheads="1"/>
          </p:cNvSpPr>
          <p:nvPr>
            <p:ph type="sldNum" sz="quarter" idx="4"/>
          </p:nvPr>
        </p:nvSpPr>
        <p:spPr bwMode="auto">
          <a:xfrm>
            <a:off x="7440613" y="6524625"/>
            <a:ext cx="1019175"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fld id="{531BBE61-4259-4233-9492-0855186F3E07}" type="slidenum">
              <a:rPr lang="de-CH"/>
              <a:t>‹N°›</a:t>
            </a:fld>
            <a:endParaRPr lang="de-CH" dirty="0"/>
          </a:p>
        </p:txBody>
      </p:sp>
      <p:sp>
        <p:nvSpPr>
          <p:cNvPr id="1031" name="Line 7"/>
          <p:cNvSpPr>
            <a:spLocks noChangeShapeType="1"/>
          </p:cNvSpPr>
          <p:nvPr/>
        </p:nvSpPr>
        <p:spPr bwMode="auto">
          <a:xfrm>
            <a:off x="1449388" y="6453188"/>
            <a:ext cx="528637"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32" name="Rectangle 8"/>
          <p:cNvSpPr>
            <a:spLocks noGrp="1" noChangeArrowheads="1"/>
          </p:cNvSpPr>
          <p:nvPr>
            <p:ph type="dt" sz="half" idx="2"/>
          </p:nvPr>
        </p:nvSpPr>
        <p:spPr bwMode="auto">
          <a:xfrm>
            <a:off x="4849813" y="6524625"/>
            <a:ext cx="1557337"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solidFill>
                  <a:srgbClr val="444424"/>
                </a:solidFill>
                <a:latin typeface="+mj-lt"/>
              </a:defRPr>
            </a:lvl1pPr>
          </a:lstStyle>
          <a:p>
            <a:r>
              <a:rPr lang="de-CH" dirty="0"/>
              <a:t>24 mars 2022</a:t>
            </a:r>
          </a:p>
        </p:txBody>
      </p:sp>
      <p:sp>
        <p:nvSpPr>
          <p:cNvPr id="1033" name="Rectangle 9"/>
          <p:cNvSpPr>
            <a:spLocks noGrp="1" noChangeArrowheads="1"/>
          </p:cNvSpPr>
          <p:nvPr>
            <p:ph type="ftr" sz="quarter" idx="3"/>
          </p:nvPr>
        </p:nvSpPr>
        <p:spPr bwMode="auto">
          <a:xfrm>
            <a:off x="1449388" y="6524625"/>
            <a:ext cx="3411537"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rgbClr val="444424"/>
                </a:solidFill>
                <a:latin typeface="+mj-lt"/>
              </a:defRPr>
            </a:lvl1pPr>
          </a:lstStyle>
          <a:p>
            <a:r>
              <a:rPr lang="de-CH" b="0" dirty="0"/>
              <a:t>Karin Banholzer Joachim Schreiner </a:t>
            </a:r>
          </a:p>
        </p:txBody>
      </p:sp>
    </p:spTree>
    <p:extLst>
      <p:ext uri="{BB962C8B-B14F-4D97-AF65-F5344CB8AC3E}">
        <p14:creationId xmlns:p14="http://schemas.microsoft.com/office/powerpoint/2010/main" val="206841986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l" rtl="0" eaLnBrk="1" fontAlgn="base" hangingPunct="1">
        <a:spcBef>
          <a:spcPct val="0"/>
        </a:spcBef>
        <a:spcAft>
          <a:spcPct val="0"/>
        </a:spcAft>
        <a:defRPr sz="2200" b="1">
          <a:solidFill>
            <a:srgbClr val="444424"/>
          </a:solidFill>
          <a:latin typeface="+mj-lt"/>
          <a:ea typeface="+mj-ea"/>
          <a:cs typeface="+mj-cs"/>
        </a:defRPr>
      </a:lvl1pPr>
      <a:lvl2pPr algn="l" rtl="0" eaLnBrk="1" fontAlgn="base" hangingPunct="1">
        <a:spcBef>
          <a:spcPct val="0"/>
        </a:spcBef>
        <a:spcAft>
          <a:spcPct val="0"/>
        </a:spcAft>
        <a:defRPr sz="2200" b="1">
          <a:solidFill>
            <a:srgbClr val="444424"/>
          </a:solidFill>
          <a:latin typeface="Verdana" pitchFamily="34" charset="0"/>
        </a:defRPr>
      </a:lvl2pPr>
      <a:lvl3pPr algn="l" rtl="0" eaLnBrk="1" fontAlgn="base" hangingPunct="1">
        <a:spcBef>
          <a:spcPct val="0"/>
        </a:spcBef>
        <a:spcAft>
          <a:spcPct val="0"/>
        </a:spcAft>
        <a:defRPr sz="2200" b="1">
          <a:solidFill>
            <a:srgbClr val="444424"/>
          </a:solidFill>
          <a:latin typeface="Verdana" pitchFamily="34" charset="0"/>
        </a:defRPr>
      </a:lvl3pPr>
      <a:lvl4pPr algn="l" rtl="0" eaLnBrk="1" fontAlgn="base" hangingPunct="1">
        <a:spcBef>
          <a:spcPct val="0"/>
        </a:spcBef>
        <a:spcAft>
          <a:spcPct val="0"/>
        </a:spcAft>
        <a:defRPr sz="2200" b="1">
          <a:solidFill>
            <a:srgbClr val="444424"/>
          </a:solidFill>
          <a:latin typeface="Verdana" pitchFamily="34" charset="0"/>
        </a:defRPr>
      </a:lvl4pPr>
      <a:lvl5pPr algn="l" rtl="0" eaLnBrk="1" fontAlgn="base" hangingPunct="1">
        <a:spcBef>
          <a:spcPct val="0"/>
        </a:spcBef>
        <a:spcAft>
          <a:spcPct val="0"/>
        </a:spcAft>
        <a:defRPr sz="2200" b="1">
          <a:solidFill>
            <a:srgbClr val="444424"/>
          </a:solidFill>
          <a:latin typeface="Verdana" pitchFamily="34" charset="0"/>
        </a:defRPr>
      </a:lvl5pPr>
      <a:lvl6pPr marL="457200" algn="l" rtl="0" eaLnBrk="1" fontAlgn="base" hangingPunct="1">
        <a:spcBef>
          <a:spcPct val="0"/>
        </a:spcBef>
        <a:spcAft>
          <a:spcPct val="0"/>
        </a:spcAft>
        <a:defRPr sz="2200" b="1">
          <a:solidFill>
            <a:srgbClr val="444424"/>
          </a:solidFill>
          <a:latin typeface="Verdana" pitchFamily="34" charset="0"/>
        </a:defRPr>
      </a:lvl6pPr>
      <a:lvl7pPr marL="914400" algn="l" rtl="0" eaLnBrk="1" fontAlgn="base" hangingPunct="1">
        <a:spcBef>
          <a:spcPct val="0"/>
        </a:spcBef>
        <a:spcAft>
          <a:spcPct val="0"/>
        </a:spcAft>
        <a:defRPr sz="2200" b="1">
          <a:solidFill>
            <a:srgbClr val="444424"/>
          </a:solidFill>
          <a:latin typeface="Verdana" pitchFamily="34" charset="0"/>
        </a:defRPr>
      </a:lvl7pPr>
      <a:lvl8pPr marL="1371600" algn="l" rtl="0" eaLnBrk="1" fontAlgn="base" hangingPunct="1">
        <a:spcBef>
          <a:spcPct val="0"/>
        </a:spcBef>
        <a:spcAft>
          <a:spcPct val="0"/>
        </a:spcAft>
        <a:defRPr sz="2200" b="1">
          <a:solidFill>
            <a:srgbClr val="444424"/>
          </a:solidFill>
          <a:latin typeface="Verdana" pitchFamily="34" charset="0"/>
        </a:defRPr>
      </a:lvl8pPr>
      <a:lvl9pPr marL="1828800" algn="l" rtl="0" eaLnBrk="1" fontAlgn="base" hangingPunct="1">
        <a:spcBef>
          <a:spcPct val="0"/>
        </a:spcBef>
        <a:spcAft>
          <a:spcPct val="0"/>
        </a:spcAft>
        <a:defRPr sz="2200" b="1">
          <a:solidFill>
            <a:srgbClr val="444424"/>
          </a:solidFill>
          <a:latin typeface="Verdana" pitchFamily="34" charset="0"/>
        </a:defRPr>
      </a:lvl9pPr>
    </p:titleStyle>
    <p:bodyStyle>
      <a:lvl1pPr marL="1778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ea typeface="+mn-ea"/>
          <a:cs typeface="+mn-cs"/>
        </a:defRPr>
      </a:lvl1pPr>
      <a:lvl2pPr marL="533400" indent="-176213"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2pPr>
      <a:lvl3pPr marL="898525"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3pPr>
      <a:lvl4pPr marL="1255713"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4pPr>
      <a:lvl5pPr marL="16129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5pPr>
      <a:lvl6pPr marL="20701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6pPr>
      <a:lvl7pPr marL="25273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7pPr>
      <a:lvl8pPr marL="29845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8pPr>
      <a:lvl9pPr marL="34417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hyperlink" Target="mailto:Joachim.schreiner@upk.ch"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75656" y="2130425"/>
            <a:ext cx="7020000" cy="1470025"/>
          </a:xfrm>
        </p:spPr>
        <p:txBody>
          <a:bodyPr/>
          <a:lstStyle/>
          <a:p>
            <a:r>
              <a:rPr lang="de-CH" dirty="0"/>
              <a:t>Les </a:t>
            </a:r>
            <a:r>
              <a:rPr lang="de-CH" dirty="0" err="1"/>
              <a:t>contacts</a:t>
            </a:r>
            <a:r>
              <a:rPr lang="de-CH" dirty="0"/>
              <a:t> de </a:t>
            </a:r>
            <a:r>
              <a:rPr lang="de-CH" dirty="0" err="1"/>
              <a:t>mémoire</a:t>
            </a:r>
            <a:r>
              <a:rPr lang="de-CH" dirty="0"/>
              <a:t> dans la relation parents-enfants </a:t>
            </a:r>
            <a:br>
              <a:rPr lang="de-CH" dirty="0"/>
            </a:br>
            <a:r>
              <a:rPr lang="de-CH" dirty="0"/>
              <a:t>Une réflexion critique  </a:t>
            </a:r>
          </a:p>
        </p:txBody>
      </p:sp>
      <p:sp>
        <p:nvSpPr>
          <p:cNvPr id="3" name="Untertitel 2"/>
          <p:cNvSpPr>
            <a:spLocks noGrp="1"/>
          </p:cNvSpPr>
          <p:nvPr>
            <p:ph type="subTitle" idx="1"/>
          </p:nvPr>
        </p:nvSpPr>
        <p:spPr>
          <a:xfrm>
            <a:off x="1475656" y="3620616"/>
            <a:ext cx="7020000" cy="1752600"/>
          </a:xfrm>
        </p:spPr>
        <p:txBody>
          <a:bodyPr/>
          <a:lstStyle/>
          <a:p>
            <a:r>
              <a:rPr lang="de-CH" dirty="0"/>
              <a:t>15 </a:t>
            </a:r>
            <a:r>
              <a:rPr lang="de-CH" dirty="0" err="1"/>
              <a:t>septembre</a:t>
            </a:r>
            <a:r>
              <a:rPr lang="de-CH" dirty="0"/>
              <a:t> 2023 </a:t>
            </a:r>
          </a:p>
        </p:txBody>
      </p:sp>
      <p:sp>
        <p:nvSpPr>
          <p:cNvPr id="4" name="Textplatzhalter 3"/>
          <p:cNvSpPr>
            <a:spLocks noGrp="1"/>
          </p:cNvSpPr>
          <p:nvPr>
            <p:ph type="body" sz="quarter" idx="10"/>
          </p:nvPr>
        </p:nvSpPr>
        <p:spPr>
          <a:xfrm>
            <a:off x="1476374" y="5732643"/>
            <a:ext cx="6191969" cy="648685"/>
          </a:xfrm>
        </p:spPr>
        <p:txBody>
          <a:bodyPr>
            <a:normAutofit fontScale="62500" lnSpcReduction="20000"/>
          </a:bodyPr>
          <a:lstStyle/>
          <a:p>
            <a:r>
              <a:rPr lang="de-CH" dirty="0"/>
              <a:t>Dr. phil.  Psychologue diplômé Joachim Schreiner, Bâle, UPKKJ; </a:t>
            </a:r>
            <a:r>
              <a:rPr lang="de-CH" dirty="0" err="1"/>
              <a:t>chef</a:t>
            </a:r>
            <a:r>
              <a:rPr lang="de-CH" dirty="0"/>
              <a:t> de la clinique </a:t>
            </a:r>
            <a:r>
              <a:rPr lang="de-CH" dirty="0" err="1"/>
              <a:t>psychologique</a:t>
            </a:r>
            <a:r>
              <a:rPr lang="de-CH" dirty="0"/>
              <a:t> </a:t>
            </a:r>
            <a:r>
              <a:rPr lang="de-CH" dirty="0" err="1"/>
              <a:t>d’enfants</a:t>
            </a:r>
            <a:r>
              <a:rPr lang="de-CH" dirty="0"/>
              <a:t> et </a:t>
            </a:r>
            <a:r>
              <a:rPr lang="de-CH" dirty="0" err="1"/>
              <a:t>chef</a:t>
            </a:r>
            <a:r>
              <a:rPr lang="de-CH" dirty="0"/>
              <a:t> du </a:t>
            </a:r>
            <a:r>
              <a:rPr lang="de-CH" dirty="0" err="1"/>
              <a:t>bureau</a:t>
            </a:r>
            <a:r>
              <a:rPr lang="de-CH" dirty="0"/>
              <a:t> de </a:t>
            </a:r>
            <a:r>
              <a:rPr lang="de-CH" dirty="0" err="1"/>
              <a:t>compétence</a:t>
            </a:r>
            <a:r>
              <a:rPr lang="de-CH" dirty="0"/>
              <a:t> Droit de la famille</a:t>
            </a:r>
          </a:p>
          <a:p>
            <a:r>
              <a:rPr lang="de-CH" dirty="0"/>
              <a:t> </a:t>
            </a:r>
          </a:p>
        </p:txBody>
      </p:sp>
      <p:sp>
        <p:nvSpPr>
          <p:cNvPr id="6" name="Textfeld 5"/>
          <p:cNvSpPr txBox="1"/>
          <p:nvPr/>
        </p:nvSpPr>
        <p:spPr>
          <a:xfrm>
            <a:off x="1475656" y="908720"/>
            <a:ext cx="7020000" cy="369332"/>
          </a:xfrm>
          <a:prstGeom prst="rect">
            <a:avLst/>
          </a:prstGeom>
          <a:noFill/>
        </p:spPr>
        <p:txBody>
          <a:bodyPr wrap="square" rtlCol="0">
            <a:spAutoFit/>
          </a:bodyPr>
          <a:lstStyle/>
          <a:p>
            <a:r>
              <a:rPr lang="de-CH" dirty="0"/>
              <a:t>Journée d'étude SVBB-ASCP - 14/15.09.2023 </a:t>
            </a:r>
          </a:p>
        </p:txBody>
      </p:sp>
    </p:spTree>
    <p:extLst>
      <p:ext uri="{BB962C8B-B14F-4D97-AF65-F5344CB8AC3E}">
        <p14:creationId xmlns:p14="http://schemas.microsoft.com/office/powerpoint/2010/main" val="146161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484784"/>
            <a:ext cx="7003107" cy="3959225"/>
          </a:xfrm>
        </p:spPr>
        <p:txBody>
          <a:bodyPr/>
          <a:lstStyle/>
          <a:p>
            <a:pPr marL="0" indent="0">
              <a:buNone/>
            </a:pPr>
            <a:r>
              <a:rPr lang="de-CH" dirty="0">
                <a:solidFill>
                  <a:srgbClr val="ED7925"/>
                </a:solidFill>
              </a:rPr>
              <a:t>Quelques considérations psychologiques qui s'opposent à </a:t>
            </a:r>
            <a:r>
              <a:rPr lang="de-CH" dirty="0" err="1">
                <a:solidFill>
                  <a:srgbClr val="ED7925"/>
                </a:solidFill>
              </a:rPr>
              <a:t>l’ordonnance</a:t>
            </a:r>
            <a:r>
              <a:rPr lang="de-CH" dirty="0">
                <a:solidFill>
                  <a:srgbClr val="ED7925"/>
                </a:solidFill>
              </a:rPr>
              <a:t> de </a:t>
            </a:r>
            <a:r>
              <a:rPr lang="de-CH" dirty="0" err="1">
                <a:solidFill>
                  <a:srgbClr val="ED7925"/>
                </a:solidFill>
              </a:rPr>
              <a:t>contacts</a:t>
            </a:r>
            <a:r>
              <a:rPr lang="de-CH" dirty="0">
                <a:solidFill>
                  <a:srgbClr val="ED7925"/>
                </a:solidFill>
              </a:rPr>
              <a:t> de </a:t>
            </a:r>
            <a:r>
              <a:rPr lang="de-CH" dirty="0" err="1">
                <a:solidFill>
                  <a:srgbClr val="ED7925"/>
                </a:solidFill>
              </a:rPr>
              <a:t>mémoire</a:t>
            </a:r>
            <a:r>
              <a:rPr lang="de-CH" dirty="0">
                <a:solidFill>
                  <a:srgbClr val="ED7925"/>
                </a:solidFill>
              </a:rPr>
              <a:t> : </a:t>
            </a:r>
          </a:p>
          <a:p>
            <a:pPr marL="0" indent="0">
              <a:buNone/>
            </a:pPr>
            <a:endParaRPr lang="de-CH" dirty="0"/>
          </a:p>
          <a:p>
            <a:r>
              <a:rPr lang="de-CH" dirty="0"/>
              <a:t>Pour </a:t>
            </a:r>
            <a:r>
              <a:rPr lang="de-CH" dirty="0" err="1"/>
              <a:t>l’enfant</a:t>
            </a:r>
            <a:r>
              <a:rPr lang="de-CH" dirty="0"/>
              <a:t> </a:t>
            </a:r>
            <a:r>
              <a:rPr lang="de-CH" dirty="0" err="1"/>
              <a:t>imposer</a:t>
            </a:r>
            <a:r>
              <a:rPr lang="de-CH" dirty="0"/>
              <a:t> des </a:t>
            </a:r>
            <a:r>
              <a:rPr lang="de-CH" dirty="0" err="1"/>
              <a:t>contacts</a:t>
            </a:r>
            <a:r>
              <a:rPr lang="de-CH" dirty="0"/>
              <a:t> de </a:t>
            </a:r>
            <a:r>
              <a:rPr lang="de-CH" dirty="0" err="1"/>
              <a:t>mémoire</a:t>
            </a:r>
            <a:r>
              <a:rPr lang="de-CH" dirty="0"/>
              <a:t> contre </a:t>
            </a:r>
            <a:r>
              <a:rPr lang="de-CH" dirty="0" err="1"/>
              <a:t>sa</a:t>
            </a:r>
            <a:r>
              <a:rPr lang="de-CH" dirty="0"/>
              <a:t> </a:t>
            </a:r>
            <a:r>
              <a:rPr lang="de-CH" dirty="0" err="1"/>
              <a:t>volonté</a:t>
            </a:r>
            <a:r>
              <a:rPr lang="de-CH" dirty="0"/>
              <a:t> </a:t>
            </a:r>
            <a:r>
              <a:rPr lang="de-CH" dirty="0" err="1"/>
              <a:t>exprimée</a:t>
            </a:r>
            <a:r>
              <a:rPr lang="de-CH" dirty="0"/>
              <a:t> </a:t>
            </a:r>
            <a:r>
              <a:rPr lang="de-CH" dirty="0" err="1"/>
              <a:t>s’apparente</a:t>
            </a:r>
            <a:r>
              <a:rPr lang="de-CH" dirty="0"/>
              <a:t> à </a:t>
            </a:r>
            <a:r>
              <a:rPr lang="de-CH" dirty="0" err="1"/>
              <a:t>un</a:t>
            </a:r>
            <a:r>
              <a:rPr lang="de-CH" dirty="0"/>
              <a:t> </a:t>
            </a:r>
            <a:r>
              <a:rPr lang="de-CH" dirty="0" err="1"/>
              <a:t>grand</a:t>
            </a:r>
            <a:r>
              <a:rPr lang="de-CH" dirty="0"/>
              <a:t> </a:t>
            </a:r>
            <a:r>
              <a:rPr lang="de-CH" dirty="0" err="1"/>
              <a:t>moment</a:t>
            </a:r>
            <a:r>
              <a:rPr lang="de-CH" dirty="0"/>
              <a:t> de stress </a:t>
            </a:r>
            <a:r>
              <a:rPr lang="de-CH" dirty="0" err="1"/>
              <a:t>pendant</a:t>
            </a:r>
            <a:r>
              <a:rPr lang="de-CH" dirty="0"/>
              <a:t> et après le </a:t>
            </a:r>
            <a:r>
              <a:rPr lang="de-CH" dirty="0" err="1"/>
              <a:t>contact</a:t>
            </a:r>
            <a:r>
              <a:rPr lang="de-CH" dirty="0"/>
              <a:t>. Chez les jeunes enfants en particulier, </a:t>
            </a:r>
            <a:r>
              <a:rPr lang="de-CH" dirty="0" err="1"/>
              <a:t>cette</a:t>
            </a:r>
            <a:r>
              <a:rPr lang="de-CH" dirty="0"/>
              <a:t> </a:t>
            </a:r>
            <a:r>
              <a:rPr lang="de-CH" dirty="0" err="1"/>
              <a:t>situation</a:t>
            </a:r>
            <a:r>
              <a:rPr lang="de-CH" dirty="0"/>
              <a:t> peut avoir des répercussions négatives sur leur capacité à </a:t>
            </a:r>
            <a:r>
              <a:rPr lang="de-CH" dirty="0" err="1"/>
              <a:t>gérer</a:t>
            </a:r>
            <a:r>
              <a:rPr lang="de-CH" dirty="0"/>
              <a:t> </a:t>
            </a:r>
            <a:r>
              <a:rPr lang="de-CH" dirty="0" err="1"/>
              <a:t>les</a:t>
            </a:r>
            <a:r>
              <a:rPr lang="de-CH" dirty="0"/>
              <a:t> </a:t>
            </a:r>
            <a:r>
              <a:rPr lang="de-CH" dirty="0" err="1"/>
              <a:t>tâches</a:t>
            </a:r>
            <a:r>
              <a:rPr lang="de-CH" dirty="0"/>
              <a:t> de la </a:t>
            </a:r>
            <a:r>
              <a:rPr lang="de-CH" dirty="0" err="1"/>
              <a:t>vie</a:t>
            </a:r>
            <a:r>
              <a:rPr lang="de-CH" dirty="0"/>
              <a:t> </a:t>
            </a:r>
            <a:r>
              <a:rPr lang="de-CH" dirty="0" err="1"/>
              <a:t>quotidienne</a:t>
            </a:r>
            <a:r>
              <a:rPr lang="de-CH" dirty="0"/>
              <a:t> et </a:t>
            </a:r>
            <a:r>
              <a:rPr lang="de-CH" dirty="0" err="1"/>
              <a:t>celles</a:t>
            </a:r>
            <a:r>
              <a:rPr lang="de-CH" dirty="0"/>
              <a:t> </a:t>
            </a:r>
            <a:r>
              <a:rPr lang="de-CH" dirty="0" err="1"/>
              <a:t>inhérentes</a:t>
            </a:r>
            <a:r>
              <a:rPr lang="de-CH" dirty="0"/>
              <a:t> à </a:t>
            </a:r>
            <a:r>
              <a:rPr lang="de-CH" dirty="0" err="1"/>
              <a:t>leur</a:t>
            </a:r>
            <a:r>
              <a:rPr lang="de-CH" dirty="0"/>
              <a:t> </a:t>
            </a:r>
            <a:r>
              <a:rPr lang="de-CH" dirty="0" err="1"/>
              <a:t>développement</a:t>
            </a:r>
            <a:r>
              <a:rPr lang="de-CH" dirty="0"/>
              <a:t>. </a:t>
            </a:r>
          </a:p>
          <a:p>
            <a:r>
              <a:rPr lang="de-CH" dirty="0"/>
              <a:t>Il semble très improbable qu'après des années de conflit et en </a:t>
            </a:r>
            <a:r>
              <a:rPr lang="de-CH" dirty="0" err="1"/>
              <a:t>présence</a:t>
            </a:r>
            <a:r>
              <a:rPr lang="de-CH" dirty="0"/>
              <a:t> de </a:t>
            </a:r>
            <a:r>
              <a:rPr lang="de-CH" dirty="0" err="1"/>
              <a:t>positions</a:t>
            </a:r>
            <a:r>
              <a:rPr lang="de-CH" dirty="0"/>
              <a:t> </a:t>
            </a:r>
            <a:r>
              <a:rPr lang="de-CH" dirty="0" err="1"/>
              <a:t>aussi</a:t>
            </a:r>
            <a:r>
              <a:rPr lang="de-CH" dirty="0"/>
              <a:t> </a:t>
            </a:r>
            <a:r>
              <a:rPr lang="de-CH" dirty="0" err="1"/>
              <a:t>tranchées</a:t>
            </a:r>
            <a:r>
              <a:rPr lang="de-CH" dirty="0"/>
              <a:t>, un contact d'une heure modifie positivement et durablement le point de vue de l'enfant. </a:t>
            </a:r>
          </a:p>
          <a:p>
            <a:r>
              <a:rPr lang="de-CH" dirty="0"/>
              <a:t>Il faut plutôt s'attendre à ce </a:t>
            </a:r>
            <a:r>
              <a:rPr lang="de-CH" dirty="0" err="1"/>
              <a:t>que</a:t>
            </a:r>
            <a:r>
              <a:rPr lang="de-CH" dirty="0"/>
              <a:t> </a:t>
            </a:r>
            <a:r>
              <a:rPr lang="de-CH" dirty="0" err="1"/>
              <a:t>l’enfant</a:t>
            </a:r>
            <a:r>
              <a:rPr lang="de-CH" dirty="0"/>
              <a:t> </a:t>
            </a:r>
            <a:r>
              <a:rPr lang="de-CH" dirty="0" err="1"/>
              <a:t>attribue</a:t>
            </a:r>
            <a:r>
              <a:rPr lang="de-CH" dirty="0"/>
              <a:t> le stress </a:t>
            </a:r>
            <a:r>
              <a:rPr lang="de-CH" dirty="0" err="1"/>
              <a:t>éprouvé</a:t>
            </a:r>
            <a:r>
              <a:rPr lang="de-CH" dirty="0"/>
              <a:t> à </a:t>
            </a:r>
            <a:r>
              <a:rPr lang="de-CH" dirty="0" err="1"/>
              <a:t>ce</a:t>
            </a:r>
            <a:r>
              <a:rPr lang="de-CH" dirty="0"/>
              <a:t> </a:t>
            </a:r>
            <a:r>
              <a:rPr lang="de-CH" dirty="0" err="1"/>
              <a:t>parent</a:t>
            </a:r>
            <a:r>
              <a:rPr lang="de-CH" dirty="0"/>
              <a:t> (</a:t>
            </a:r>
            <a:r>
              <a:rPr lang="de-CH" dirty="0" err="1"/>
              <a:t>culpabilité</a:t>
            </a:r>
            <a:r>
              <a:rPr lang="de-CH" dirty="0"/>
              <a:t>), ce qui ne fait </a:t>
            </a:r>
            <a:r>
              <a:rPr lang="de-CH" dirty="0" err="1"/>
              <a:t>qu'aggraver</a:t>
            </a:r>
            <a:r>
              <a:rPr lang="de-CH" dirty="0"/>
              <a:t> </a:t>
            </a:r>
            <a:r>
              <a:rPr lang="de-CH" dirty="0" err="1"/>
              <a:t>les</a:t>
            </a:r>
            <a:r>
              <a:rPr lang="de-CH" dirty="0"/>
              <a:t> </a:t>
            </a:r>
            <a:r>
              <a:rPr lang="de-CH" dirty="0" err="1"/>
              <a:t>relations</a:t>
            </a:r>
            <a:r>
              <a:rPr lang="de-CH" dirty="0"/>
              <a:t>.  </a:t>
            </a:r>
          </a:p>
          <a:p>
            <a:pPr marL="0" indent="0">
              <a:buNone/>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82164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628800"/>
            <a:ext cx="7003107" cy="3959225"/>
          </a:xfrm>
        </p:spPr>
        <p:txBody>
          <a:bodyPr/>
          <a:lstStyle/>
          <a:p>
            <a:pPr marL="0" indent="0">
              <a:buNone/>
            </a:pPr>
            <a:r>
              <a:rPr lang="de-CH" dirty="0">
                <a:solidFill>
                  <a:srgbClr val="ED7925"/>
                </a:solidFill>
              </a:rPr>
              <a:t>Existe-t-il néanmoins des indications </a:t>
            </a:r>
            <a:r>
              <a:rPr lang="de-CH" dirty="0" err="1">
                <a:solidFill>
                  <a:srgbClr val="ED7925"/>
                </a:solidFill>
              </a:rPr>
              <a:t>pour</a:t>
            </a:r>
            <a:r>
              <a:rPr lang="de-CH" dirty="0">
                <a:solidFill>
                  <a:srgbClr val="ED7925"/>
                </a:solidFill>
              </a:rPr>
              <a:t> </a:t>
            </a:r>
            <a:r>
              <a:rPr lang="de-CH" dirty="0" err="1">
                <a:solidFill>
                  <a:srgbClr val="ED7925"/>
                </a:solidFill>
              </a:rPr>
              <a:t>ordonner</a:t>
            </a:r>
            <a:r>
              <a:rPr lang="de-CH" dirty="0">
                <a:solidFill>
                  <a:srgbClr val="ED7925"/>
                </a:solidFill>
              </a:rPr>
              <a:t> des contacts de </a:t>
            </a:r>
            <a:r>
              <a:rPr lang="de-CH" dirty="0" err="1">
                <a:solidFill>
                  <a:srgbClr val="ED7925"/>
                </a:solidFill>
              </a:rPr>
              <a:t>mémoire</a:t>
            </a:r>
            <a:r>
              <a:rPr lang="de-CH" dirty="0">
                <a:solidFill>
                  <a:srgbClr val="ED7925"/>
                </a:solidFill>
              </a:rPr>
              <a:t> et </a:t>
            </a:r>
            <a:r>
              <a:rPr lang="de-CH" dirty="0" err="1">
                <a:solidFill>
                  <a:srgbClr val="ED7925"/>
                </a:solidFill>
              </a:rPr>
              <a:t>leur</a:t>
            </a:r>
            <a:r>
              <a:rPr lang="de-CH" dirty="0">
                <a:solidFill>
                  <a:srgbClr val="ED7925"/>
                </a:solidFill>
              </a:rPr>
              <a:t> </a:t>
            </a:r>
            <a:r>
              <a:rPr lang="de-CH" dirty="0" err="1">
                <a:solidFill>
                  <a:srgbClr val="ED7925"/>
                </a:solidFill>
              </a:rPr>
              <a:t>mise</a:t>
            </a:r>
            <a:r>
              <a:rPr lang="de-CH" dirty="0">
                <a:solidFill>
                  <a:srgbClr val="ED7925"/>
                </a:solidFill>
              </a:rPr>
              <a:t> en </a:t>
            </a:r>
            <a:r>
              <a:rPr lang="de-CH" dirty="0" err="1">
                <a:solidFill>
                  <a:srgbClr val="ED7925"/>
                </a:solidFill>
              </a:rPr>
              <a:t>oeuvre</a:t>
            </a:r>
            <a:r>
              <a:rPr lang="de-CH" dirty="0">
                <a:solidFill>
                  <a:srgbClr val="ED7925"/>
                </a:solidFill>
              </a:rPr>
              <a:t> ? </a:t>
            </a:r>
            <a:endParaRPr lang="de-CH" dirty="0"/>
          </a:p>
          <a:p>
            <a:endParaRPr lang="de-CH" dirty="0"/>
          </a:p>
          <a:p>
            <a:r>
              <a:rPr lang="de-CH" dirty="0"/>
              <a:t>Pour ce faire, il faut tenir compte des différentes </a:t>
            </a:r>
            <a:r>
              <a:rPr lang="de-CH" dirty="0" err="1"/>
              <a:t>constellations</a:t>
            </a:r>
            <a:r>
              <a:rPr lang="de-CH" dirty="0"/>
              <a:t> du refus de contact. </a:t>
            </a: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81902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412776"/>
            <a:ext cx="7363147" cy="3959225"/>
          </a:xfrm>
        </p:spPr>
        <p:txBody>
          <a:bodyPr/>
          <a:lstStyle/>
          <a:p>
            <a:pPr marL="0" indent="0">
              <a:buNone/>
            </a:pPr>
            <a:r>
              <a:rPr lang="de-CH" dirty="0"/>
              <a:t>Dans la pratique, je rencontre régulièrement trois constellations :</a:t>
            </a:r>
          </a:p>
          <a:p>
            <a:pPr marL="0" indent="0">
              <a:buNone/>
            </a:pPr>
            <a:endParaRPr lang="de-CH" dirty="0"/>
          </a:p>
          <a:p>
            <a:pPr marL="0" indent="0">
              <a:buNone/>
            </a:pPr>
            <a:r>
              <a:rPr lang="de-CH" dirty="0">
                <a:solidFill>
                  <a:srgbClr val="ED7925"/>
                </a:solidFill>
              </a:rPr>
              <a:t>Premier groupe</a:t>
            </a:r>
          </a:p>
          <a:p>
            <a:r>
              <a:rPr lang="de-CH" dirty="0"/>
              <a:t>Enfants entre 3 et 6 ans qui refusent le contact avec véhémence en criant et en </a:t>
            </a:r>
            <a:r>
              <a:rPr lang="de-CH" dirty="0" err="1"/>
              <a:t>s'accrochant</a:t>
            </a:r>
            <a:r>
              <a:rPr lang="de-CH" dirty="0"/>
              <a:t>, </a:t>
            </a:r>
            <a:r>
              <a:rPr lang="de-CH" dirty="0" err="1"/>
              <a:t>ils</a:t>
            </a:r>
            <a:r>
              <a:rPr lang="de-CH" dirty="0"/>
              <a:t> </a:t>
            </a:r>
            <a:r>
              <a:rPr lang="de-CH" dirty="0" err="1"/>
              <a:t>éprouvent</a:t>
            </a:r>
            <a:r>
              <a:rPr lang="de-CH" dirty="0"/>
              <a:t> </a:t>
            </a:r>
            <a:r>
              <a:rPr lang="de-CH" dirty="0" err="1"/>
              <a:t>une</a:t>
            </a:r>
            <a:r>
              <a:rPr lang="de-CH" dirty="0"/>
              <a:t> grande peur (</a:t>
            </a:r>
            <a:r>
              <a:rPr lang="de-CH" dirty="0" err="1"/>
              <a:t>indéfinie</a:t>
            </a:r>
            <a:r>
              <a:rPr lang="de-CH" dirty="0"/>
              <a:t>).</a:t>
            </a:r>
          </a:p>
          <a:p>
            <a:r>
              <a:rPr lang="de-CH" dirty="0"/>
              <a:t>Il existe de vagues indices </a:t>
            </a:r>
            <a:r>
              <a:rPr lang="de-CH" dirty="0" err="1"/>
              <a:t>d'une</a:t>
            </a:r>
            <a:r>
              <a:rPr lang="de-CH" dirty="0"/>
              <a:t> probable </a:t>
            </a:r>
            <a:r>
              <a:rPr lang="de-CH" dirty="0" err="1"/>
              <a:t>mise</a:t>
            </a:r>
            <a:r>
              <a:rPr lang="de-CH" dirty="0"/>
              <a:t> en </a:t>
            </a:r>
            <a:r>
              <a:rPr lang="de-CH" dirty="0" err="1"/>
              <a:t>danger</a:t>
            </a:r>
            <a:r>
              <a:rPr lang="de-CH" dirty="0"/>
              <a:t> de l'enfant par </a:t>
            </a:r>
            <a:r>
              <a:rPr lang="de-CH" dirty="0" err="1"/>
              <a:t>ces</a:t>
            </a:r>
            <a:r>
              <a:rPr lang="de-CH" dirty="0"/>
              <a:t> </a:t>
            </a:r>
            <a:r>
              <a:rPr lang="de-CH" dirty="0" err="1"/>
              <a:t>contacts</a:t>
            </a:r>
            <a:r>
              <a:rPr lang="de-CH" dirty="0"/>
              <a:t>.</a:t>
            </a:r>
          </a:p>
          <a:p>
            <a:r>
              <a:rPr lang="de-CH" dirty="0"/>
              <a:t>Les enfants </a:t>
            </a:r>
            <a:r>
              <a:rPr lang="de-CH" dirty="0" err="1"/>
              <a:t>n'ont</a:t>
            </a:r>
            <a:r>
              <a:rPr lang="de-CH" dirty="0"/>
              <a:t> en </a:t>
            </a:r>
            <a:r>
              <a:rPr lang="de-CH" dirty="0" err="1"/>
              <a:t>général</a:t>
            </a:r>
            <a:r>
              <a:rPr lang="de-CH" dirty="0"/>
              <a:t> </a:t>
            </a:r>
            <a:r>
              <a:rPr lang="de-CH" dirty="0" err="1"/>
              <a:t>pas</a:t>
            </a:r>
            <a:r>
              <a:rPr lang="de-CH" dirty="0"/>
              <a:t> fait </a:t>
            </a:r>
            <a:r>
              <a:rPr lang="de-CH" dirty="0" err="1"/>
              <a:t>l'expérience</a:t>
            </a:r>
            <a:r>
              <a:rPr lang="de-CH" dirty="0"/>
              <a:t> </a:t>
            </a:r>
            <a:r>
              <a:rPr lang="de-CH" dirty="0" err="1"/>
              <a:t>d’une</a:t>
            </a:r>
            <a:r>
              <a:rPr lang="de-CH" dirty="0"/>
              <a:t> longue </a:t>
            </a:r>
            <a:r>
              <a:rPr lang="de-CH" dirty="0" err="1"/>
              <a:t>relation</a:t>
            </a:r>
            <a:r>
              <a:rPr lang="de-CH" dirty="0"/>
              <a:t> durable </a:t>
            </a:r>
            <a:r>
              <a:rPr lang="de-CH" dirty="0" err="1"/>
              <a:t>avec</a:t>
            </a:r>
            <a:r>
              <a:rPr lang="de-CH" dirty="0"/>
              <a:t> le </a:t>
            </a:r>
            <a:r>
              <a:rPr lang="de-CH" dirty="0" err="1"/>
              <a:t>parent</a:t>
            </a:r>
            <a:r>
              <a:rPr lang="de-CH" dirty="0"/>
              <a:t> non </a:t>
            </a:r>
            <a:r>
              <a:rPr lang="de-CH" dirty="0" err="1"/>
              <a:t>titulaire</a:t>
            </a:r>
            <a:r>
              <a:rPr lang="de-CH" dirty="0"/>
              <a:t> de la </a:t>
            </a:r>
            <a:r>
              <a:rPr lang="de-CH" dirty="0" err="1"/>
              <a:t>garde</a:t>
            </a:r>
            <a:r>
              <a:rPr lang="de-CH" dirty="0"/>
              <a:t>, mais </a:t>
            </a:r>
            <a:r>
              <a:rPr lang="de-CH" dirty="0" err="1"/>
              <a:t>ils</a:t>
            </a:r>
            <a:r>
              <a:rPr lang="de-CH" dirty="0"/>
              <a:t> </a:t>
            </a:r>
            <a:r>
              <a:rPr lang="de-CH" dirty="0" err="1"/>
              <a:t>entretiennent</a:t>
            </a:r>
            <a:r>
              <a:rPr lang="de-CH" dirty="0"/>
              <a:t> une relation étroite avec le </a:t>
            </a:r>
            <a:r>
              <a:rPr lang="de-CH" dirty="0" err="1"/>
              <a:t>parent</a:t>
            </a:r>
            <a:r>
              <a:rPr lang="de-CH" dirty="0"/>
              <a:t> </a:t>
            </a:r>
            <a:r>
              <a:rPr lang="de-CH" dirty="0" err="1"/>
              <a:t>détenteur</a:t>
            </a:r>
            <a:r>
              <a:rPr lang="de-CH" dirty="0"/>
              <a:t> de la </a:t>
            </a:r>
            <a:r>
              <a:rPr lang="de-CH" dirty="0" err="1"/>
              <a:t>garde</a:t>
            </a:r>
            <a:r>
              <a:rPr lang="de-CH" dirty="0"/>
              <a:t>. </a:t>
            </a:r>
          </a:p>
          <a:p>
            <a:r>
              <a:rPr lang="de-CH" dirty="0"/>
              <a:t>Ils ne peuvent </a:t>
            </a:r>
            <a:r>
              <a:rPr lang="de-CH" dirty="0" err="1"/>
              <a:t>guère</a:t>
            </a:r>
            <a:r>
              <a:rPr lang="de-CH" dirty="0"/>
              <a:t> </a:t>
            </a:r>
            <a:r>
              <a:rPr lang="de-CH" dirty="0" err="1"/>
              <a:t>fournir</a:t>
            </a:r>
            <a:r>
              <a:rPr lang="de-CH" dirty="0"/>
              <a:t> </a:t>
            </a:r>
            <a:r>
              <a:rPr lang="de-CH" dirty="0" err="1"/>
              <a:t>aux</a:t>
            </a:r>
            <a:r>
              <a:rPr lang="de-CH" dirty="0"/>
              <a:t> adultes des "</a:t>
            </a:r>
            <a:r>
              <a:rPr lang="de-CH" dirty="0" err="1"/>
              <a:t>arguments</a:t>
            </a:r>
            <a:r>
              <a:rPr lang="de-CH" dirty="0"/>
              <a:t>" suffisamment </a:t>
            </a:r>
            <a:r>
              <a:rPr lang="de-CH" dirty="0" err="1"/>
              <a:t>compréhensibles</a:t>
            </a:r>
            <a:r>
              <a:rPr lang="de-CH" dirty="0"/>
              <a:t> </a:t>
            </a:r>
            <a:r>
              <a:rPr lang="de-CH" dirty="0" err="1"/>
              <a:t>qui</a:t>
            </a:r>
            <a:r>
              <a:rPr lang="de-CH" dirty="0"/>
              <a:t> </a:t>
            </a:r>
            <a:r>
              <a:rPr lang="de-CH" dirty="0" err="1"/>
              <a:t>justifient</a:t>
            </a:r>
            <a:r>
              <a:rPr lang="de-CH" dirty="0"/>
              <a:t> </a:t>
            </a:r>
            <a:r>
              <a:rPr lang="de-CH" dirty="0" err="1"/>
              <a:t>leur</a:t>
            </a:r>
            <a:r>
              <a:rPr lang="de-CH" dirty="0"/>
              <a:t> </a:t>
            </a:r>
            <a:r>
              <a:rPr lang="de-CH" dirty="0" err="1"/>
              <a:t>comportement</a:t>
            </a:r>
            <a:r>
              <a:rPr lang="de-CH" dirty="0"/>
              <a:t>. </a:t>
            </a:r>
            <a:br>
              <a:rPr lang="de-CH" dirty="0"/>
            </a:br>
            <a:r>
              <a:rPr lang="de-CH" dirty="0"/>
              <a:t>Ils ne sont donc </a:t>
            </a:r>
            <a:r>
              <a:rPr lang="de-CH" dirty="0" err="1"/>
              <a:t>guère</a:t>
            </a:r>
            <a:r>
              <a:rPr lang="de-CH" dirty="0"/>
              <a:t> </a:t>
            </a:r>
            <a:r>
              <a:rPr lang="de-CH" dirty="0" err="1"/>
              <a:t>ouverts</a:t>
            </a:r>
            <a:r>
              <a:rPr lang="de-CH" dirty="0"/>
              <a:t> aux arguments.</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016462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412776"/>
            <a:ext cx="7363147" cy="3959225"/>
          </a:xfrm>
        </p:spPr>
        <p:txBody>
          <a:bodyPr/>
          <a:lstStyle/>
          <a:p>
            <a:pPr marL="0" indent="0">
              <a:buNone/>
            </a:pPr>
            <a:r>
              <a:rPr lang="de-CH" dirty="0"/>
              <a:t>Dans la pratique, je rencontre régulièrement trois constellations :</a:t>
            </a:r>
          </a:p>
          <a:p>
            <a:pPr marL="0" indent="0">
              <a:buNone/>
            </a:pPr>
            <a:endParaRPr lang="de-CH" dirty="0"/>
          </a:p>
          <a:p>
            <a:pPr marL="0" indent="0">
              <a:buNone/>
            </a:pPr>
            <a:r>
              <a:rPr lang="de-CH" dirty="0">
                <a:solidFill>
                  <a:srgbClr val="ED7925"/>
                </a:solidFill>
              </a:rPr>
              <a:t>Deuxième groupe</a:t>
            </a:r>
          </a:p>
          <a:p>
            <a:r>
              <a:rPr lang="de-CH" dirty="0"/>
              <a:t>Enfants entre 8 et 12 ans qui, après des années de conflit, refusent le contact de </a:t>
            </a:r>
            <a:r>
              <a:rPr lang="de-CH" dirty="0" err="1"/>
              <a:t>manière</a:t>
            </a:r>
            <a:r>
              <a:rPr lang="de-CH" dirty="0"/>
              <a:t> permanente, véhémente et sur une longue </a:t>
            </a:r>
            <a:r>
              <a:rPr lang="de-CH" dirty="0" err="1"/>
              <a:t>durée</a:t>
            </a:r>
            <a:r>
              <a:rPr lang="de-CH" dirty="0"/>
              <a:t>. </a:t>
            </a:r>
          </a:p>
          <a:p>
            <a:r>
              <a:rPr lang="de-CH" dirty="0"/>
              <a:t>Les tentatives de médiation de toutes sortes </a:t>
            </a:r>
            <a:r>
              <a:rPr lang="de-CH" dirty="0" err="1"/>
              <a:t>ont</a:t>
            </a:r>
            <a:r>
              <a:rPr lang="de-CH" dirty="0"/>
              <a:t> </a:t>
            </a:r>
            <a:r>
              <a:rPr lang="de-CH" dirty="0" err="1"/>
              <a:t>échoué</a:t>
            </a:r>
            <a:r>
              <a:rPr lang="de-CH" dirty="0"/>
              <a:t>.</a:t>
            </a:r>
          </a:p>
          <a:p>
            <a:r>
              <a:rPr lang="de-CH" dirty="0"/>
              <a:t>Les enfants sont désespérés par le fait que les (nouveaux) professionnels essaient sans cesse de les </a:t>
            </a:r>
            <a:r>
              <a:rPr lang="de-CH" dirty="0" err="1"/>
              <a:t>convaincre</a:t>
            </a:r>
            <a:r>
              <a:rPr lang="de-CH" dirty="0"/>
              <a:t> de </a:t>
            </a:r>
            <a:r>
              <a:rPr lang="de-CH" dirty="0" err="1"/>
              <a:t>renouer</a:t>
            </a:r>
            <a:r>
              <a:rPr lang="de-CH" dirty="0"/>
              <a:t> le </a:t>
            </a:r>
            <a:r>
              <a:rPr lang="de-CH" dirty="0" err="1"/>
              <a:t>contact</a:t>
            </a:r>
            <a:r>
              <a:rPr lang="de-CH" dirty="0"/>
              <a:t>, alors qu'ils ne le souhaitent pas. Ils ne se sentent donc </a:t>
            </a:r>
            <a:r>
              <a:rPr lang="de-CH" dirty="0" err="1"/>
              <a:t>pas</a:t>
            </a:r>
            <a:r>
              <a:rPr lang="de-CH" dirty="0"/>
              <a:t> </a:t>
            </a:r>
            <a:r>
              <a:rPr lang="de-CH" dirty="0" err="1"/>
              <a:t>entendus</a:t>
            </a:r>
            <a:r>
              <a:rPr lang="de-CH" dirty="0"/>
              <a:t> </a:t>
            </a:r>
            <a:r>
              <a:rPr lang="de-CH" dirty="0" err="1"/>
              <a:t>ni</a:t>
            </a:r>
            <a:r>
              <a:rPr lang="de-CH" dirty="0"/>
              <a:t> pris au </a:t>
            </a:r>
            <a:r>
              <a:rPr lang="de-CH" dirty="0" err="1"/>
              <a:t>sérieux</a:t>
            </a:r>
            <a:r>
              <a:rPr lang="de-CH" dirty="0"/>
              <a:t>. </a:t>
            </a:r>
          </a:p>
          <a:p>
            <a:r>
              <a:rPr lang="de-CH" dirty="0"/>
              <a:t>En règle générale, la relation avec le </a:t>
            </a:r>
            <a:r>
              <a:rPr lang="de-CH" dirty="0" err="1"/>
              <a:t>parent</a:t>
            </a:r>
            <a:r>
              <a:rPr lang="de-CH" dirty="0"/>
              <a:t> non </a:t>
            </a:r>
            <a:r>
              <a:rPr lang="de-CH" dirty="0" err="1"/>
              <a:t>titulaire</a:t>
            </a:r>
            <a:r>
              <a:rPr lang="de-CH" dirty="0"/>
              <a:t> de la </a:t>
            </a:r>
            <a:r>
              <a:rPr lang="de-CH" dirty="0" err="1"/>
              <a:t>garde</a:t>
            </a:r>
            <a:r>
              <a:rPr lang="de-CH" dirty="0"/>
              <a:t> n'a jamais été vraiment étroite du point de vue des enfants.</a:t>
            </a:r>
          </a:p>
          <a:p>
            <a:r>
              <a:rPr lang="de-CH" dirty="0"/>
              <a:t>Vu de </a:t>
            </a:r>
            <a:r>
              <a:rPr lang="de-CH" dirty="0" err="1"/>
              <a:t>l’extérieur</a:t>
            </a:r>
            <a:r>
              <a:rPr lang="de-CH" dirty="0"/>
              <a:t>, </a:t>
            </a:r>
            <a:r>
              <a:rPr lang="de-CH" dirty="0" err="1"/>
              <a:t>les</a:t>
            </a:r>
            <a:r>
              <a:rPr lang="de-CH" dirty="0"/>
              <a:t> incidents qui </a:t>
            </a:r>
            <a:r>
              <a:rPr lang="de-CH" dirty="0" err="1"/>
              <a:t>ont</a:t>
            </a:r>
            <a:r>
              <a:rPr lang="de-CH" dirty="0"/>
              <a:t> </a:t>
            </a:r>
            <a:r>
              <a:rPr lang="de-CH" dirty="0" err="1"/>
              <a:t>entraîné</a:t>
            </a:r>
            <a:r>
              <a:rPr lang="de-CH" dirty="0"/>
              <a:t> la </a:t>
            </a:r>
            <a:r>
              <a:rPr lang="de-CH" dirty="0" err="1"/>
              <a:t>rupture</a:t>
            </a:r>
            <a:r>
              <a:rPr lang="de-CH" dirty="0"/>
              <a:t> des </a:t>
            </a:r>
            <a:r>
              <a:rPr lang="de-CH" dirty="0" err="1"/>
              <a:t>contacts</a:t>
            </a:r>
            <a:r>
              <a:rPr lang="de-CH" dirty="0"/>
              <a:t> ne semblent pas </a:t>
            </a:r>
            <a:r>
              <a:rPr lang="de-CH" dirty="0" err="1"/>
              <a:t>suffisamment</a:t>
            </a:r>
            <a:r>
              <a:rPr lang="de-CH" dirty="0"/>
              <a:t> </a:t>
            </a:r>
            <a:r>
              <a:rPr lang="de-CH" dirty="0" err="1"/>
              <a:t>dramatiques</a:t>
            </a:r>
            <a:r>
              <a:rPr lang="de-CH" dirty="0"/>
              <a:t>.</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43569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124744"/>
            <a:ext cx="7291139" cy="3959225"/>
          </a:xfrm>
        </p:spPr>
        <p:txBody>
          <a:bodyPr/>
          <a:lstStyle/>
          <a:p>
            <a:pPr marL="0" indent="0">
              <a:buNone/>
            </a:pPr>
            <a:r>
              <a:rPr lang="de-CH" dirty="0">
                <a:solidFill>
                  <a:srgbClr val="ED7925"/>
                </a:solidFill>
              </a:rPr>
              <a:t>Troisième groupe</a:t>
            </a:r>
          </a:p>
          <a:p>
            <a:r>
              <a:rPr lang="de-CH" dirty="0"/>
              <a:t>Enfants de 6 à 12 ans </a:t>
            </a:r>
            <a:r>
              <a:rPr lang="de-CH" dirty="0" err="1"/>
              <a:t>impliqués</a:t>
            </a:r>
            <a:r>
              <a:rPr lang="de-CH" dirty="0"/>
              <a:t> </a:t>
            </a:r>
            <a:r>
              <a:rPr lang="de-CH" dirty="0" err="1"/>
              <a:t>pendant</a:t>
            </a:r>
            <a:r>
              <a:rPr lang="de-CH" dirty="0"/>
              <a:t> des </a:t>
            </a:r>
            <a:r>
              <a:rPr lang="de-CH" dirty="0" err="1"/>
              <a:t>années</a:t>
            </a:r>
            <a:r>
              <a:rPr lang="de-CH" dirty="0"/>
              <a:t> </a:t>
            </a:r>
            <a:r>
              <a:rPr lang="de-CH" dirty="0" err="1"/>
              <a:t>dans</a:t>
            </a:r>
            <a:r>
              <a:rPr lang="de-CH" dirty="0"/>
              <a:t> </a:t>
            </a:r>
            <a:r>
              <a:rPr lang="de-CH" dirty="0" err="1"/>
              <a:t>un</a:t>
            </a:r>
            <a:r>
              <a:rPr lang="de-CH" dirty="0"/>
              <a:t> </a:t>
            </a:r>
            <a:r>
              <a:rPr lang="de-CH" dirty="0" err="1"/>
              <a:t>conflit</a:t>
            </a:r>
            <a:r>
              <a:rPr lang="de-CH" dirty="0"/>
              <a:t> </a:t>
            </a:r>
            <a:r>
              <a:rPr lang="de-CH" dirty="0" err="1"/>
              <a:t>dévastateur</a:t>
            </a:r>
            <a:r>
              <a:rPr lang="de-CH" dirty="0"/>
              <a:t> entre </a:t>
            </a:r>
            <a:r>
              <a:rPr lang="de-CH" dirty="0" err="1"/>
              <a:t>leurs</a:t>
            </a:r>
            <a:r>
              <a:rPr lang="de-CH" dirty="0"/>
              <a:t> </a:t>
            </a:r>
            <a:r>
              <a:rPr lang="de-CH" dirty="0" err="1"/>
              <a:t>parents</a:t>
            </a:r>
            <a:r>
              <a:rPr lang="de-CH" dirty="0"/>
              <a:t>. </a:t>
            </a:r>
          </a:p>
          <a:p>
            <a:r>
              <a:rPr lang="de-CH" dirty="0"/>
              <a:t>Par le passé, </a:t>
            </a:r>
            <a:r>
              <a:rPr lang="de-CH" dirty="0" err="1"/>
              <a:t>ils</a:t>
            </a:r>
            <a:r>
              <a:rPr lang="de-CH" dirty="0"/>
              <a:t> ont </a:t>
            </a:r>
            <a:r>
              <a:rPr lang="de-CH" dirty="0" err="1"/>
              <a:t>eu</a:t>
            </a:r>
            <a:r>
              <a:rPr lang="de-CH" dirty="0"/>
              <a:t> de bonnes expériences relationnelles avec le </a:t>
            </a:r>
            <a:r>
              <a:rPr lang="de-CH" dirty="0" err="1"/>
              <a:t>parent</a:t>
            </a:r>
            <a:r>
              <a:rPr lang="de-CH" dirty="0"/>
              <a:t> non </a:t>
            </a:r>
            <a:r>
              <a:rPr lang="de-CH" dirty="0" err="1"/>
              <a:t>titulaire</a:t>
            </a:r>
            <a:r>
              <a:rPr lang="de-CH" dirty="0"/>
              <a:t> de la garde, </a:t>
            </a:r>
            <a:r>
              <a:rPr lang="de-CH" dirty="0" err="1"/>
              <a:t>mais</a:t>
            </a:r>
            <a:r>
              <a:rPr lang="de-CH" dirty="0"/>
              <a:t> </a:t>
            </a:r>
            <a:r>
              <a:rPr lang="de-CH" dirty="0" err="1"/>
              <a:t>citent</a:t>
            </a:r>
            <a:r>
              <a:rPr lang="de-CH" dirty="0"/>
              <a:t> sans </a:t>
            </a:r>
            <a:r>
              <a:rPr lang="de-CH" dirty="0" err="1"/>
              <a:t>cesse</a:t>
            </a:r>
            <a:r>
              <a:rPr lang="de-CH" dirty="0"/>
              <a:t> </a:t>
            </a:r>
            <a:r>
              <a:rPr lang="de-CH" dirty="0" err="1"/>
              <a:t>quelques</a:t>
            </a:r>
            <a:r>
              <a:rPr lang="de-CH" dirty="0"/>
              <a:t> "puissantes expériences / </a:t>
            </a:r>
            <a:r>
              <a:rPr lang="de-CH" dirty="0" err="1"/>
              <a:t>histoires</a:t>
            </a:r>
            <a:r>
              <a:rPr lang="de-CH" dirty="0"/>
              <a:t> </a:t>
            </a:r>
            <a:r>
              <a:rPr lang="de-CH" dirty="0" err="1"/>
              <a:t>négatives</a:t>
            </a:r>
            <a:r>
              <a:rPr lang="de-CH" dirty="0"/>
              <a:t>« </a:t>
            </a:r>
            <a:r>
              <a:rPr lang="de-CH" dirty="0" err="1"/>
              <a:t>vécues</a:t>
            </a:r>
            <a:r>
              <a:rPr lang="de-CH" dirty="0"/>
              <a:t> </a:t>
            </a:r>
            <a:r>
              <a:rPr lang="de-CH" dirty="0" err="1"/>
              <a:t>dans</a:t>
            </a:r>
            <a:r>
              <a:rPr lang="de-CH" dirty="0"/>
              <a:t> le </a:t>
            </a:r>
            <a:r>
              <a:rPr lang="de-CH" dirty="0" err="1"/>
              <a:t>cadre</a:t>
            </a:r>
            <a:r>
              <a:rPr lang="de-CH" dirty="0"/>
              <a:t> du </a:t>
            </a:r>
            <a:r>
              <a:rPr lang="de-CH" dirty="0" err="1"/>
              <a:t>conflit</a:t>
            </a:r>
            <a:r>
              <a:rPr lang="de-CH" dirty="0"/>
              <a:t>. Les aspects positifs ne sont pratiquement plus mentionnés. </a:t>
            </a:r>
          </a:p>
          <a:p>
            <a:r>
              <a:rPr lang="de-CH" dirty="0"/>
              <a:t>Ils refusent le contact. Mais s'ils "doivent" voir le </a:t>
            </a:r>
            <a:r>
              <a:rPr lang="de-CH" dirty="0" err="1"/>
              <a:t>parent</a:t>
            </a:r>
            <a:r>
              <a:rPr lang="de-CH" dirty="0"/>
              <a:t> non </a:t>
            </a:r>
            <a:r>
              <a:rPr lang="de-CH" dirty="0" err="1"/>
              <a:t>titulaire</a:t>
            </a:r>
            <a:r>
              <a:rPr lang="de-CH" dirty="0"/>
              <a:t> de la </a:t>
            </a:r>
            <a:r>
              <a:rPr lang="de-CH" dirty="0" err="1"/>
              <a:t>garde</a:t>
            </a:r>
            <a:r>
              <a:rPr lang="de-CH" dirty="0"/>
              <a:t> en </a:t>
            </a:r>
            <a:r>
              <a:rPr lang="de-CH" dirty="0" err="1"/>
              <a:t>raison</a:t>
            </a:r>
            <a:r>
              <a:rPr lang="de-CH" dirty="0"/>
              <a:t> </a:t>
            </a:r>
            <a:r>
              <a:rPr lang="de-CH" dirty="0" err="1"/>
              <a:t>d’une</a:t>
            </a:r>
            <a:r>
              <a:rPr lang="de-CH" dirty="0"/>
              <a:t> </a:t>
            </a:r>
            <a:r>
              <a:rPr lang="de-CH" dirty="0" err="1"/>
              <a:t>ordonnance</a:t>
            </a:r>
            <a:r>
              <a:rPr lang="de-CH" dirty="0"/>
              <a:t> des </a:t>
            </a:r>
            <a:r>
              <a:rPr lang="de-CH" dirty="0" err="1"/>
              <a:t>contacts</a:t>
            </a:r>
            <a:r>
              <a:rPr lang="de-CH" dirty="0"/>
              <a:t> de </a:t>
            </a:r>
            <a:r>
              <a:rPr lang="de-CH" dirty="0" err="1"/>
              <a:t>mémoire</a:t>
            </a:r>
            <a:r>
              <a:rPr lang="de-CH" dirty="0"/>
              <a:t>, </a:t>
            </a:r>
            <a:r>
              <a:rPr lang="de-CH" dirty="0" err="1"/>
              <a:t>ils</a:t>
            </a:r>
            <a:r>
              <a:rPr lang="de-CH" dirty="0"/>
              <a:t> </a:t>
            </a:r>
            <a:r>
              <a:rPr lang="de-CH" dirty="0" err="1"/>
              <a:t>manifestent</a:t>
            </a:r>
            <a:r>
              <a:rPr lang="de-CH" dirty="0"/>
              <a:t> </a:t>
            </a:r>
            <a:r>
              <a:rPr lang="de-CH" dirty="0" err="1"/>
              <a:t>alors</a:t>
            </a:r>
            <a:r>
              <a:rPr lang="de-CH" dirty="0"/>
              <a:t> </a:t>
            </a:r>
            <a:r>
              <a:rPr lang="de-CH" dirty="0" err="1"/>
              <a:t>une</a:t>
            </a:r>
            <a:r>
              <a:rPr lang="de-CH" dirty="0"/>
              <a:t> </a:t>
            </a:r>
            <a:r>
              <a:rPr lang="de-CH" dirty="0" err="1"/>
              <a:t>affection</a:t>
            </a:r>
            <a:r>
              <a:rPr lang="de-CH" dirty="0"/>
              <a:t> </a:t>
            </a:r>
            <a:r>
              <a:rPr lang="de-CH" dirty="0" err="1"/>
              <a:t>prudente</a:t>
            </a:r>
            <a:r>
              <a:rPr lang="de-CH" dirty="0"/>
              <a:t> </a:t>
            </a:r>
            <a:r>
              <a:rPr lang="de-CH" dirty="0" err="1"/>
              <a:t>pour</a:t>
            </a:r>
            <a:r>
              <a:rPr lang="de-CH" dirty="0"/>
              <a:t> la </a:t>
            </a:r>
            <a:r>
              <a:rPr lang="de-CH" dirty="0" err="1"/>
              <a:t>nier</a:t>
            </a:r>
            <a:r>
              <a:rPr lang="de-CH" dirty="0"/>
              <a:t> </a:t>
            </a:r>
            <a:r>
              <a:rPr lang="de-CH" dirty="0" err="1"/>
              <a:t>aussitôt</a:t>
            </a:r>
            <a:r>
              <a:rPr lang="de-CH" dirty="0"/>
              <a:t> après. </a:t>
            </a:r>
          </a:p>
          <a:p>
            <a:r>
              <a:rPr lang="de-CH" dirty="0"/>
              <a:t>Le parent qui a la garde de l'enfant est sensiblement opposé aux contacts (même s'il dit : "je l'autoriserais bien, mais si l'enfant ne veut pas...").</a:t>
            </a:r>
          </a:p>
          <a:p>
            <a:r>
              <a:rPr lang="de-CH" dirty="0" err="1"/>
              <a:t>L’enfant</a:t>
            </a:r>
            <a:r>
              <a:rPr lang="de-CH" dirty="0"/>
              <a:t> </a:t>
            </a:r>
            <a:r>
              <a:rPr lang="de-CH" dirty="0" err="1"/>
              <a:t>ressent</a:t>
            </a:r>
            <a:r>
              <a:rPr lang="de-CH" dirty="0"/>
              <a:t> </a:t>
            </a:r>
            <a:r>
              <a:rPr lang="de-CH" dirty="0" err="1"/>
              <a:t>un</a:t>
            </a:r>
            <a:r>
              <a:rPr lang="de-CH" dirty="0"/>
              <a:t> immense devoir de </a:t>
            </a:r>
            <a:r>
              <a:rPr lang="de-CH" dirty="0" err="1"/>
              <a:t>loyauté</a:t>
            </a:r>
            <a:r>
              <a:rPr lang="de-CH" dirty="0"/>
              <a:t> </a:t>
            </a:r>
            <a:r>
              <a:rPr lang="de-CH" dirty="0" err="1"/>
              <a:t>envers</a:t>
            </a:r>
            <a:r>
              <a:rPr lang="de-CH" dirty="0"/>
              <a:t> le </a:t>
            </a:r>
            <a:r>
              <a:rPr lang="de-CH" dirty="0" err="1"/>
              <a:t>parent</a:t>
            </a:r>
            <a:r>
              <a:rPr lang="de-CH" dirty="0"/>
              <a:t> </a:t>
            </a:r>
            <a:r>
              <a:rPr lang="de-CH" dirty="0" err="1"/>
              <a:t>détenteur</a:t>
            </a:r>
            <a:r>
              <a:rPr lang="de-CH" dirty="0"/>
              <a:t> de la </a:t>
            </a:r>
            <a:r>
              <a:rPr lang="de-CH" dirty="0" err="1"/>
              <a:t>garde</a:t>
            </a:r>
            <a:r>
              <a:rPr lang="de-CH" dirty="0"/>
              <a:t>.</a:t>
            </a:r>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101247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412776"/>
            <a:ext cx="7003107" cy="3959225"/>
          </a:xfrm>
        </p:spPr>
        <p:txBody>
          <a:bodyPr/>
          <a:lstStyle/>
          <a:p>
            <a:pPr marL="0" indent="0">
              <a:buNone/>
            </a:pPr>
            <a:r>
              <a:rPr lang="de-CH" b="1" dirty="0"/>
              <a:t>Comparaison des trois groupes : </a:t>
            </a:r>
          </a:p>
          <a:p>
            <a:endParaRPr lang="de-CH" b="1" dirty="0"/>
          </a:p>
          <a:p>
            <a:r>
              <a:rPr lang="de-CH" dirty="0"/>
              <a:t>Alors que pour les groupes 1 et 2, les contacts de </a:t>
            </a:r>
            <a:r>
              <a:rPr lang="de-CH" dirty="0" err="1"/>
              <a:t>mémoire</a:t>
            </a:r>
            <a:r>
              <a:rPr lang="de-CH" dirty="0"/>
              <a:t> </a:t>
            </a:r>
            <a:r>
              <a:rPr lang="de-CH" dirty="0" err="1"/>
              <a:t>sont</a:t>
            </a:r>
            <a:r>
              <a:rPr lang="de-CH" dirty="0"/>
              <a:t> en </a:t>
            </a:r>
            <a:r>
              <a:rPr lang="de-CH" dirty="0" err="1"/>
              <a:t>général</a:t>
            </a:r>
            <a:r>
              <a:rPr lang="de-CH" dirty="0"/>
              <a:t> </a:t>
            </a:r>
            <a:r>
              <a:rPr lang="de-CH" dirty="0" err="1"/>
              <a:t>liés</a:t>
            </a:r>
            <a:r>
              <a:rPr lang="de-CH" dirty="0"/>
              <a:t> à un très grand stress et </a:t>
            </a:r>
            <a:r>
              <a:rPr lang="de-CH" dirty="0" err="1"/>
              <a:t>voués</a:t>
            </a:r>
            <a:r>
              <a:rPr lang="de-CH" dirty="0"/>
              <a:t> à </a:t>
            </a:r>
            <a:r>
              <a:rPr lang="de-CH" dirty="0" err="1"/>
              <a:t>un</a:t>
            </a:r>
            <a:r>
              <a:rPr lang="de-CH" dirty="0"/>
              <a:t> succès peu durable, les enfants du groupe 3 peuvent éventuellement profiter de tels contacts de </a:t>
            </a:r>
            <a:r>
              <a:rPr lang="de-CH" dirty="0" err="1"/>
              <a:t>mémoire</a:t>
            </a:r>
            <a:r>
              <a:rPr lang="de-CH" dirty="0"/>
              <a:t> : </a:t>
            </a:r>
          </a:p>
          <a:p>
            <a:pPr lvl="1"/>
            <a:r>
              <a:rPr lang="de-CH" dirty="0"/>
              <a:t>Ils </a:t>
            </a:r>
            <a:r>
              <a:rPr lang="de-CH" dirty="0" err="1"/>
              <a:t>peuvent</a:t>
            </a:r>
            <a:r>
              <a:rPr lang="de-CH" dirty="0"/>
              <a:t> </a:t>
            </a:r>
            <a:r>
              <a:rPr lang="de-CH" dirty="0" err="1"/>
              <a:t>entretenir</a:t>
            </a:r>
            <a:r>
              <a:rPr lang="de-CH" dirty="0"/>
              <a:t> un </a:t>
            </a:r>
            <a:r>
              <a:rPr lang="de-CH" dirty="0" err="1"/>
              <a:t>contact</a:t>
            </a:r>
            <a:r>
              <a:rPr lang="de-CH" dirty="0"/>
              <a:t> minimal </a:t>
            </a:r>
            <a:r>
              <a:rPr lang="de-CH" dirty="0" err="1"/>
              <a:t>sans</a:t>
            </a:r>
            <a:r>
              <a:rPr lang="de-CH" dirty="0"/>
              <a:t> en </a:t>
            </a:r>
            <a:r>
              <a:rPr lang="de-CH" dirty="0" err="1"/>
              <a:t>porter</a:t>
            </a:r>
            <a:r>
              <a:rPr lang="de-CH" dirty="0"/>
              <a:t> la responsabilité </a:t>
            </a:r>
            <a:r>
              <a:rPr lang="de-CH" dirty="0" err="1"/>
              <a:t>ou</a:t>
            </a:r>
            <a:r>
              <a:rPr lang="de-CH" dirty="0"/>
              <a:t> </a:t>
            </a:r>
            <a:r>
              <a:rPr lang="de-CH" dirty="0" err="1"/>
              <a:t>devoir</a:t>
            </a:r>
            <a:r>
              <a:rPr lang="de-CH" dirty="0"/>
              <a:t> se justifier auprès de tiers (généralement aussi auprès du </a:t>
            </a:r>
            <a:r>
              <a:rPr lang="de-CH" dirty="0" err="1"/>
              <a:t>parent</a:t>
            </a:r>
            <a:r>
              <a:rPr lang="de-CH" dirty="0"/>
              <a:t> </a:t>
            </a:r>
            <a:r>
              <a:rPr lang="de-CH" dirty="0" err="1"/>
              <a:t>détenteur</a:t>
            </a:r>
            <a:r>
              <a:rPr lang="de-CH" dirty="0"/>
              <a:t> de la </a:t>
            </a:r>
            <a:r>
              <a:rPr lang="de-CH" dirty="0" err="1"/>
              <a:t>garde</a:t>
            </a:r>
            <a:r>
              <a:rPr lang="de-CH" dirty="0"/>
              <a:t>) ("Je ne veux pas, mais si le tribunal l'ordonne absolument, qu'est-ce que je </a:t>
            </a:r>
            <a:r>
              <a:rPr lang="de-CH" dirty="0" err="1"/>
              <a:t>peux</a:t>
            </a:r>
            <a:r>
              <a:rPr lang="de-CH" dirty="0"/>
              <a:t> y faire ?)</a:t>
            </a:r>
          </a:p>
          <a:p>
            <a:pPr lvl="1"/>
            <a:r>
              <a:rPr lang="de-CH" dirty="0"/>
              <a:t>Ce contact minimal peut </a:t>
            </a:r>
            <a:r>
              <a:rPr lang="de-CH" dirty="0" err="1"/>
              <a:t>être</a:t>
            </a:r>
            <a:r>
              <a:rPr lang="de-CH" dirty="0"/>
              <a:t> </a:t>
            </a:r>
            <a:r>
              <a:rPr lang="de-CH" dirty="0" err="1"/>
              <a:t>développé</a:t>
            </a:r>
            <a:r>
              <a:rPr lang="de-CH" dirty="0"/>
              <a:t> ultérieurement.</a:t>
            </a:r>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887252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47700" y="2563813"/>
            <a:ext cx="8169275" cy="865187"/>
          </a:xfrm>
        </p:spPr>
        <p:txBody>
          <a:bodyPr>
            <a:normAutofit/>
          </a:bodyPr>
          <a:lstStyle/>
          <a:p>
            <a:pPr eaLnBrk="1" hangingPunct="1"/>
            <a:r>
              <a:rPr lang="de-CH" altLang="de-DE" sz="2400" dirty="0"/>
              <a:t>Merci </a:t>
            </a:r>
            <a:r>
              <a:rPr lang="de-CH" altLang="de-DE" sz="2400" dirty="0" err="1"/>
              <a:t>pour</a:t>
            </a:r>
            <a:r>
              <a:rPr lang="de-CH" altLang="de-DE" sz="2400" dirty="0"/>
              <a:t> votre attention !</a:t>
            </a:r>
          </a:p>
        </p:txBody>
      </p:sp>
      <p:sp>
        <p:nvSpPr>
          <p:cNvPr id="2" name="Textfeld 1"/>
          <p:cNvSpPr txBox="1"/>
          <p:nvPr/>
        </p:nvSpPr>
        <p:spPr>
          <a:xfrm>
            <a:off x="2699792" y="5661248"/>
            <a:ext cx="3960440" cy="369332"/>
          </a:xfrm>
          <a:prstGeom prst="rect">
            <a:avLst/>
          </a:prstGeom>
          <a:noFill/>
        </p:spPr>
        <p:txBody>
          <a:bodyPr wrap="square" rtlCol="0">
            <a:spAutoFit/>
          </a:bodyPr>
          <a:lstStyle/>
          <a:p>
            <a:r>
              <a:rPr lang="de-CH" dirty="0">
                <a:hlinkClick r:id="rId2"/>
              </a:rPr>
              <a:t>Joachim.schreiner@upk.ch </a:t>
            </a:r>
            <a:endParaRPr lang="de-CH" dirty="0"/>
          </a:p>
        </p:txBody>
      </p:sp>
    </p:spTree>
    <p:extLst>
      <p:ext uri="{BB962C8B-B14F-4D97-AF65-F5344CB8AC3E}">
        <p14:creationId xmlns:p14="http://schemas.microsoft.com/office/powerpoint/2010/main" val="392009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Les contacts de mémoire : </a:t>
            </a:r>
            <a:r>
              <a:rPr lang="de-CH" b="0" dirty="0" err="1">
                <a:solidFill>
                  <a:srgbClr val="ED7925"/>
                </a:solidFill>
              </a:rPr>
              <a:t>situation</a:t>
            </a:r>
            <a:r>
              <a:rPr lang="de-CH" b="0" dirty="0">
                <a:solidFill>
                  <a:srgbClr val="ED7925"/>
                </a:solidFill>
              </a:rPr>
              <a:t> de départ </a:t>
            </a:r>
          </a:p>
        </p:txBody>
      </p:sp>
      <p:sp>
        <p:nvSpPr>
          <p:cNvPr id="70659" name="Rectangle 3"/>
          <p:cNvSpPr>
            <a:spLocks noGrp="1" noChangeArrowheads="1"/>
          </p:cNvSpPr>
          <p:nvPr>
            <p:ph type="body" idx="1"/>
          </p:nvPr>
        </p:nvSpPr>
        <p:spPr>
          <a:xfrm>
            <a:off x="1457325" y="1484784"/>
            <a:ext cx="7147123" cy="4392488"/>
          </a:xfrm>
        </p:spPr>
        <p:txBody>
          <a:bodyPr/>
          <a:lstStyle/>
          <a:p>
            <a:r>
              <a:rPr lang="de-CH" dirty="0" err="1"/>
              <a:t>Les</a:t>
            </a:r>
            <a:r>
              <a:rPr lang="de-CH" dirty="0"/>
              <a:t> </a:t>
            </a:r>
            <a:r>
              <a:rPr lang="de-CH" dirty="0" err="1"/>
              <a:t>parents</a:t>
            </a:r>
            <a:r>
              <a:rPr lang="de-CH" dirty="0"/>
              <a:t> </a:t>
            </a:r>
            <a:r>
              <a:rPr lang="de-CH" dirty="0" err="1"/>
              <a:t>sont</a:t>
            </a:r>
            <a:r>
              <a:rPr lang="de-CH" dirty="0"/>
              <a:t> en </a:t>
            </a:r>
            <a:r>
              <a:rPr lang="de-CH" dirty="0" err="1"/>
              <a:t>général</a:t>
            </a:r>
            <a:r>
              <a:rPr lang="de-CH" dirty="0"/>
              <a:t> </a:t>
            </a:r>
            <a:r>
              <a:rPr lang="de-CH" dirty="0" err="1"/>
              <a:t>séparés</a:t>
            </a:r>
            <a:r>
              <a:rPr lang="de-CH" dirty="0"/>
              <a:t> </a:t>
            </a:r>
            <a:r>
              <a:rPr lang="de-CH" dirty="0" err="1"/>
              <a:t>depuis</a:t>
            </a:r>
            <a:r>
              <a:rPr lang="de-CH" dirty="0"/>
              <a:t> </a:t>
            </a:r>
            <a:r>
              <a:rPr lang="de-CH" dirty="0" err="1"/>
              <a:t>plusieurs</a:t>
            </a:r>
            <a:r>
              <a:rPr lang="de-CH" dirty="0"/>
              <a:t> </a:t>
            </a:r>
            <a:r>
              <a:rPr lang="de-CH" dirty="0" err="1"/>
              <a:t>années</a:t>
            </a:r>
            <a:r>
              <a:rPr lang="de-CH" dirty="0"/>
              <a:t>.</a:t>
            </a:r>
          </a:p>
          <a:p>
            <a:r>
              <a:rPr lang="de-CH" dirty="0"/>
              <a:t>Il existe un niveau de conflit élevé et un différend de longue date au </a:t>
            </a:r>
            <a:r>
              <a:rPr lang="de-CH" dirty="0" err="1"/>
              <a:t>sujet</a:t>
            </a:r>
            <a:r>
              <a:rPr lang="de-CH" dirty="0"/>
              <a:t> des </a:t>
            </a:r>
            <a:r>
              <a:rPr lang="de-CH" dirty="0" err="1"/>
              <a:t>contacts</a:t>
            </a:r>
            <a:r>
              <a:rPr lang="de-CH" dirty="0"/>
              <a:t> </a:t>
            </a:r>
            <a:r>
              <a:rPr lang="de-CH" dirty="0" err="1"/>
              <a:t>avec</a:t>
            </a:r>
            <a:r>
              <a:rPr lang="de-CH" dirty="0"/>
              <a:t> </a:t>
            </a:r>
            <a:r>
              <a:rPr lang="de-CH" dirty="0" err="1"/>
              <a:t>l’enfant</a:t>
            </a:r>
            <a:r>
              <a:rPr lang="de-CH" dirty="0"/>
              <a:t>.</a:t>
            </a:r>
          </a:p>
          <a:p>
            <a:r>
              <a:rPr lang="de-CH" dirty="0"/>
              <a:t>Il n'y a actuellement plus de contact entre le </a:t>
            </a:r>
            <a:r>
              <a:rPr lang="de-CH" dirty="0" err="1"/>
              <a:t>parent</a:t>
            </a:r>
            <a:r>
              <a:rPr lang="de-CH" dirty="0"/>
              <a:t> non </a:t>
            </a:r>
            <a:r>
              <a:rPr lang="de-CH" dirty="0" err="1"/>
              <a:t>titulaire</a:t>
            </a:r>
            <a:r>
              <a:rPr lang="de-CH" dirty="0"/>
              <a:t> de la </a:t>
            </a:r>
            <a:r>
              <a:rPr lang="de-CH" dirty="0" err="1"/>
              <a:t>garde</a:t>
            </a:r>
            <a:r>
              <a:rPr lang="de-CH" dirty="0"/>
              <a:t> et l'enfant.</a:t>
            </a:r>
          </a:p>
          <a:p>
            <a:r>
              <a:rPr lang="de-CH" dirty="0"/>
              <a:t>Le </a:t>
            </a:r>
            <a:r>
              <a:rPr lang="de-CH" dirty="0" err="1"/>
              <a:t>parent</a:t>
            </a:r>
            <a:r>
              <a:rPr lang="de-CH" dirty="0"/>
              <a:t> non </a:t>
            </a:r>
            <a:r>
              <a:rPr lang="de-CH" dirty="0" err="1"/>
              <a:t>titulaire</a:t>
            </a:r>
            <a:r>
              <a:rPr lang="de-CH" dirty="0"/>
              <a:t> de la </a:t>
            </a:r>
            <a:r>
              <a:rPr lang="de-CH" dirty="0" err="1"/>
              <a:t>garde</a:t>
            </a:r>
            <a:r>
              <a:rPr lang="de-CH" dirty="0"/>
              <a:t> </a:t>
            </a:r>
            <a:r>
              <a:rPr lang="de-CH" dirty="0" err="1"/>
              <a:t>souhaite</a:t>
            </a:r>
            <a:r>
              <a:rPr lang="de-CH" dirty="0"/>
              <a:t> être en contact </a:t>
            </a:r>
            <a:r>
              <a:rPr lang="de-CH" dirty="0" err="1"/>
              <a:t>avec</a:t>
            </a:r>
            <a:r>
              <a:rPr lang="de-CH" dirty="0"/>
              <a:t> </a:t>
            </a:r>
            <a:r>
              <a:rPr lang="de-CH" dirty="0" err="1"/>
              <a:t>l’enfant</a:t>
            </a:r>
            <a:r>
              <a:rPr lang="de-CH" dirty="0"/>
              <a:t>.</a:t>
            </a:r>
          </a:p>
          <a:p>
            <a:r>
              <a:rPr lang="de-CH" dirty="0"/>
              <a:t>L'enfant refuse le </a:t>
            </a:r>
            <a:r>
              <a:rPr lang="de-CH" dirty="0" err="1"/>
              <a:t>contact</a:t>
            </a:r>
            <a:r>
              <a:rPr lang="de-CH" dirty="0"/>
              <a:t>.</a:t>
            </a:r>
          </a:p>
          <a:p>
            <a:r>
              <a:rPr lang="de-CH" dirty="0"/>
              <a:t>Toutes les mesures prises pour rétablir un contact à l'amiable ont échoué.</a:t>
            </a:r>
          </a:p>
          <a:p>
            <a:r>
              <a:rPr lang="de-CH" dirty="0">
                <a:solidFill>
                  <a:srgbClr val="ED7925"/>
                </a:solidFill>
              </a:rPr>
              <a:t>Après </a:t>
            </a:r>
            <a:r>
              <a:rPr lang="de-CH" dirty="0" err="1">
                <a:solidFill>
                  <a:srgbClr val="ED7925"/>
                </a:solidFill>
              </a:rPr>
              <a:t>une</a:t>
            </a:r>
            <a:r>
              <a:rPr lang="de-CH" dirty="0">
                <a:solidFill>
                  <a:srgbClr val="ED7925"/>
                </a:solidFill>
              </a:rPr>
              <a:t> longue </a:t>
            </a:r>
            <a:r>
              <a:rPr lang="de-CH" dirty="0" err="1">
                <a:solidFill>
                  <a:srgbClr val="ED7925"/>
                </a:solidFill>
              </a:rPr>
              <a:t>période</a:t>
            </a:r>
            <a:r>
              <a:rPr lang="de-CH" dirty="0">
                <a:solidFill>
                  <a:srgbClr val="ED7925"/>
                </a:solidFill>
              </a:rPr>
              <a:t> de </a:t>
            </a:r>
            <a:r>
              <a:rPr lang="de-CH" dirty="0" err="1">
                <a:solidFill>
                  <a:srgbClr val="ED7925"/>
                </a:solidFill>
              </a:rPr>
              <a:t>souffrance</a:t>
            </a:r>
            <a:r>
              <a:rPr lang="de-CH" dirty="0">
                <a:solidFill>
                  <a:srgbClr val="ED7925"/>
                </a:solidFill>
              </a:rPr>
              <a:t> </a:t>
            </a:r>
            <a:r>
              <a:rPr lang="de-CH" dirty="0" err="1">
                <a:solidFill>
                  <a:srgbClr val="ED7925"/>
                </a:solidFill>
              </a:rPr>
              <a:t>pour</a:t>
            </a:r>
            <a:r>
              <a:rPr lang="de-CH" dirty="0">
                <a:solidFill>
                  <a:srgbClr val="ED7925"/>
                </a:solidFill>
              </a:rPr>
              <a:t> </a:t>
            </a:r>
            <a:r>
              <a:rPr lang="de-CH" dirty="0" err="1">
                <a:solidFill>
                  <a:srgbClr val="ED7925"/>
                </a:solidFill>
              </a:rPr>
              <a:t>toutes</a:t>
            </a:r>
            <a:r>
              <a:rPr lang="de-CH" dirty="0">
                <a:solidFill>
                  <a:srgbClr val="ED7925"/>
                </a:solidFill>
              </a:rPr>
              <a:t> </a:t>
            </a:r>
            <a:r>
              <a:rPr lang="de-CH" dirty="0" err="1">
                <a:solidFill>
                  <a:srgbClr val="ED7925"/>
                </a:solidFill>
              </a:rPr>
              <a:t>les</a:t>
            </a:r>
            <a:r>
              <a:rPr lang="de-CH" dirty="0">
                <a:solidFill>
                  <a:srgbClr val="ED7925"/>
                </a:solidFill>
              </a:rPr>
              <a:t> </a:t>
            </a:r>
            <a:r>
              <a:rPr lang="de-CH" dirty="0" err="1">
                <a:solidFill>
                  <a:srgbClr val="ED7925"/>
                </a:solidFill>
              </a:rPr>
              <a:t>personnes</a:t>
            </a:r>
            <a:r>
              <a:rPr lang="de-CH" dirty="0">
                <a:solidFill>
                  <a:srgbClr val="ED7925"/>
                </a:solidFill>
              </a:rPr>
              <a:t> </a:t>
            </a:r>
            <a:r>
              <a:rPr lang="de-CH" dirty="0" err="1">
                <a:solidFill>
                  <a:srgbClr val="ED7925"/>
                </a:solidFill>
              </a:rPr>
              <a:t>concernées</a:t>
            </a:r>
            <a:r>
              <a:rPr lang="de-CH" dirty="0">
                <a:solidFill>
                  <a:srgbClr val="ED7925"/>
                </a:solidFill>
              </a:rPr>
              <a:t>, </a:t>
            </a:r>
            <a:r>
              <a:rPr lang="de-CH" dirty="0" err="1">
                <a:solidFill>
                  <a:srgbClr val="ED7925"/>
                </a:solidFill>
              </a:rPr>
              <a:t>les</a:t>
            </a:r>
            <a:r>
              <a:rPr lang="de-CH" dirty="0">
                <a:solidFill>
                  <a:srgbClr val="ED7925"/>
                </a:solidFill>
              </a:rPr>
              <a:t> contacts de </a:t>
            </a:r>
            <a:r>
              <a:rPr lang="de-CH" dirty="0" err="1">
                <a:solidFill>
                  <a:srgbClr val="ED7925"/>
                </a:solidFill>
              </a:rPr>
              <a:t>mémoire</a:t>
            </a:r>
            <a:r>
              <a:rPr lang="de-CH" dirty="0">
                <a:solidFill>
                  <a:srgbClr val="ED7925"/>
                </a:solidFill>
              </a:rPr>
              <a:t> sont donc, en </a:t>
            </a:r>
            <a:r>
              <a:rPr lang="de-CH" dirty="0" err="1">
                <a:solidFill>
                  <a:srgbClr val="ED7925"/>
                </a:solidFill>
              </a:rPr>
              <a:t>général</a:t>
            </a:r>
            <a:r>
              <a:rPr lang="de-CH" dirty="0">
                <a:solidFill>
                  <a:srgbClr val="ED7925"/>
                </a:solidFill>
              </a:rPr>
              <a:t>, la dernière tentative d'intervention !</a:t>
            </a:r>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425365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 </a:t>
            </a:r>
            <a:r>
              <a:rPr lang="de-CH" b="0" dirty="0" err="1">
                <a:solidFill>
                  <a:srgbClr val="ED7925"/>
                </a:solidFill>
              </a:rPr>
              <a:t>ordonnance</a:t>
            </a:r>
            <a:endParaRPr lang="de-CH" b="0" dirty="0">
              <a:solidFill>
                <a:srgbClr val="ED7925"/>
              </a:solidFill>
            </a:endParaRPr>
          </a:p>
        </p:txBody>
      </p:sp>
      <p:sp>
        <p:nvSpPr>
          <p:cNvPr id="70659" name="Rectangle 3"/>
          <p:cNvSpPr>
            <a:spLocks noGrp="1" noChangeArrowheads="1"/>
          </p:cNvSpPr>
          <p:nvPr>
            <p:ph type="body" idx="1"/>
          </p:nvPr>
        </p:nvSpPr>
        <p:spPr>
          <a:xfrm>
            <a:off x="1457325" y="1556792"/>
            <a:ext cx="6837363" cy="3959225"/>
          </a:xfrm>
        </p:spPr>
        <p:txBody>
          <a:bodyPr/>
          <a:lstStyle/>
          <a:p>
            <a:pPr marL="0" indent="0">
              <a:buNone/>
            </a:pPr>
            <a:r>
              <a:rPr lang="de-CH" dirty="0"/>
              <a:t>Le tribunal / l'autorité de protection de l'enfant et de </a:t>
            </a:r>
            <a:r>
              <a:rPr lang="de-CH" dirty="0" err="1"/>
              <a:t>l'adulte</a:t>
            </a:r>
            <a:r>
              <a:rPr lang="de-CH" dirty="0"/>
              <a:t> (APEA) </a:t>
            </a:r>
            <a:r>
              <a:rPr lang="de-CH" dirty="0" err="1"/>
              <a:t>ordonne</a:t>
            </a:r>
            <a:r>
              <a:rPr lang="de-CH" dirty="0"/>
              <a:t> (en </a:t>
            </a:r>
            <a:r>
              <a:rPr lang="de-CH" dirty="0" err="1"/>
              <a:t>général</a:t>
            </a:r>
            <a:r>
              <a:rPr lang="de-CH" dirty="0"/>
              <a:t> après des années de conflits antérieurs) ce qui </a:t>
            </a:r>
            <a:r>
              <a:rPr lang="de-CH" dirty="0" err="1"/>
              <a:t>suit</a:t>
            </a:r>
            <a:r>
              <a:rPr lang="de-CH" dirty="0"/>
              <a:t> (</a:t>
            </a:r>
            <a:r>
              <a:rPr lang="de-CH" dirty="0" err="1"/>
              <a:t>les</a:t>
            </a:r>
            <a:r>
              <a:rPr lang="de-CH" dirty="0"/>
              <a:t> </a:t>
            </a:r>
            <a:r>
              <a:rPr lang="de-CH" dirty="0" err="1"/>
              <a:t>dénommés</a:t>
            </a:r>
            <a:r>
              <a:rPr lang="de-CH" dirty="0"/>
              <a:t> "contacts de </a:t>
            </a:r>
            <a:r>
              <a:rPr lang="de-CH" dirty="0" err="1"/>
              <a:t>mémoire</a:t>
            </a:r>
            <a:r>
              <a:rPr lang="de-CH" dirty="0"/>
              <a:t>") :</a:t>
            </a:r>
          </a:p>
          <a:p>
            <a:r>
              <a:rPr lang="de-CH" dirty="0"/>
              <a:t>Le </a:t>
            </a:r>
            <a:r>
              <a:rPr lang="de-CH" dirty="0" err="1"/>
              <a:t>parent</a:t>
            </a:r>
            <a:r>
              <a:rPr lang="de-CH" dirty="0"/>
              <a:t> non </a:t>
            </a:r>
            <a:r>
              <a:rPr lang="de-CH" dirty="0" err="1"/>
              <a:t>titulaire</a:t>
            </a:r>
            <a:r>
              <a:rPr lang="de-CH" dirty="0"/>
              <a:t> de la garde de l'enfant et l'enfant se voient x fois (généralement 2 à 6 fois) par an.</a:t>
            </a:r>
          </a:p>
          <a:p>
            <a:r>
              <a:rPr lang="de-CH" dirty="0"/>
              <a:t>Le contact a lieu dans un cadre surveillé (c'est-à-dire en </a:t>
            </a:r>
            <a:r>
              <a:rPr lang="de-CH" dirty="0" err="1"/>
              <a:t>présence</a:t>
            </a:r>
            <a:r>
              <a:rPr lang="de-CH" dirty="0"/>
              <a:t> </a:t>
            </a:r>
            <a:r>
              <a:rPr lang="de-CH" dirty="0" err="1"/>
              <a:t>d’un</a:t>
            </a:r>
            <a:r>
              <a:rPr lang="de-CH" dirty="0"/>
              <a:t> </a:t>
            </a:r>
            <a:r>
              <a:rPr lang="de-CH" dirty="0" err="1"/>
              <a:t>professionnel</a:t>
            </a:r>
            <a:r>
              <a:rPr lang="de-CH" dirty="0"/>
              <a:t>)</a:t>
            </a:r>
          </a:p>
          <a:p>
            <a:r>
              <a:rPr lang="de-CH" dirty="0"/>
              <a:t>La </a:t>
            </a:r>
            <a:r>
              <a:rPr lang="de-CH" dirty="0" err="1"/>
              <a:t>durée</a:t>
            </a:r>
            <a:r>
              <a:rPr lang="de-CH" dirty="0"/>
              <a:t> du contact est </a:t>
            </a:r>
            <a:r>
              <a:rPr lang="de-CH" dirty="0" err="1"/>
              <a:t>limitée</a:t>
            </a:r>
            <a:r>
              <a:rPr lang="de-CH" dirty="0"/>
              <a:t> (en </a:t>
            </a:r>
            <a:r>
              <a:rPr lang="de-CH" dirty="0" err="1"/>
              <a:t>règle</a:t>
            </a:r>
            <a:r>
              <a:rPr lang="de-CH" dirty="0"/>
              <a:t> </a:t>
            </a:r>
            <a:r>
              <a:rPr lang="de-CH" dirty="0" err="1"/>
              <a:t>générale</a:t>
            </a:r>
            <a:r>
              <a:rPr lang="de-CH" dirty="0"/>
              <a:t> 1 heure)</a:t>
            </a:r>
          </a:p>
          <a:p>
            <a:endParaRPr lang="de-CH" dirty="0"/>
          </a:p>
          <a:p>
            <a:pPr marL="0" indent="0">
              <a:buNone/>
            </a:pPr>
            <a:r>
              <a:rPr lang="de-CH" dirty="0"/>
              <a:t>En </a:t>
            </a:r>
            <a:r>
              <a:rPr lang="de-CH" dirty="0" err="1"/>
              <a:t>principe</a:t>
            </a:r>
            <a:r>
              <a:rPr lang="de-CH" dirty="0"/>
              <a:t>, l'enfant (et le plus souvent le </a:t>
            </a:r>
            <a:r>
              <a:rPr lang="de-CH" dirty="0" err="1"/>
              <a:t>parent</a:t>
            </a:r>
            <a:r>
              <a:rPr lang="de-CH" dirty="0"/>
              <a:t> </a:t>
            </a:r>
            <a:r>
              <a:rPr lang="de-CH" dirty="0" err="1"/>
              <a:t>titulaire</a:t>
            </a:r>
            <a:r>
              <a:rPr lang="de-CH" dirty="0"/>
              <a:t> de la garde) n'est pas d'accord avec cette mesure.</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21822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Ma thèse de départ :</a:t>
            </a:r>
          </a:p>
        </p:txBody>
      </p:sp>
      <p:sp>
        <p:nvSpPr>
          <p:cNvPr id="70659" name="Rectangle 3"/>
          <p:cNvSpPr>
            <a:spLocks noGrp="1" noChangeArrowheads="1"/>
          </p:cNvSpPr>
          <p:nvPr>
            <p:ph type="body" idx="1"/>
          </p:nvPr>
        </p:nvSpPr>
        <p:spPr>
          <a:xfrm>
            <a:off x="1457325" y="1197967"/>
            <a:ext cx="7363147" cy="3959225"/>
          </a:xfrm>
        </p:spPr>
        <p:txBody>
          <a:bodyPr/>
          <a:lstStyle/>
          <a:p>
            <a:r>
              <a:rPr lang="de-CH" dirty="0"/>
              <a:t>Il n'est pas possible de </a:t>
            </a:r>
            <a:r>
              <a:rPr lang="de-CH" dirty="0" err="1"/>
              <a:t>répondre</a:t>
            </a:r>
            <a:r>
              <a:rPr lang="de-CH" dirty="0"/>
              <a:t> de </a:t>
            </a:r>
            <a:r>
              <a:rPr lang="de-CH" dirty="0" err="1"/>
              <a:t>manière</a:t>
            </a:r>
            <a:r>
              <a:rPr lang="de-CH" dirty="0"/>
              <a:t> </a:t>
            </a:r>
            <a:r>
              <a:rPr lang="de-CH" dirty="0" err="1"/>
              <a:t>générale</a:t>
            </a:r>
            <a:r>
              <a:rPr lang="de-CH" dirty="0"/>
              <a:t> à la question de savoir si les contacts de </a:t>
            </a:r>
            <a:r>
              <a:rPr lang="de-CH" dirty="0" err="1"/>
              <a:t>mémoire</a:t>
            </a:r>
            <a:r>
              <a:rPr lang="de-CH" dirty="0"/>
              <a:t> constituent, d'un point de vue psychologique, </a:t>
            </a:r>
            <a:r>
              <a:rPr lang="de-CH" dirty="0" err="1"/>
              <a:t>une</a:t>
            </a:r>
            <a:r>
              <a:rPr lang="de-CH" dirty="0"/>
              <a:t> </a:t>
            </a:r>
            <a:r>
              <a:rPr lang="de-CH" dirty="0" err="1"/>
              <a:t>solution</a:t>
            </a:r>
            <a:r>
              <a:rPr lang="de-CH" dirty="0"/>
              <a:t> </a:t>
            </a:r>
            <a:r>
              <a:rPr lang="de-CH" dirty="0" err="1"/>
              <a:t>appropriée</a:t>
            </a:r>
            <a:r>
              <a:rPr lang="de-CH" dirty="0"/>
              <a:t> en cas de refus total de contact.</a:t>
            </a:r>
          </a:p>
          <a:p>
            <a:r>
              <a:rPr lang="fr-FR" dirty="0">
                <a:solidFill>
                  <a:srgbClr val="ED7925"/>
                </a:solidFill>
              </a:rPr>
              <a:t>Dans la plupart des cas, je considère que les contacts de mémoire ne sont pas indiqués, car la pression mentale est trop élevée pour les enfants et la valeur ajoutée trop faible !</a:t>
            </a:r>
          </a:p>
          <a:p>
            <a:r>
              <a:rPr lang="de-CH" dirty="0"/>
              <a:t>La question de savoir si, d'un point de vue psychologique, il peut être judicieux d'ordonner des contacts de </a:t>
            </a:r>
            <a:r>
              <a:rPr lang="de-CH" dirty="0" err="1"/>
              <a:t>mémoire</a:t>
            </a:r>
            <a:r>
              <a:rPr lang="de-CH" dirty="0"/>
              <a:t> et de les imposer dans un cas particulier, et si </a:t>
            </a:r>
            <a:r>
              <a:rPr lang="de-CH" dirty="0" err="1"/>
              <a:t>cette</a:t>
            </a:r>
            <a:r>
              <a:rPr lang="de-CH" dirty="0"/>
              <a:t> </a:t>
            </a:r>
            <a:r>
              <a:rPr lang="de-CH" dirty="0" err="1"/>
              <a:t>démarche</a:t>
            </a:r>
            <a:r>
              <a:rPr lang="de-CH" dirty="0"/>
              <a:t> est dans l'intérêt de l'enfant, </a:t>
            </a:r>
            <a:r>
              <a:rPr lang="de-CH" dirty="0" err="1"/>
              <a:t>est</a:t>
            </a:r>
            <a:r>
              <a:rPr lang="de-CH" dirty="0"/>
              <a:t> </a:t>
            </a:r>
            <a:r>
              <a:rPr lang="de-CH" dirty="0" err="1"/>
              <a:t>indiquée</a:t>
            </a:r>
            <a:r>
              <a:rPr lang="de-CH" dirty="0"/>
              <a:t> et </a:t>
            </a:r>
            <a:r>
              <a:rPr lang="de-CH" dirty="0" err="1"/>
              <a:t>dès</a:t>
            </a:r>
            <a:r>
              <a:rPr lang="de-CH" dirty="0"/>
              <a:t> </a:t>
            </a:r>
            <a:r>
              <a:rPr lang="de-CH" dirty="0" err="1"/>
              <a:t>lors</a:t>
            </a:r>
            <a:r>
              <a:rPr lang="de-CH" dirty="0"/>
              <a:t> </a:t>
            </a:r>
            <a:r>
              <a:rPr lang="de-CH" dirty="0" err="1"/>
              <a:t>correcte</a:t>
            </a:r>
            <a:r>
              <a:rPr lang="de-CH" dirty="0"/>
              <a:t>.  </a:t>
            </a:r>
          </a:p>
          <a:p>
            <a:r>
              <a:rPr lang="de-CH" dirty="0"/>
              <a:t>Deux questions se posent :</a:t>
            </a:r>
          </a:p>
          <a:p>
            <a:pPr lvl="1"/>
            <a:r>
              <a:rPr lang="de-CH" dirty="0"/>
              <a:t>Comment en suis-je arrivé à cette conclusion ?</a:t>
            </a:r>
          </a:p>
          <a:p>
            <a:pPr lvl="1"/>
            <a:r>
              <a:rPr lang="de-CH" dirty="0"/>
              <a:t>Quand </a:t>
            </a:r>
            <a:r>
              <a:rPr lang="de-CH" dirty="0" err="1"/>
              <a:t>utiliser</a:t>
            </a:r>
            <a:r>
              <a:rPr lang="de-CH" dirty="0"/>
              <a:t> </a:t>
            </a:r>
            <a:r>
              <a:rPr lang="de-CH" dirty="0" err="1"/>
              <a:t>cet</a:t>
            </a:r>
            <a:r>
              <a:rPr lang="de-CH" dirty="0"/>
              <a:t> </a:t>
            </a:r>
            <a:r>
              <a:rPr lang="de-CH" dirty="0" err="1"/>
              <a:t>instrument</a:t>
            </a:r>
            <a:r>
              <a:rPr lang="de-CH" dirty="0"/>
              <a:t> de </a:t>
            </a:r>
            <a:r>
              <a:rPr lang="de-CH" dirty="0" err="1"/>
              <a:t>manière</a:t>
            </a:r>
            <a:r>
              <a:rPr lang="de-CH" dirty="0"/>
              <a:t> judicieuse dans un cas particulier ?</a:t>
            </a:r>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959708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err="1">
                <a:solidFill>
                  <a:srgbClr val="ED7925"/>
                </a:solidFill>
              </a:rPr>
              <a:t>Contacts</a:t>
            </a:r>
            <a:r>
              <a:rPr lang="de-CH" b="0" dirty="0">
                <a:solidFill>
                  <a:srgbClr val="ED7925"/>
                </a:solidFill>
              </a:rPr>
              <a:t> </a:t>
            </a:r>
            <a:r>
              <a:rPr lang="de-CH" b="0" dirty="0" err="1">
                <a:solidFill>
                  <a:srgbClr val="ED7925"/>
                </a:solidFill>
              </a:rPr>
              <a:t>parents-enfant</a:t>
            </a:r>
            <a:r>
              <a:rPr lang="de-CH" b="0" dirty="0">
                <a:solidFill>
                  <a:srgbClr val="ED7925"/>
                </a:solidFill>
              </a:rPr>
              <a:t> après une séparation : situation juridique de départ :</a:t>
            </a:r>
          </a:p>
        </p:txBody>
      </p:sp>
      <p:sp>
        <p:nvSpPr>
          <p:cNvPr id="70659" name="Rectangle 3"/>
          <p:cNvSpPr>
            <a:spLocks noGrp="1" noChangeArrowheads="1"/>
          </p:cNvSpPr>
          <p:nvPr>
            <p:ph type="body" idx="1"/>
          </p:nvPr>
        </p:nvSpPr>
        <p:spPr>
          <a:xfrm>
            <a:off x="1457325" y="1700808"/>
            <a:ext cx="6837363" cy="3959225"/>
          </a:xfrm>
        </p:spPr>
        <p:txBody>
          <a:bodyPr/>
          <a:lstStyle/>
          <a:p>
            <a:r>
              <a:rPr lang="de-CH" dirty="0"/>
              <a:t>Selon l'art. 273 al. 1 CC, </a:t>
            </a:r>
            <a:r>
              <a:rPr lang="fr-FR" dirty="0"/>
              <a:t>le père ou la mère qui ne détient pas la garde ainsi que l’enfant mineur ont réciproquement le droit d’entretenir les relations personnelles indiquées par les circonstances.</a:t>
            </a:r>
            <a:endParaRPr lang="de-CH" dirty="0"/>
          </a:p>
          <a:p>
            <a:r>
              <a:rPr lang="de-CH" dirty="0"/>
              <a:t>Le </a:t>
            </a:r>
            <a:r>
              <a:rPr lang="de-CH" dirty="0" err="1"/>
              <a:t>bien</a:t>
            </a:r>
            <a:r>
              <a:rPr lang="de-CH" dirty="0"/>
              <a:t> de </a:t>
            </a:r>
            <a:r>
              <a:rPr lang="de-CH" dirty="0" err="1"/>
              <a:t>l'enfant</a:t>
            </a:r>
            <a:r>
              <a:rPr lang="de-CH" dirty="0"/>
              <a:t> prime par </a:t>
            </a:r>
            <a:r>
              <a:rPr lang="de-CH" dirty="0" err="1"/>
              <a:t>principe</a:t>
            </a:r>
            <a:r>
              <a:rPr lang="de-CH" dirty="0"/>
              <a:t>, tandis que les intérêts des parents doivent passer au second plan.</a:t>
            </a:r>
          </a:p>
          <a:p>
            <a:r>
              <a:rPr lang="de-CH" dirty="0"/>
              <a:t>Si le </a:t>
            </a:r>
            <a:r>
              <a:rPr lang="de-CH" dirty="0" err="1"/>
              <a:t>bien</a:t>
            </a:r>
            <a:r>
              <a:rPr lang="de-CH" dirty="0"/>
              <a:t> de l'enfant est menacé par les relations </a:t>
            </a:r>
            <a:r>
              <a:rPr lang="de-CH" dirty="0" err="1"/>
              <a:t>personnelles</a:t>
            </a:r>
            <a:r>
              <a:rPr lang="de-CH" dirty="0"/>
              <a:t>, le </a:t>
            </a:r>
            <a:r>
              <a:rPr lang="de-CH" dirty="0" err="1"/>
              <a:t>droit</a:t>
            </a:r>
            <a:r>
              <a:rPr lang="de-CH" dirty="0"/>
              <a:t> de </a:t>
            </a:r>
            <a:r>
              <a:rPr lang="de-CH" dirty="0" err="1"/>
              <a:t>les</a:t>
            </a:r>
            <a:r>
              <a:rPr lang="de-CH" dirty="0"/>
              <a:t> </a:t>
            </a:r>
            <a:r>
              <a:rPr lang="de-CH" dirty="0" err="1"/>
              <a:t>entretenir</a:t>
            </a:r>
            <a:r>
              <a:rPr lang="de-CH" dirty="0"/>
              <a:t> </a:t>
            </a:r>
            <a:r>
              <a:rPr lang="de-CH" dirty="0" err="1"/>
              <a:t>peut</a:t>
            </a:r>
            <a:r>
              <a:rPr lang="de-CH" dirty="0"/>
              <a:t> même </a:t>
            </a:r>
            <a:r>
              <a:rPr lang="de-CH" dirty="0" err="1"/>
              <a:t>être</a:t>
            </a:r>
            <a:r>
              <a:rPr lang="de-CH" dirty="0"/>
              <a:t> </a:t>
            </a:r>
            <a:r>
              <a:rPr lang="de-CH" dirty="0" err="1"/>
              <a:t>refusé</a:t>
            </a:r>
            <a:r>
              <a:rPr lang="de-CH" dirty="0"/>
              <a:t> </a:t>
            </a:r>
            <a:r>
              <a:rPr lang="de-CH" dirty="0" err="1"/>
              <a:t>ou</a:t>
            </a:r>
            <a:r>
              <a:rPr lang="de-CH" dirty="0"/>
              <a:t> </a:t>
            </a:r>
            <a:r>
              <a:rPr lang="de-CH" dirty="0" err="1"/>
              <a:t>retiré</a:t>
            </a:r>
            <a:r>
              <a:rPr lang="de-CH" dirty="0"/>
              <a:t> en vertu de l'art. 274 al. 2 CC au sens d'une ultimo ratio.</a:t>
            </a:r>
          </a:p>
          <a:p>
            <a:pPr marL="0" indent="0">
              <a:buNone/>
            </a:pPr>
            <a:endParaRPr lang="de-CH" dirty="0"/>
          </a:p>
          <a:p>
            <a:pPr marL="0" indent="0">
              <a:buNone/>
            </a:pPr>
            <a:endParaRPr lang="de-CH" dirty="0"/>
          </a:p>
          <a:p>
            <a:pPr marL="0" indent="0">
              <a:buNone/>
            </a:pPr>
            <a:r>
              <a:rPr lang="de-CH" dirty="0"/>
              <a:t>FamPra.ch 2021, p. 472-480, Tribunal fédéral, IIe Cour de droit civil, arrêt du 16 février 2021 - 5A_647/2020</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13961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err="1">
                <a:solidFill>
                  <a:srgbClr val="ED7925"/>
                </a:solidFill>
              </a:rPr>
              <a:t>Contacts</a:t>
            </a:r>
            <a:r>
              <a:rPr lang="de-CH" b="0" dirty="0">
                <a:solidFill>
                  <a:srgbClr val="ED7925"/>
                </a:solidFill>
              </a:rPr>
              <a:t> </a:t>
            </a:r>
            <a:r>
              <a:rPr lang="de-CH" b="0" dirty="0" err="1">
                <a:solidFill>
                  <a:srgbClr val="ED7925"/>
                </a:solidFill>
              </a:rPr>
              <a:t>parents-enfant</a:t>
            </a:r>
            <a:r>
              <a:rPr lang="de-CH" b="0" dirty="0">
                <a:solidFill>
                  <a:srgbClr val="ED7925"/>
                </a:solidFill>
              </a:rPr>
              <a:t> après une séparation </a:t>
            </a:r>
          </a:p>
        </p:txBody>
      </p:sp>
      <p:sp>
        <p:nvSpPr>
          <p:cNvPr id="70659" name="Rectangle 3"/>
          <p:cNvSpPr>
            <a:spLocks noGrp="1" noChangeArrowheads="1"/>
          </p:cNvSpPr>
          <p:nvPr>
            <p:ph type="body" idx="1"/>
          </p:nvPr>
        </p:nvSpPr>
        <p:spPr>
          <a:xfrm>
            <a:off x="1457325" y="1340768"/>
            <a:ext cx="7147123" cy="3959225"/>
          </a:xfrm>
        </p:spPr>
        <p:txBody>
          <a:bodyPr/>
          <a:lstStyle/>
          <a:p>
            <a:r>
              <a:rPr lang="de-CH" dirty="0"/>
              <a:t>En ce qui concerne la volonté exprimée par l'enfant, il s'agit d'un critère parmi </a:t>
            </a:r>
            <a:r>
              <a:rPr lang="de-CH" dirty="0" err="1"/>
              <a:t>d'autres</a:t>
            </a:r>
            <a:r>
              <a:rPr lang="de-CH" dirty="0"/>
              <a:t> à </a:t>
            </a:r>
            <a:r>
              <a:rPr lang="de-CH" dirty="0" err="1"/>
              <a:t>prendre</a:t>
            </a:r>
            <a:r>
              <a:rPr lang="de-CH" dirty="0"/>
              <a:t> en </a:t>
            </a:r>
            <a:r>
              <a:rPr lang="de-CH" dirty="0" err="1"/>
              <a:t>considération</a:t>
            </a:r>
            <a:r>
              <a:rPr lang="de-CH" dirty="0"/>
              <a:t> </a:t>
            </a:r>
            <a:r>
              <a:rPr lang="de-CH" dirty="0" err="1"/>
              <a:t>pour</a:t>
            </a:r>
            <a:r>
              <a:rPr lang="de-CH" dirty="0"/>
              <a:t> </a:t>
            </a:r>
            <a:r>
              <a:rPr lang="de-CH" dirty="0" err="1"/>
              <a:t>décider</a:t>
            </a:r>
            <a:r>
              <a:rPr lang="de-CH" dirty="0"/>
              <a:t> de </a:t>
            </a:r>
            <a:r>
              <a:rPr lang="de-CH" dirty="0" err="1"/>
              <a:t>l’entretien</a:t>
            </a:r>
            <a:r>
              <a:rPr lang="de-CH" dirty="0"/>
              <a:t> des relations personnelles. </a:t>
            </a:r>
          </a:p>
          <a:p>
            <a:r>
              <a:rPr lang="de-CH" dirty="0"/>
              <a:t>L'enfant n'est certes pas libre d'entretenir ou non des </a:t>
            </a:r>
            <a:r>
              <a:rPr lang="de-CH" dirty="0" err="1"/>
              <a:t>relations</a:t>
            </a:r>
            <a:r>
              <a:rPr lang="de-CH" dirty="0"/>
              <a:t> </a:t>
            </a:r>
            <a:r>
              <a:rPr lang="de-CH" dirty="0" err="1"/>
              <a:t>personnelles</a:t>
            </a:r>
            <a:r>
              <a:rPr lang="de-CH" dirty="0"/>
              <a:t> avec le </a:t>
            </a:r>
            <a:r>
              <a:rPr lang="de-CH" dirty="0" err="1"/>
              <a:t>parent</a:t>
            </a:r>
            <a:r>
              <a:rPr lang="de-CH" dirty="0"/>
              <a:t> non </a:t>
            </a:r>
            <a:r>
              <a:rPr lang="de-CH" dirty="0" err="1"/>
              <a:t>titulaire</a:t>
            </a:r>
            <a:r>
              <a:rPr lang="de-CH" dirty="0"/>
              <a:t> de la </a:t>
            </a:r>
            <a:r>
              <a:rPr lang="de-CH" dirty="0" err="1"/>
              <a:t>garde</a:t>
            </a:r>
            <a:r>
              <a:rPr lang="de-CH" dirty="0"/>
              <a:t> : avec l'âge, sa volonté doit toutefois être davantage prise en compte.</a:t>
            </a:r>
          </a:p>
          <a:p>
            <a:r>
              <a:rPr lang="de-CH" dirty="0"/>
              <a:t>Lorsqu'un enfant capable de discernement refuse d'entretenir des relations avec l'un de </a:t>
            </a:r>
            <a:r>
              <a:rPr lang="de-CH" dirty="0" err="1"/>
              <a:t>ses</a:t>
            </a:r>
            <a:r>
              <a:rPr lang="de-CH" dirty="0"/>
              <a:t> </a:t>
            </a:r>
            <a:r>
              <a:rPr lang="de-CH" dirty="0" err="1"/>
              <a:t>parents</a:t>
            </a:r>
            <a:r>
              <a:rPr lang="de-CH" dirty="0"/>
              <a:t> </a:t>
            </a:r>
            <a:r>
              <a:rPr lang="de-CH" dirty="0" err="1"/>
              <a:t>sur</a:t>
            </a:r>
            <a:r>
              <a:rPr lang="de-CH" dirty="0"/>
              <a:t> la </a:t>
            </a:r>
            <a:r>
              <a:rPr lang="de-CH" dirty="0" err="1"/>
              <a:t>base</a:t>
            </a:r>
            <a:r>
              <a:rPr lang="de-CH" dirty="0"/>
              <a:t> de </a:t>
            </a:r>
            <a:r>
              <a:rPr lang="de-CH" dirty="0" err="1"/>
              <a:t>ses</a:t>
            </a:r>
            <a:r>
              <a:rPr lang="de-CH" dirty="0"/>
              <a:t> propres expériences et pour des </a:t>
            </a:r>
            <a:r>
              <a:rPr lang="de-CH" dirty="0" err="1"/>
              <a:t>motifs</a:t>
            </a:r>
            <a:r>
              <a:rPr lang="de-CH" dirty="0"/>
              <a:t> </a:t>
            </a:r>
            <a:r>
              <a:rPr lang="de-CH" dirty="0" err="1"/>
              <a:t>compréhensibles</a:t>
            </a:r>
            <a:r>
              <a:rPr lang="de-CH" dirty="0"/>
              <a:t>, </a:t>
            </a:r>
            <a:r>
              <a:rPr lang="de-CH" dirty="0">
                <a:solidFill>
                  <a:srgbClr val="ED7925"/>
                </a:solidFill>
              </a:rPr>
              <a:t>un contact de visite imposé contre son gré est en règle générale incompatible avec le but du </a:t>
            </a:r>
            <a:r>
              <a:rPr lang="de-CH" dirty="0" err="1">
                <a:solidFill>
                  <a:srgbClr val="ED7925"/>
                </a:solidFill>
              </a:rPr>
              <a:t>droit</a:t>
            </a:r>
            <a:r>
              <a:rPr lang="de-CH" dirty="0">
                <a:solidFill>
                  <a:srgbClr val="ED7925"/>
                </a:solidFill>
              </a:rPr>
              <a:t> </a:t>
            </a:r>
            <a:r>
              <a:rPr lang="de-CH" dirty="0" err="1">
                <a:solidFill>
                  <a:srgbClr val="ED7925"/>
                </a:solidFill>
              </a:rPr>
              <a:t>aux</a:t>
            </a:r>
            <a:r>
              <a:rPr lang="de-CH" dirty="0">
                <a:solidFill>
                  <a:srgbClr val="ED7925"/>
                </a:solidFill>
              </a:rPr>
              <a:t> </a:t>
            </a:r>
            <a:r>
              <a:rPr lang="de-CH" dirty="0" err="1">
                <a:solidFill>
                  <a:srgbClr val="ED7925"/>
                </a:solidFill>
              </a:rPr>
              <a:t>relations</a:t>
            </a:r>
            <a:r>
              <a:rPr lang="de-CH" dirty="0">
                <a:solidFill>
                  <a:srgbClr val="ED7925"/>
                </a:solidFill>
              </a:rPr>
              <a:t> </a:t>
            </a:r>
            <a:r>
              <a:rPr lang="de-CH" dirty="0" err="1">
                <a:solidFill>
                  <a:srgbClr val="ED7925"/>
                </a:solidFill>
              </a:rPr>
              <a:t>personnelles</a:t>
            </a:r>
            <a:r>
              <a:rPr lang="de-CH" dirty="0"/>
              <a:t>, raison pour laquelle la volonté de l'enfant, pour autant qu'elle ait été formée de manière autonome, </a:t>
            </a:r>
            <a:r>
              <a:rPr lang="de-CH" dirty="0" err="1"/>
              <a:t>doit</a:t>
            </a:r>
            <a:r>
              <a:rPr lang="de-CH" dirty="0"/>
              <a:t> au final </a:t>
            </a:r>
            <a:r>
              <a:rPr lang="de-CH" dirty="0" err="1"/>
              <a:t>être</a:t>
            </a:r>
            <a:r>
              <a:rPr lang="de-CH" dirty="0"/>
              <a:t> </a:t>
            </a:r>
            <a:r>
              <a:rPr lang="de-CH" dirty="0" err="1"/>
              <a:t>respectée</a:t>
            </a:r>
            <a:r>
              <a:rPr lang="de-CH" dirty="0"/>
              <a:t>. </a:t>
            </a:r>
          </a:p>
          <a:p>
            <a:endParaRPr lang="de-CH" dirty="0"/>
          </a:p>
          <a:p>
            <a:pPr marL="0" indent="0">
              <a:buNone/>
            </a:pPr>
            <a:r>
              <a:rPr lang="de-CH" dirty="0"/>
              <a:t>FamPra.ch 2021, p. 472-480, Tribunal fédéral, IIe Cour de droit civil, arrêt du 16 février 2021 - 5A_647/2020</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2815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err="1">
                <a:solidFill>
                  <a:srgbClr val="ED7925"/>
                </a:solidFill>
              </a:rPr>
              <a:t>Contacts</a:t>
            </a:r>
            <a:r>
              <a:rPr lang="de-CH" b="0" dirty="0">
                <a:solidFill>
                  <a:srgbClr val="ED7925"/>
                </a:solidFill>
              </a:rPr>
              <a:t> </a:t>
            </a:r>
            <a:r>
              <a:rPr lang="de-CH" b="0" dirty="0" err="1">
                <a:solidFill>
                  <a:srgbClr val="ED7925"/>
                </a:solidFill>
              </a:rPr>
              <a:t>parents-enfant</a:t>
            </a:r>
            <a:r>
              <a:rPr lang="de-CH" b="0" dirty="0">
                <a:solidFill>
                  <a:srgbClr val="ED7925"/>
                </a:solidFill>
              </a:rPr>
              <a:t> après une séparation </a:t>
            </a:r>
          </a:p>
        </p:txBody>
      </p:sp>
      <p:sp>
        <p:nvSpPr>
          <p:cNvPr id="70659" name="Rectangle 3"/>
          <p:cNvSpPr>
            <a:spLocks noGrp="1" noChangeArrowheads="1"/>
          </p:cNvSpPr>
          <p:nvPr>
            <p:ph type="body" idx="1"/>
          </p:nvPr>
        </p:nvSpPr>
        <p:spPr>
          <a:xfrm>
            <a:off x="1457325" y="1269975"/>
            <a:ext cx="7435155" cy="3959225"/>
          </a:xfrm>
        </p:spPr>
        <p:txBody>
          <a:bodyPr/>
          <a:lstStyle/>
          <a:p>
            <a:pPr marL="0" indent="0">
              <a:buNone/>
            </a:pPr>
            <a:r>
              <a:rPr lang="de-CH" dirty="0"/>
              <a:t>Critères à respecter selon l'arrêt du Tribunal fédéral :</a:t>
            </a:r>
          </a:p>
          <a:p>
            <a:pPr marL="0" indent="0">
              <a:lnSpc>
                <a:spcPct val="100000"/>
              </a:lnSpc>
              <a:buNone/>
            </a:pPr>
            <a:endParaRPr lang="de-CH" sz="1000" dirty="0"/>
          </a:p>
          <a:p>
            <a:pPr marL="342900" indent="-342900">
              <a:buFont typeface="+mj-lt"/>
              <a:buAutoNum type="arabicPeriod"/>
            </a:pPr>
            <a:r>
              <a:rPr lang="de-CH" dirty="0">
                <a:solidFill>
                  <a:srgbClr val="ED7925"/>
                </a:solidFill>
              </a:rPr>
              <a:t>Volonté de l'enfant</a:t>
            </a:r>
          </a:p>
          <a:p>
            <a:pPr lvl="1"/>
            <a:r>
              <a:rPr lang="de-CH" dirty="0"/>
              <a:t>Capacité de discernement / âge (environ 12-14 ans </a:t>
            </a:r>
            <a:r>
              <a:rPr lang="de-CH" dirty="0" err="1"/>
              <a:t>dans</a:t>
            </a:r>
            <a:r>
              <a:rPr lang="de-CH" dirty="0"/>
              <a:t> la </a:t>
            </a:r>
            <a:r>
              <a:rPr lang="de-CH" dirty="0" err="1"/>
              <a:t>doctrine</a:t>
            </a:r>
            <a:r>
              <a:rPr lang="de-CH" dirty="0"/>
              <a:t>)</a:t>
            </a:r>
          </a:p>
          <a:p>
            <a:pPr lvl="1"/>
            <a:r>
              <a:rPr lang="de-CH" dirty="0"/>
              <a:t>Autonomie de la volonté (critère difficilement "</a:t>
            </a:r>
            <a:r>
              <a:rPr lang="de-CH" dirty="0" err="1"/>
              <a:t>mesurable</a:t>
            </a:r>
            <a:r>
              <a:rPr lang="de-CH" dirty="0"/>
              <a:t>"; question de l'influence / de la détermination par autrui)</a:t>
            </a:r>
          </a:p>
          <a:p>
            <a:pPr marL="342900" indent="-342900">
              <a:buFont typeface="+mj-lt"/>
              <a:buAutoNum type="arabicPeriod"/>
            </a:pPr>
            <a:r>
              <a:rPr lang="de-CH" dirty="0" err="1">
                <a:solidFill>
                  <a:srgbClr val="ED7925"/>
                </a:solidFill>
              </a:rPr>
              <a:t>Un</a:t>
            </a:r>
            <a:r>
              <a:rPr lang="de-CH" dirty="0">
                <a:solidFill>
                  <a:srgbClr val="ED7925"/>
                </a:solidFill>
              </a:rPr>
              <a:t> "</a:t>
            </a:r>
            <a:r>
              <a:rPr lang="de-CH" dirty="0" err="1">
                <a:solidFill>
                  <a:srgbClr val="ED7925"/>
                </a:solidFill>
              </a:rPr>
              <a:t>motif</a:t>
            </a:r>
            <a:r>
              <a:rPr lang="de-CH" dirty="0">
                <a:solidFill>
                  <a:srgbClr val="ED7925"/>
                </a:solidFill>
              </a:rPr>
              <a:t> </a:t>
            </a:r>
            <a:r>
              <a:rPr lang="de-CH" dirty="0" err="1">
                <a:solidFill>
                  <a:srgbClr val="ED7925"/>
                </a:solidFill>
              </a:rPr>
              <a:t>compréhensible</a:t>
            </a:r>
            <a:r>
              <a:rPr lang="de-CH" dirty="0">
                <a:solidFill>
                  <a:srgbClr val="ED7925"/>
                </a:solidFill>
              </a:rPr>
              <a:t>"</a:t>
            </a:r>
          </a:p>
          <a:p>
            <a:pPr lvl="1"/>
            <a:r>
              <a:rPr lang="de-CH" dirty="0"/>
              <a:t>Critère non concret : qu'est-ce qui est considéré </a:t>
            </a:r>
            <a:r>
              <a:rPr lang="de-CH" dirty="0" err="1"/>
              <a:t>comme</a:t>
            </a:r>
            <a:r>
              <a:rPr lang="de-CH" dirty="0"/>
              <a:t> </a:t>
            </a:r>
            <a:r>
              <a:rPr lang="de-CH" dirty="0" err="1"/>
              <a:t>un</a:t>
            </a:r>
            <a:r>
              <a:rPr lang="de-CH" dirty="0"/>
              <a:t> </a:t>
            </a:r>
            <a:r>
              <a:rPr lang="de-CH" dirty="0" err="1"/>
              <a:t>motif</a:t>
            </a:r>
            <a:r>
              <a:rPr lang="de-CH" dirty="0"/>
              <a:t> </a:t>
            </a:r>
            <a:r>
              <a:rPr lang="de-CH" dirty="0" err="1"/>
              <a:t>compréhensible</a:t>
            </a:r>
            <a:r>
              <a:rPr lang="de-CH" dirty="0"/>
              <a:t> ?</a:t>
            </a:r>
          </a:p>
          <a:p>
            <a:pPr lvl="2"/>
            <a:r>
              <a:rPr lang="de-CH" dirty="0" err="1"/>
              <a:t>Violence</a:t>
            </a:r>
            <a:r>
              <a:rPr lang="de-CH" dirty="0"/>
              <a:t> ? / </a:t>
            </a:r>
            <a:r>
              <a:rPr lang="de-CH" dirty="0" err="1"/>
              <a:t>négligence</a:t>
            </a:r>
            <a:r>
              <a:rPr lang="de-CH" dirty="0"/>
              <a:t> ? / "ne pas se sentir aimé / </a:t>
            </a:r>
            <a:r>
              <a:rPr lang="de-CH" dirty="0" err="1"/>
              <a:t>accepté</a:t>
            </a:r>
            <a:r>
              <a:rPr lang="de-CH" dirty="0"/>
              <a:t>" ? / solidarité avec l'autre parent ?</a:t>
            </a:r>
          </a:p>
          <a:p>
            <a:pPr lvl="2">
              <a:lnSpc>
                <a:spcPct val="100000"/>
              </a:lnSpc>
            </a:pPr>
            <a:endParaRPr lang="de-CH" dirty="0"/>
          </a:p>
          <a:p>
            <a:pPr marL="0" indent="0">
              <a:buNone/>
            </a:pPr>
            <a:r>
              <a:rPr lang="de-CH" dirty="0">
                <a:solidFill>
                  <a:srgbClr val="ED7925"/>
                </a:solidFill>
              </a:rPr>
              <a:t>Conclusion : </a:t>
            </a:r>
            <a:r>
              <a:rPr lang="de-CH" dirty="0"/>
              <a:t>en cas de capacité de discernement et de </a:t>
            </a:r>
            <a:r>
              <a:rPr lang="de-CH" dirty="0" err="1"/>
              <a:t>motif</a:t>
            </a:r>
            <a:r>
              <a:rPr lang="de-CH" dirty="0"/>
              <a:t> </a:t>
            </a:r>
            <a:r>
              <a:rPr lang="de-CH" dirty="0" err="1"/>
              <a:t>compréhensible</a:t>
            </a:r>
            <a:r>
              <a:rPr lang="de-CH" dirty="0"/>
              <a:t>, même les contacts de </a:t>
            </a:r>
            <a:r>
              <a:rPr lang="de-CH" dirty="0" err="1"/>
              <a:t>mémoire</a:t>
            </a:r>
            <a:r>
              <a:rPr lang="de-CH" dirty="0"/>
              <a:t> ne sont en général plus </a:t>
            </a:r>
            <a:r>
              <a:rPr lang="de-CH" dirty="0" err="1"/>
              <a:t>une</a:t>
            </a:r>
            <a:r>
              <a:rPr lang="de-CH" dirty="0"/>
              <a:t> </a:t>
            </a:r>
            <a:r>
              <a:rPr lang="de-CH" dirty="0" err="1"/>
              <a:t>solution</a:t>
            </a:r>
            <a:r>
              <a:rPr lang="de-CH" dirty="0"/>
              <a:t> </a:t>
            </a:r>
            <a:r>
              <a:rPr lang="de-CH" dirty="0" err="1"/>
              <a:t>envisageable</a:t>
            </a:r>
            <a:r>
              <a:rPr lang="de-CH" dirty="0"/>
              <a:t>.</a:t>
            </a:r>
          </a:p>
          <a:p>
            <a:pPr marL="0" indent="0">
              <a:buNone/>
            </a:pPr>
            <a:r>
              <a:rPr lang="de-CH" dirty="0">
                <a:solidFill>
                  <a:srgbClr val="ED7925"/>
                </a:solidFill>
              </a:rPr>
              <a:t>Mais que faire dans les autres cas ?</a:t>
            </a:r>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19783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628800"/>
            <a:ext cx="7003107" cy="3959225"/>
          </a:xfrm>
        </p:spPr>
        <p:txBody>
          <a:bodyPr/>
          <a:lstStyle/>
          <a:p>
            <a:pPr marL="0" indent="0">
              <a:buNone/>
            </a:pPr>
            <a:r>
              <a:rPr lang="de-CH" dirty="0" err="1"/>
              <a:t>Utilité</a:t>
            </a:r>
            <a:r>
              <a:rPr lang="de-CH" dirty="0"/>
              <a:t> et but des </a:t>
            </a:r>
            <a:r>
              <a:rPr lang="de-CH" dirty="0" err="1"/>
              <a:t>contacts</a:t>
            </a:r>
            <a:r>
              <a:rPr lang="de-CH" dirty="0"/>
              <a:t> de </a:t>
            </a:r>
            <a:r>
              <a:rPr lang="de-CH" dirty="0" err="1"/>
              <a:t>mémoire</a:t>
            </a:r>
            <a:r>
              <a:rPr lang="de-CH" dirty="0"/>
              <a:t> :</a:t>
            </a:r>
          </a:p>
          <a:p>
            <a:pPr marL="0" indent="0">
              <a:buNone/>
            </a:pPr>
            <a:endParaRPr lang="de-CH" dirty="0"/>
          </a:p>
          <a:p>
            <a:r>
              <a:rPr lang="de-CH" dirty="0"/>
              <a:t>Les </a:t>
            </a:r>
            <a:r>
              <a:rPr lang="de-CH" dirty="0" err="1"/>
              <a:t>contacts</a:t>
            </a:r>
            <a:r>
              <a:rPr lang="de-CH" dirty="0"/>
              <a:t> de </a:t>
            </a:r>
            <a:r>
              <a:rPr lang="de-CH" dirty="0" err="1"/>
              <a:t>mémoire</a:t>
            </a:r>
            <a:r>
              <a:rPr lang="de-CH" dirty="0"/>
              <a:t> doivent servir à </a:t>
            </a:r>
            <a:r>
              <a:rPr lang="de-CH" b="1" dirty="0"/>
              <a:t>contrôler la réalité</a:t>
            </a:r>
          </a:p>
          <a:p>
            <a:pPr lvl="1"/>
            <a:r>
              <a:rPr lang="de-CH" dirty="0"/>
              <a:t>"</a:t>
            </a:r>
            <a:r>
              <a:rPr lang="de-CH" dirty="0" err="1"/>
              <a:t>L'image</a:t>
            </a:r>
            <a:r>
              <a:rPr lang="de-CH" dirty="0"/>
              <a:t> que j'ai de mon père / de ma mère, avec lequel / laquelle je n'ai plus de contact, correspond-elle vraiment à la réalité ? Est-ce que j'ai peut-être une image déformée de lui / d'elle" ?</a:t>
            </a:r>
          </a:p>
          <a:p>
            <a:pPr lvl="1"/>
            <a:r>
              <a:rPr lang="de-CH" dirty="0">
                <a:ea typeface="+mn-ea"/>
                <a:cs typeface="+mn-cs"/>
              </a:rPr>
              <a:t>Ces contacts augmentent les </a:t>
            </a:r>
            <a:r>
              <a:rPr lang="de-CH" dirty="0" err="1">
                <a:ea typeface="+mn-ea"/>
                <a:cs typeface="+mn-cs"/>
              </a:rPr>
              <a:t>chances</a:t>
            </a:r>
            <a:r>
              <a:rPr lang="de-CH" dirty="0">
                <a:ea typeface="+mn-ea"/>
                <a:cs typeface="+mn-cs"/>
              </a:rPr>
              <a:t> </a:t>
            </a:r>
            <a:r>
              <a:rPr lang="de-CH" dirty="0" err="1">
                <a:ea typeface="+mn-ea"/>
                <a:cs typeface="+mn-cs"/>
              </a:rPr>
              <a:t>d’un</a:t>
            </a:r>
            <a:r>
              <a:rPr lang="de-CH" dirty="0">
                <a:ea typeface="+mn-ea"/>
                <a:cs typeface="+mn-cs"/>
              </a:rPr>
              <a:t> </a:t>
            </a:r>
            <a:r>
              <a:rPr lang="de-CH" dirty="0" err="1">
                <a:ea typeface="+mn-ea"/>
                <a:cs typeface="+mn-cs"/>
              </a:rPr>
              <a:t>rapprochement</a:t>
            </a:r>
            <a:r>
              <a:rPr lang="de-CH" dirty="0">
                <a:ea typeface="+mn-ea"/>
                <a:cs typeface="+mn-cs"/>
              </a:rPr>
              <a:t> </a:t>
            </a:r>
            <a:r>
              <a:rPr lang="de-CH" dirty="0" err="1">
                <a:ea typeface="+mn-ea"/>
                <a:cs typeface="+mn-cs"/>
              </a:rPr>
              <a:t>parent-enfant</a:t>
            </a:r>
            <a:r>
              <a:rPr lang="de-CH" dirty="0">
                <a:ea typeface="+mn-ea"/>
                <a:cs typeface="+mn-cs"/>
              </a:rPr>
              <a:t> à long terme. </a:t>
            </a:r>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154827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Contacts de mémoire  </a:t>
            </a:r>
          </a:p>
        </p:txBody>
      </p:sp>
      <p:sp>
        <p:nvSpPr>
          <p:cNvPr id="70659" name="Rectangle 3"/>
          <p:cNvSpPr>
            <a:spLocks noGrp="1" noChangeArrowheads="1"/>
          </p:cNvSpPr>
          <p:nvPr>
            <p:ph type="body" idx="1"/>
          </p:nvPr>
        </p:nvSpPr>
        <p:spPr>
          <a:xfrm>
            <a:off x="1457325" y="1485999"/>
            <a:ext cx="7003107" cy="3959225"/>
          </a:xfrm>
        </p:spPr>
        <p:txBody>
          <a:bodyPr/>
          <a:lstStyle/>
          <a:p>
            <a:pPr marL="0" indent="0">
              <a:buNone/>
            </a:pPr>
            <a:r>
              <a:rPr lang="de-CH" dirty="0">
                <a:solidFill>
                  <a:srgbClr val="ED7925"/>
                </a:solidFill>
              </a:rPr>
              <a:t>Arguments psychologiques en </a:t>
            </a:r>
            <a:r>
              <a:rPr lang="de-CH" dirty="0" err="1">
                <a:solidFill>
                  <a:srgbClr val="ED7925"/>
                </a:solidFill>
              </a:rPr>
              <a:t>faveur</a:t>
            </a:r>
            <a:r>
              <a:rPr lang="de-CH" dirty="0">
                <a:solidFill>
                  <a:srgbClr val="ED7925"/>
                </a:solidFill>
              </a:rPr>
              <a:t> des </a:t>
            </a:r>
            <a:r>
              <a:rPr lang="de-CH" dirty="0" err="1">
                <a:solidFill>
                  <a:srgbClr val="ED7925"/>
                </a:solidFill>
              </a:rPr>
              <a:t>contacts</a:t>
            </a:r>
            <a:r>
              <a:rPr lang="de-CH" dirty="0">
                <a:solidFill>
                  <a:srgbClr val="ED7925"/>
                </a:solidFill>
              </a:rPr>
              <a:t> de </a:t>
            </a:r>
            <a:r>
              <a:rPr lang="de-CH" dirty="0" err="1">
                <a:solidFill>
                  <a:srgbClr val="ED7925"/>
                </a:solidFill>
              </a:rPr>
              <a:t>mémoire</a:t>
            </a:r>
            <a:r>
              <a:rPr lang="de-CH" dirty="0">
                <a:solidFill>
                  <a:srgbClr val="ED7925"/>
                </a:solidFill>
              </a:rPr>
              <a:t> : </a:t>
            </a:r>
          </a:p>
          <a:p>
            <a:r>
              <a:rPr lang="de-CH" dirty="0"/>
              <a:t>Pour le bon développement d'un enfant, un contact avec les deux parents est indispensable.</a:t>
            </a:r>
          </a:p>
          <a:p>
            <a:pPr lvl="1"/>
            <a:r>
              <a:rPr lang="de-CH" dirty="0"/>
              <a:t>La rupture totale des contacts constitue donc également </a:t>
            </a:r>
            <a:r>
              <a:rPr lang="de-CH" dirty="0" err="1"/>
              <a:t>une</a:t>
            </a:r>
            <a:r>
              <a:rPr lang="de-CH" dirty="0"/>
              <a:t> </a:t>
            </a:r>
            <a:r>
              <a:rPr lang="de-CH" dirty="0" err="1"/>
              <a:t>mise</a:t>
            </a:r>
            <a:r>
              <a:rPr lang="de-CH" dirty="0"/>
              <a:t> en </a:t>
            </a:r>
            <a:r>
              <a:rPr lang="de-CH" dirty="0" err="1"/>
              <a:t>danger</a:t>
            </a:r>
            <a:r>
              <a:rPr lang="de-CH" dirty="0"/>
              <a:t> (</a:t>
            </a:r>
            <a:r>
              <a:rPr lang="de-CH" dirty="0" err="1"/>
              <a:t>personnelle</a:t>
            </a:r>
            <a:r>
              <a:rPr lang="de-CH" dirty="0"/>
              <a:t>) du </a:t>
            </a:r>
            <a:r>
              <a:rPr lang="de-CH" dirty="0" err="1"/>
              <a:t>bien</a:t>
            </a:r>
            <a:r>
              <a:rPr lang="de-CH" dirty="0"/>
              <a:t> de </a:t>
            </a:r>
            <a:r>
              <a:rPr lang="de-CH" dirty="0" err="1"/>
              <a:t>l’enfant</a:t>
            </a:r>
            <a:r>
              <a:rPr lang="de-CH" dirty="0"/>
              <a:t>.</a:t>
            </a:r>
          </a:p>
          <a:p>
            <a:pPr marL="0" indent="0">
              <a:buNone/>
            </a:pPr>
            <a:r>
              <a:rPr lang="de-CH" dirty="0"/>
              <a:t>La </a:t>
            </a:r>
            <a:r>
              <a:rPr lang="de-CH" dirty="0" err="1"/>
              <a:t>communauté</a:t>
            </a:r>
            <a:r>
              <a:rPr lang="de-CH" dirty="0"/>
              <a:t> </a:t>
            </a:r>
            <a:r>
              <a:rPr lang="de-CH" dirty="0" err="1"/>
              <a:t>scientifique</a:t>
            </a:r>
            <a:r>
              <a:rPr lang="de-CH" dirty="0"/>
              <a:t> </a:t>
            </a:r>
            <a:r>
              <a:rPr lang="de-CH" dirty="0" err="1"/>
              <a:t>n’est</a:t>
            </a:r>
            <a:r>
              <a:rPr lang="de-CH" dirty="0"/>
              <a:t> </a:t>
            </a:r>
            <a:r>
              <a:rPr lang="de-CH" dirty="0" err="1"/>
              <a:t>toutefois</a:t>
            </a:r>
            <a:r>
              <a:rPr lang="de-CH" dirty="0"/>
              <a:t> </a:t>
            </a:r>
            <a:r>
              <a:rPr lang="de-CH" dirty="0" err="1"/>
              <a:t>pas</a:t>
            </a:r>
            <a:r>
              <a:rPr lang="de-CH" dirty="0"/>
              <a:t> unanime </a:t>
            </a:r>
            <a:r>
              <a:rPr lang="de-CH" dirty="0" err="1"/>
              <a:t>quant</a:t>
            </a:r>
            <a:r>
              <a:rPr lang="de-CH" dirty="0"/>
              <a:t> à </a:t>
            </a:r>
            <a:r>
              <a:rPr lang="de-CH" dirty="0" err="1"/>
              <a:t>ces</a:t>
            </a:r>
            <a:r>
              <a:rPr lang="de-CH" dirty="0"/>
              <a:t> prémisses ! </a:t>
            </a:r>
          </a:p>
          <a:p>
            <a:endParaRPr lang="de-CH" dirty="0">
              <a:solidFill>
                <a:srgbClr val="ED7925"/>
              </a:solidFill>
            </a:endParaRPr>
          </a:p>
          <a:p>
            <a:pPr marL="0" indent="0">
              <a:buNone/>
            </a:pPr>
            <a:r>
              <a:rPr lang="de-CH" dirty="0">
                <a:solidFill>
                  <a:srgbClr val="ED7925"/>
                </a:solidFill>
              </a:rPr>
              <a:t>Ces idées psychologiques justifient-elles l'application de mesures de contrainte contre la </a:t>
            </a:r>
            <a:r>
              <a:rPr lang="de-CH" dirty="0" err="1">
                <a:solidFill>
                  <a:srgbClr val="ED7925"/>
                </a:solidFill>
              </a:rPr>
              <a:t>volonté</a:t>
            </a:r>
            <a:r>
              <a:rPr lang="de-CH" dirty="0">
                <a:solidFill>
                  <a:srgbClr val="ED7925"/>
                </a:solidFill>
              </a:rPr>
              <a:t> </a:t>
            </a:r>
            <a:r>
              <a:rPr lang="de-CH" dirty="0" err="1">
                <a:solidFill>
                  <a:srgbClr val="ED7925"/>
                </a:solidFill>
              </a:rPr>
              <a:t>exprimée</a:t>
            </a:r>
            <a:r>
              <a:rPr lang="de-CH" dirty="0">
                <a:solidFill>
                  <a:srgbClr val="ED7925"/>
                </a:solidFill>
              </a:rPr>
              <a:t> de l'enfant (même si les conditions relatives à la volonté ne sont pas remplies selon le Tribunal fédéral) ?</a:t>
            </a:r>
          </a:p>
          <a:p>
            <a:endParaRPr lang="de-CH" dirty="0"/>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82466155"/>
      </p:ext>
    </p:extLst>
  </p:cSld>
  <p:clrMapOvr>
    <a:masterClrMapping/>
  </p:clrMapOvr>
</p:sld>
</file>

<file path=ppt/theme/theme1.xml><?xml version="1.0" encoding="utf-8"?>
<a:theme xmlns:a="http://schemas.openxmlformats.org/drawingml/2006/main" name="blank">
  <a:themeElements>
    <a:clrScheme name="UPK Design">
      <a:dk1>
        <a:srgbClr val="5B5055"/>
      </a:dk1>
      <a:lt1>
        <a:sysClr val="window" lastClr="FFFFFF"/>
      </a:lt1>
      <a:dk2>
        <a:srgbClr val="000000"/>
      </a:dk2>
      <a:lt2>
        <a:srgbClr val="FFFFFF"/>
      </a:lt2>
      <a:accent1>
        <a:srgbClr val="E95D0F"/>
      </a:accent1>
      <a:accent2>
        <a:srgbClr val="5B5055"/>
      </a:accent2>
      <a:accent3>
        <a:srgbClr val="7D3F0C"/>
      </a:accent3>
      <a:accent4>
        <a:srgbClr val="5B5055"/>
      </a:accent4>
      <a:accent5>
        <a:srgbClr val="F59C6B"/>
      </a:accent5>
      <a:accent6>
        <a:srgbClr val="EB8632"/>
      </a:accent6>
      <a:hlink>
        <a:srgbClr val="1F497D"/>
      </a:hlink>
      <a:folHlink>
        <a:srgbClr val="C6D9F0"/>
      </a:folHlink>
    </a:clrScheme>
    <a:fontScheme name="UPK Schriftarten">
      <a:majorFont>
        <a:latin typeface="Verdana"/>
        <a:ea typeface=""/>
        <a:cs typeface=""/>
      </a:majorFont>
      <a:minorFont>
        <a:latin typeface="Georgi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10 Praesentationsvorlage PowerPoint UPK">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_upk_prov_v100705_office2003">
      <a:majorFont>
        <a:latin typeface="Verdana"/>
        <a:ea typeface=""/>
        <a:cs typeface=""/>
      </a:majorFont>
      <a:minorFont>
        <a:latin typeface="Georgi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_upk_prov_v100705_office2003 1">
        <a:dk1>
          <a:srgbClr val="5B5055"/>
        </a:dk1>
        <a:lt1>
          <a:srgbClr val="FFFFFF"/>
        </a:lt1>
        <a:dk2>
          <a:srgbClr val="5B5055"/>
        </a:dk2>
        <a:lt2>
          <a:srgbClr val="5B5055"/>
        </a:lt2>
        <a:accent1>
          <a:srgbClr val="FFFFFF"/>
        </a:accent1>
        <a:accent2>
          <a:srgbClr val="E95D0F"/>
        </a:accent2>
        <a:accent3>
          <a:srgbClr val="FFFFFF"/>
        </a:accent3>
        <a:accent4>
          <a:srgbClr val="4C4347"/>
        </a:accent4>
        <a:accent5>
          <a:srgbClr val="FFFFFF"/>
        </a:accent5>
        <a:accent6>
          <a:srgbClr val="D3530C"/>
        </a:accent6>
        <a:hlink>
          <a:srgbClr val="E95D0F"/>
        </a:hlink>
        <a:folHlink>
          <a:srgbClr val="E95D0F"/>
        </a:folHlink>
      </a:clrScheme>
      <a:clrMap bg1="lt1" tx1="dk1" bg2="lt2" tx2="dk2" accent1="accent1" accent2="accent2" accent3="accent3" accent4="accent4" accent5="accent5" accent6="accent6" hlink="hlink" folHlink="folHlink"/>
    </a:extraClrScheme>
    <a:extraClrScheme>
      <a:clrScheme name="pr_upk_prov_v100705_office2003 2">
        <a:dk1>
          <a:srgbClr val="5B5055"/>
        </a:dk1>
        <a:lt1>
          <a:srgbClr val="FFFFFF"/>
        </a:lt1>
        <a:dk2>
          <a:srgbClr val="5B5055"/>
        </a:dk2>
        <a:lt2>
          <a:srgbClr val="5B5055"/>
        </a:lt2>
        <a:accent1>
          <a:srgbClr val="FFFFFF"/>
        </a:accent1>
        <a:accent2>
          <a:srgbClr val="E95D0F"/>
        </a:accent2>
        <a:accent3>
          <a:srgbClr val="FFFFFF"/>
        </a:accent3>
        <a:accent4>
          <a:srgbClr val="4C4347"/>
        </a:accent4>
        <a:accent5>
          <a:srgbClr val="FFFFFF"/>
        </a:accent5>
        <a:accent6>
          <a:srgbClr val="D3530C"/>
        </a:accent6>
        <a:hlink>
          <a:srgbClr val="E95D0F"/>
        </a:hlink>
        <a:folHlink>
          <a:srgbClr val="7D3F0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_upk_prov_v100705_office2003 1">
    <a:dk1>
      <a:srgbClr val="5B5055"/>
    </a:dk1>
    <a:lt1>
      <a:srgbClr val="FFFFFF"/>
    </a:lt1>
    <a:dk2>
      <a:srgbClr val="5B5055"/>
    </a:dk2>
    <a:lt2>
      <a:srgbClr val="5B5055"/>
    </a:lt2>
    <a:accent1>
      <a:srgbClr val="FFFFFF"/>
    </a:accent1>
    <a:accent2>
      <a:srgbClr val="E95D0F"/>
    </a:accent2>
    <a:accent3>
      <a:srgbClr val="FFFFFF"/>
    </a:accent3>
    <a:accent4>
      <a:srgbClr val="4C4347"/>
    </a:accent4>
    <a:accent5>
      <a:srgbClr val="FFFFFF"/>
    </a:accent5>
    <a:accent6>
      <a:srgbClr val="D3530C"/>
    </a:accent6>
    <a:hlink>
      <a:srgbClr val="E95D0F"/>
    </a:hlink>
    <a:folHlink>
      <a:srgbClr val="E95D0F"/>
    </a:folHlink>
  </a:clrScheme>
</a:themeOverride>
</file>

<file path=docProps/app.xml><?xml version="1.0" encoding="utf-8"?>
<Properties xmlns="http://schemas.openxmlformats.org/officeDocument/2006/extended-properties" xmlns:vt="http://schemas.openxmlformats.org/officeDocument/2006/docPropsVTypes">
  <Template>blank</Template>
  <TotalTime>129</TotalTime>
  <Words>1798</Words>
  <Application>Microsoft Office PowerPoint</Application>
  <PresentationFormat>Affichage à l'écran (4:3)</PresentationFormat>
  <Paragraphs>193</Paragraphs>
  <Slides>16</Slides>
  <Notes>1</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16</vt:i4>
      </vt:variant>
    </vt:vector>
  </HeadingPairs>
  <TitlesOfParts>
    <vt:vector size="22" baseType="lpstr">
      <vt:lpstr>Arial</vt:lpstr>
      <vt:lpstr>Calibri</vt:lpstr>
      <vt:lpstr>Georgia</vt:lpstr>
      <vt:lpstr>Verdana</vt:lpstr>
      <vt:lpstr>blank</vt:lpstr>
      <vt:lpstr>1.10 Praesentationsvorlage PowerPoint UPK</vt:lpstr>
      <vt:lpstr>Les contacts de mémoire dans la relation parents-enfants  Une réflexion critique  </vt:lpstr>
      <vt:lpstr>Les contacts de mémoire : situation de départ </vt:lpstr>
      <vt:lpstr>Contacts de mémoire : ordonnance</vt:lpstr>
      <vt:lpstr>Ma thèse de départ :</vt:lpstr>
      <vt:lpstr>Contacts parents-enfant après une séparation : situation juridique de départ :</vt:lpstr>
      <vt:lpstr>Contacts parents-enfant après une séparation </vt:lpstr>
      <vt:lpstr>Contacts parents-enfant après une séparation </vt:lpstr>
      <vt:lpstr>Contacts de mémoire  </vt:lpstr>
      <vt:lpstr>Contacts de mémoire  </vt:lpstr>
      <vt:lpstr>Contacts de mémoire  </vt:lpstr>
      <vt:lpstr>Contacts de mémoire  </vt:lpstr>
      <vt:lpstr>Contacts de mémoire  </vt:lpstr>
      <vt:lpstr>Contacts de mémoire  </vt:lpstr>
      <vt:lpstr>Contacts de mémoire  </vt:lpstr>
      <vt:lpstr>Contacts de mémoire  </vt:lpstr>
      <vt:lpstr>Merci pour votre attention !</vt:lpstr>
    </vt:vector>
  </TitlesOfParts>
  <Company>UPK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Schreiner Joachim</dc:creator>
  <cp:keywords>, docId:B4DD78A763BF51222664746716056376</cp:keywords>
  <cp:lastModifiedBy>Sonja Funk-Schuler</cp:lastModifiedBy>
  <cp:revision>218</cp:revision>
  <cp:lastPrinted>2023-08-18T13:09:34Z</cp:lastPrinted>
  <dcterms:created xsi:type="dcterms:W3CDTF">2017-10-05T13:04:50Z</dcterms:created>
  <dcterms:modified xsi:type="dcterms:W3CDTF">2023-08-31T14:21:51Z</dcterms:modified>
</cp:coreProperties>
</file>