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15" r:id="rId3"/>
    <p:sldId id="316" r:id="rId4"/>
    <p:sldId id="272" r:id="rId5"/>
    <p:sldId id="300" r:id="rId6"/>
    <p:sldId id="270" r:id="rId7"/>
    <p:sldId id="260" r:id="rId8"/>
    <p:sldId id="302" r:id="rId9"/>
    <p:sldId id="303" r:id="rId10"/>
    <p:sldId id="279" r:id="rId11"/>
    <p:sldId id="282" r:id="rId12"/>
    <p:sldId id="304" r:id="rId13"/>
    <p:sldId id="283" r:id="rId14"/>
    <p:sldId id="306" r:id="rId15"/>
    <p:sldId id="287" r:id="rId16"/>
    <p:sldId id="262" r:id="rId17"/>
    <p:sldId id="309" r:id="rId18"/>
    <p:sldId id="310" r:id="rId19"/>
    <p:sldId id="311" r:id="rId20"/>
    <p:sldId id="313" r:id="rId21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87466" autoAdjust="0"/>
  </p:normalViewPr>
  <p:slideViewPr>
    <p:cSldViewPr snapToGrid="0">
      <p:cViewPr varScale="1">
        <p:scale>
          <a:sx n="101" d="100"/>
          <a:sy n="101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DE469-6B6D-6243-861D-F7B7EBA56CB5}" type="doc">
      <dgm:prSet loTypeId="urn:microsoft.com/office/officeart/2005/8/layout/radial3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E26AEE3C-D523-E242-BFE6-511CFCB5EA99}">
      <dgm:prSet phldrT="[Text]"/>
      <dgm:spPr/>
      <dgm:t>
        <a:bodyPr/>
        <a:lstStyle/>
        <a:p>
          <a:r>
            <a:rPr lang="de-DE" dirty="0"/>
            <a:t>Konflikte</a:t>
          </a:r>
        </a:p>
      </dgm:t>
    </dgm:pt>
    <dgm:pt modelId="{D6100AC9-E318-C34E-A631-8CB829BB28F6}" type="parTrans" cxnId="{505F4B0C-4E32-CA41-B884-8F50033DF511}">
      <dgm:prSet/>
      <dgm:spPr/>
      <dgm:t>
        <a:bodyPr/>
        <a:lstStyle/>
        <a:p>
          <a:endParaRPr lang="de-DE"/>
        </a:p>
      </dgm:t>
    </dgm:pt>
    <dgm:pt modelId="{0485AF15-E32B-D943-908E-BF71F9EF206B}" type="sibTrans" cxnId="{505F4B0C-4E32-CA41-B884-8F50033DF511}">
      <dgm:prSet/>
      <dgm:spPr/>
      <dgm:t>
        <a:bodyPr/>
        <a:lstStyle/>
        <a:p>
          <a:endParaRPr lang="de-DE"/>
        </a:p>
      </dgm:t>
    </dgm:pt>
    <dgm:pt modelId="{4118AD0B-3FFB-1641-B4CA-B0736C7B2907}">
      <dgm:prSet phldrT="[Text]" custT="1"/>
      <dgm:spPr/>
      <dgm:t>
        <a:bodyPr/>
        <a:lstStyle/>
        <a:p>
          <a:r>
            <a:rPr lang="de-DE" sz="1400" dirty="0"/>
            <a:t>Überforderung (Verantwortung)</a:t>
          </a:r>
        </a:p>
      </dgm:t>
    </dgm:pt>
    <dgm:pt modelId="{92518DD3-BDAF-1E4D-9FB2-6EB893480E01}" type="parTrans" cxnId="{F9634538-06EA-AA4B-9BFC-92EA1792C110}">
      <dgm:prSet/>
      <dgm:spPr/>
      <dgm:t>
        <a:bodyPr/>
        <a:lstStyle/>
        <a:p>
          <a:endParaRPr lang="de-DE"/>
        </a:p>
      </dgm:t>
    </dgm:pt>
    <dgm:pt modelId="{E8560ED9-1A82-E347-A2A4-DE6CD0BE02B9}" type="sibTrans" cxnId="{F9634538-06EA-AA4B-9BFC-92EA1792C110}">
      <dgm:prSet/>
      <dgm:spPr/>
      <dgm:t>
        <a:bodyPr/>
        <a:lstStyle/>
        <a:p>
          <a:endParaRPr lang="de-DE"/>
        </a:p>
      </dgm:t>
    </dgm:pt>
    <dgm:pt modelId="{A488E855-7AC7-2E43-8300-8C9B793AC1A9}">
      <dgm:prSet phldrT="[Text]" custT="1"/>
      <dgm:spPr/>
      <dgm:t>
        <a:bodyPr/>
        <a:lstStyle/>
        <a:p>
          <a:r>
            <a:rPr lang="de-DE" sz="1400" dirty="0"/>
            <a:t>Schuld und Schamgefühle</a:t>
          </a:r>
        </a:p>
      </dgm:t>
    </dgm:pt>
    <dgm:pt modelId="{10E42A42-7BAA-D14C-8419-AE124AAF6968}" type="parTrans" cxnId="{24AA5F6C-4685-9B48-BFAE-6CB8500AD693}">
      <dgm:prSet/>
      <dgm:spPr/>
      <dgm:t>
        <a:bodyPr/>
        <a:lstStyle/>
        <a:p>
          <a:endParaRPr lang="de-DE"/>
        </a:p>
      </dgm:t>
    </dgm:pt>
    <dgm:pt modelId="{85246115-5715-9141-B6F1-BC17A774B583}" type="sibTrans" cxnId="{24AA5F6C-4685-9B48-BFAE-6CB8500AD693}">
      <dgm:prSet/>
      <dgm:spPr/>
      <dgm:t>
        <a:bodyPr/>
        <a:lstStyle/>
        <a:p>
          <a:endParaRPr lang="de-DE"/>
        </a:p>
      </dgm:t>
    </dgm:pt>
    <dgm:pt modelId="{DEFACA35-DE06-5641-95CF-D784F8DAE3C0}">
      <dgm:prSet phldrT="[Text]" custT="1"/>
      <dgm:spPr/>
      <dgm:t>
        <a:bodyPr/>
        <a:lstStyle/>
        <a:p>
          <a:r>
            <a:rPr lang="de-DE" sz="1400" dirty="0"/>
            <a:t>Autonomie vs. Abhängigkeit</a:t>
          </a:r>
        </a:p>
      </dgm:t>
    </dgm:pt>
    <dgm:pt modelId="{E29E6F7D-8AC8-9544-9696-178CC0E81695}" type="parTrans" cxnId="{276F5418-2BF7-C64D-A195-CFD8CE028F00}">
      <dgm:prSet/>
      <dgm:spPr/>
      <dgm:t>
        <a:bodyPr/>
        <a:lstStyle/>
        <a:p>
          <a:endParaRPr lang="de-DE"/>
        </a:p>
      </dgm:t>
    </dgm:pt>
    <dgm:pt modelId="{B271BE54-89D7-184B-A63E-FA3A19C85F1F}" type="sibTrans" cxnId="{276F5418-2BF7-C64D-A195-CFD8CE028F00}">
      <dgm:prSet/>
      <dgm:spPr/>
      <dgm:t>
        <a:bodyPr/>
        <a:lstStyle/>
        <a:p>
          <a:endParaRPr lang="de-DE"/>
        </a:p>
      </dgm:t>
    </dgm:pt>
    <dgm:pt modelId="{693593A3-3624-7440-8D08-18ED13BB0512}">
      <dgm:prSet phldrT="[Text]" custT="1"/>
      <dgm:spPr/>
      <dgm:t>
        <a:bodyPr/>
        <a:lstStyle/>
        <a:p>
          <a:r>
            <a:rPr lang="de-DE" sz="1400" dirty="0"/>
            <a:t>Loyalitäts-konflikte</a:t>
          </a:r>
        </a:p>
      </dgm:t>
    </dgm:pt>
    <dgm:pt modelId="{EF9C83EA-21E0-BD4A-9990-949D9930F83B}" type="parTrans" cxnId="{94AA6FEB-1DFA-0B4C-BE6B-27E2DBBB53B9}">
      <dgm:prSet/>
      <dgm:spPr/>
      <dgm:t>
        <a:bodyPr/>
        <a:lstStyle/>
        <a:p>
          <a:endParaRPr lang="de-DE"/>
        </a:p>
      </dgm:t>
    </dgm:pt>
    <dgm:pt modelId="{D3D56BE2-DEE9-A247-A30D-C194C59FC2FE}" type="sibTrans" cxnId="{94AA6FEB-1DFA-0B4C-BE6B-27E2DBBB53B9}">
      <dgm:prSet/>
      <dgm:spPr/>
      <dgm:t>
        <a:bodyPr/>
        <a:lstStyle/>
        <a:p>
          <a:endParaRPr lang="de-DE"/>
        </a:p>
      </dgm:t>
    </dgm:pt>
    <dgm:pt modelId="{65B85078-1F2F-BD44-87F2-165B010DB84D}">
      <dgm:prSet phldrT="[Text]" custT="1"/>
      <dgm:spPr/>
      <dgm:t>
        <a:bodyPr/>
        <a:lstStyle/>
        <a:p>
          <a:r>
            <a:rPr lang="de-DE" sz="1400" dirty="0"/>
            <a:t>Zwiespältige Gefühle</a:t>
          </a:r>
        </a:p>
      </dgm:t>
    </dgm:pt>
    <dgm:pt modelId="{18EF3BBA-512D-3E43-81DE-7340CE0FA098}" type="parTrans" cxnId="{D6BD830C-9F18-1442-89DD-70467CBB5A41}">
      <dgm:prSet/>
      <dgm:spPr/>
      <dgm:t>
        <a:bodyPr/>
        <a:lstStyle/>
        <a:p>
          <a:endParaRPr lang="de-DE"/>
        </a:p>
      </dgm:t>
    </dgm:pt>
    <dgm:pt modelId="{A6FB4DD3-F754-744A-B490-76BE14C3D679}" type="sibTrans" cxnId="{D6BD830C-9F18-1442-89DD-70467CBB5A41}">
      <dgm:prSet/>
      <dgm:spPr/>
      <dgm:t>
        <a:bodyPr/>
        <a:lstStyle/>
        <a:p>
          <a:endParaRPr lang="de-DE"/>
        </a:p>
      </dgm:t>
    </dgm:pt>
    <dgm:pt modelId="{2A1D3B3B-A75C-3643-9064-5E1C04367679}">
      <dgm:prSet phldrT="[Text]" custT="1"/>
      <dgm:spPr/>
      <dgm:t>
        <a:bodyPr/>
        <a:lstStyle/>
        <a:p>
          <a:r>
            <a:rPr lang="de-DE" sz="1400" dirty="0"/>
            <a:t>Widersprüchliche Wünsche</a:t>
          </a:r>
        </a:p>
      </dgm:t>
    </dgm:pt>
    <dgm:pt modelId="{181679DE-8A75-6F4B-8D31-A9A22E98CB9B}" type="parTrans" cxnId="{DC0DA625-FCFF-BB4A-A171-C816B0491368}">
      <dgm:prSet/>
      <dgm:spPr/>
      <dgm:t>
        <a:bodyPr/>
        <a:lstStyle/>
        <a:p>
          <a:endParaRPr lang="de-DE"/>
        </a:p>
      </dgm:t>
    </dgm:pt>
    <dgm:pt modelId="{6FE093AA-B907-4943-8432-8108AF94147E}" type="sibTrans" cxnId="{DC0DA625-FCFF-BB4A-A171-C816B0491368}">
      <dgm:prSet/>
      <dgm:spPr/>
      <dgm:t>
        <a:bodyPr/>
        <a:lstStyle/>
        <a:p>
          <a:endParaRPr lang="de-DE"/>
        </a:p>
      </dgm:t>
    </dgm:pt>
    <dgm:pt modelId="{F07383F0-7C39-6D49-9E49-FF62DDCE2CA8}">
      <dgm:prSet phldrT="[Text]" custT="1"/>
      <dgm:spPr/>
      <dgm:t>
        <a:bodyPr/>
        <a:lstStyle/>
        <a:p>
          <a:r>
            <a:rPr lang="de-DE" sz="1400" dirty="0"/>
            <a:t>Wut und Ärger</a:t>
          </a:r>
        </a:p>
      </dgm:t>
    </dgm:pt>
    <dgm:pt modelId="{5B4A5E79-096F-374B-B0B8-A25732508457}" type="parTrans" cxnId="{BE8F9A42-F5F1-6844-9DAE-86A29BCAA891}">
      <dgm:prSet/>
      <dgm:spPr/>
      <dgm:t>
        <a:bodyPr/>
        <a:lstStyle/>
        <a:p>
          <a:endParaRPr lang="de-DE"/>
        </a:p>
      </dgm:t>
    </dgm:pt>
    <dgm:pt modelId="{69D83303-5021-7A4B-996A-F861EEC67207}" type="sibTrans" cxnId="{BE8F9A42-F5F1-6844-9DAE-86A29BCAA891}">
      <dgm:prSet/>
      <dgm:spPr/>
      <dgm:t>
        <a:bodyPr/>
        <a:lstStyle/>
        <a:p>
          <a:endParaRPr lang="de-DE"/>
        </a:p>
      </dgm:t>
    </dgm:pt>
    <dgm:pt modelId="{18B544FE-3685-AB4C-8406-18DD148EFE79}">
      <dgm:prSet phldrT="[Text]" custT="1"/>
      <dgm:spPr/>
      <dgm:t>
        <a:bodyPr/>
        <a:lstStyle/>
        <a:p>
          <a:r>
            <a:rPr lang="de-DE" sz="1400" dirty="0"/>
            <a:t>Trauer</a:t>
          </a:r>
        </a:p>
      </dgm:t>
    </dgm:pt>
    <dgm:pt modelId="{B29F4E5B-CE71-AF47-A414-DA56F74C86EC}" type="parTrans" cxnId="{99F00E2B-32D4-5C4C-B5CF-91F420A7FEB8}">
      <dgm:prSet/>
      <dgm:spPr/>
      <dgm:t>
        <a:bodyPr/>
        <a:lstStyle/>
        <a:p>
          <a:endParaRPr lang="de-DE"/>
        </a:p>
      </dgm:t>
    </dgm:pt>
    <dgm:pt modelId="{D952D053-8C14-4347-955F-8F7F06A75561}" type="sibTrans" cxnId="{99F00E2B-32D4-5C4C-B5CF-91F420A7FEB8}">
      <dgm:prSet/>
      <dgm:spPr/>
      <dgm:t>
        <a:bodyPr/>
        <a:lstStyle/>
        <a:p>
          <a:endParaRPr lang="de-DE"/>
        </a:p>
      </dgm:t>
    </dgm:pt>
    <dgm:pt modelId="{4C9E401E-838F-3B4D-9C0B-3EC63DE19F2E}">
      <dgm:prSet phldrT="[Text]" custT="1"/>
      <dgm:spPr/>
      <dgm:t>
        <a:bodyPr/>
        <a:lstStyle/>
        <a:p>
          <a:r>
            <a:rPr lang="de-DE" sz="1400" dirty="0"/>
            <a:t>Verunsicherung / Angst</a:t>
          </a:r>
        </a:p>
      </dgm:t>
    </dgm:pt>
    <dgm:pt modelId="{C08B0806-B64E-F644-BA50-98C55FD36526}" type="parTrans" cxnId="{A1D7DC33-AC37-BF48-B930-2033815C4643}">
      <dgm:prSet/>
      <dgm:spPr/>
      <dgm:t>
        <a:bodyPr/>
        <a:lstStyle/>
        <a:p>
          <a:endParaRPr lang="de-DE"/>
        </a:p>
      </dgm:t>
    </dgm:pt>
    <dgm:pt modelId="{38ACF17B-D1AB-954E-90C9-11AC99396475}" type="sibTrans" cxnId="{A1D7DC33-AC37-BF48-B930-2033815C4643}">
      <dgm:prSet/>
      <dgm:spPr/>
      <dgm:t>
        <a:bodyPr/>
        <a:lstStyle/>
        <a:p>
          <a:endParaRPr lang="de-DE"/>
        </a:p>
      </dgm:t>
    </dgm:pt>
    <dgm:pt modelId="{0FC7F16F-1E88-FD4E-925C-05E483B1AF83}" type="pres">
      <dgm:prSet presAssocID="{2E5DE469-6B6D-6243-861D-F7B7EBA56C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4AFA322-E076-7948-80F5-09D23847990D}" type="pres">
      <dgm:prSet presAssocID="{2E5DE469-6B6D-6243-861D-F7B7EBA56CB5}" presName="radial" presStyleCnt="0">
        <dgm:presLayoutVars>
          <dgm:animLvl val="ctr"/>
        </dgm:presLayoutVars>
      </dgm:prSet>
      <dgm:spPr/>
    </dgm:pt>
    <dgm:pt modelId="{536A437C-C2BE-474F-8FCF-654ED76209B8}" type="pres">
      <dgm:prSet presAssocID="{E26AEE3C-D523-E242-BFE6-511CFCB5EA99}" presName="centerShape" presStyleLbl="vennNode1" presStyleIdx="0" presStyleCnt="10"/>
      <dgm:spPr/>
      <dgm:t>
        <a:bodyPr/>
        <a:lstStyle/>
        <a:p>
          <a:endParaRPr lang="de-DE"/>
        </a:p>
      </dgm:t>
    </dgm:pt>
    <dgm:pt modelId="{2761DBE1-B656-4A47-AFDB-11D7E7B10547}" type="pres">
      <dgm:prSet presAssocID="{4118AD0B-3FFB-1641-B4CA-B0736C7B2907}" presName="node" presStyleLbl="vennNode1" presStyleIdx="1" presStyleCnt="10" custScaleX="16804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F1DEA8-DF5E-3540-922A-A71B2749E8C9}" type="pres">
      <dgm:prSet presAssocID="{A488E855-7AC7-2E43-8300-8C9B793AC1A9}" presName="node" presStyleLbl="vennNode1" presStyleIdx="2" presStyleCnt="10" custScaleX="13809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4973762-C367-E44E-90D5-77200F83F7F5}" type="pres">
      <dgm:prSet presAssocID="{F07383F0-7C39-6D49-9E49-FF62DDCE2CA8}" presName="node" presStyleLbl="vennNode1" presStyleIdx="3" presStyleCnt="10" custScaleX="14493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61FF28-F9FB-0347-A278-EF3D57574441}" type="pres">
      <dgm:prSet presAssocID="{DEFACA35-DE06-5641-95CF-D784F8DAE3C0}" presName="node" presStyleLbl="vennNode1" presStyleIdx="4" presStyleCnt="10" custScaleX="11315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0B2E473-D608-9649-BFC4-DE546099FF85}" type="pres">
      <dgm:prSet presAssocID="{693593A3-3624-7440-8D08-18ED13BB0512}" presName="node" presStyleLbl="vennNode1" presStyleIdx="5" presStyleCnt="10" custScaleX="9195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351C4D-4444-ED4D-9794-C7ECD779F580}" type="pres">
      <dgm:prSet presAssocID="{65B85078-1F2F-BD44-87F2-165B010DB84D}" presName="node" presStyleLbl="vennNode1" presStyleIdx="6" presStyleCnt="10" custScaleX="11842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C6EFC6-9E62-3843-9C43-A0A17D9BCD7F}" type="pres">
      <dgm:prSet presAssocID="{2A1D3B3B-A75C-3643-9064-5E1C04367679}" presName="node" presStyleLbl="vennNode1" presStyleIdx="7" presStyleCnt="10" custScaleX="15635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D5D86E-3D61-F247-80D9-A2615A5C3ABB}" type="pres">
      <dgm:prSet presAssocID="{18B544FE-3685-AB4C-8406-18DD148EFE79}" presName="node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897B787-57E4-144C-9F2F-CC305D2C6AD7}" type="pres">
      <dgm:prSet presAssocID="{4C9E401E-838F-3B4D-9C0B-3EC63DE19F2E}" presName="node" presStyleLbl="vennNode1" presStyleIdx="9" presStyleCnt="10" custScaleX="15172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1D7DC33-AC37-BF48-B930-2033815C4643}" srcId="{E26AEE3C-D523-E242-BFE6-511CFCB5EA99}" destId="{4C9E401E-838F-3B4D-9C0B-3EC63DE19F2E}" srcOrd="8" destOrd="0" parTransId="{C08B0806-B64E-F644-BA50-98C55FD36526}" sibTransId="{38ACF17B-D1AB-954E-90C9-11AC99396475}"/>
    <dgm:cxn modelId="{10BC7179-0C1B-4B6E-B0D4-93A8BB588DE2}" type="presOf" srcId="{693593A3-3624-7440-8D08-18ED13BB0512}" destId="{80B2E473-D608-9649-BFC4-DE546099FF85}" srcOrd="0" destOrd="0" presId="urn:microsoft.com/office/officeart/2005/8/layout/radial3"/>
    <dgm:cxn modelId="{8ED0B0E6-94E1-4A3A-BDE5-4FB2E093E45F}" type="presOf" srcId="{2A1D3B3B-A75C-3643-9064-5E1C04367679}" destId="{BBC6EFC6-9E62-3843-9C43-A0A17D9BCD7F}" srcOrd="0" destOrd="0" presId="urn:microsoft.com/office/officeart/2005/8/layout/radial3"/>
    <dgm:cxn modelId="{F4FC9909-A5EB-4847-B088-81667F0A061E}" type="presOf" srcId="{65B85078-1F2F-BD44-87F2-165B010DB84D}" destId="{9E351C4D-4444-ED4D-9794-C7ECD779F580}" srcOrd="0" destOrd="0" presId="urn:microsoft.com/office/officeart/2005/8/layout/radial3"/>
    <dgm:cxn modelId="{4627C199-BB0B-4205-B5F6-4EBFEA5C1448}" type="presOf" srcId="{4C9E401E-838F-3B4D-9C0B-3EC63DE19F2E}" destId="{C897B787-57E4-144C-9F2F-CC305D2C6AD7}" srcOrd="0" destOrd="0" presId="urn:microsoft.com/office/officeart/2005/8/layout/radial3"/>
    <dgm:cxn modelId="{99F00E2B-32D4-5C4C-B5CF-91F420A7FEB8}" srcId="{E26AEE3C-D523-E242-BFE6-511CFCB5EA99}" destId="{18B544FE-3685-AB4C-8406-18DD148EFE79}" srcOrd="7" destOrd="0" parTransId="{B29F4E5B-CE71-AF47-A414-DA56F74C86EC}" sibTransId="{D952D053-8C14-4347-955F-8F7F06A75561}"/>
    <dgm:cxn modelId="{24AA5F6C-4685-9B48-BFAE-6CB8500AD693}" srcId="{E26AEE3C-D523-E242-BFE6-511CFCB5EA99}" destId="{A488E855-7AC7-2E43-8300-8C9B793AC1A9}" srcOrd="1" destOrd="0" parTransId="{10E42A42-7BAA-D14C-8419-AE124AAF6968}" sibTransId="{85246115-5715-9141-B6F1-BC17A774B583}"/>
    <dgm:cxn modelId="{97B8EBDF-1E37-4BD5-A1BA-C6573976AA0F}" type="presOf" srcId="{2E5DE469-6B6D-6243-861D-F7B7EBA56CB5}" destId="{0FC7F16F-1E88-FD4E-925C-05E483B1AF83}" srcOrd="0" destOrd="0" presId="urn:microsoft.com/office/officeart/2005/8/layout/radial3"/>
    <dgm:cxn modelId="{BE8F9A42-F5F1-6844-9DAE-86A29BCAA891}" srcId="{E26AEE3C-D523-E242-BFE6-511CFCB5EA99}" destId="{F07383F0-7C39-6D49-9E49-FF62DDCE2CA8}" srcOrd="2" destOrd="0" parTransId="{5B4A5E79-096F-374B-B0B8-A25732508457}" sibTransId="{69D83303-5021-7A4B-996A-F861EEC67207}"/>
    <dgm:cxn modelId="{BA3B1C4B-1D48-433C-BF1E-BB8E361631A2}" type="presOf" srcId="{18B544FE-3685-AB4C-8406-18DD148EFE79}" destId="{F1D5D86E-3D61-F247-80D9-A2615A5C3ABB}" srcOrd="0" destOrd="0" presId="urn:microsoft.com/office/officeart/2005/8/layout/radial3"/>
    <dgm:cxn modelId="{8C9F41C6-6056-41F2-BD8C-B4C8815C6FAB}" type="presOf" srcId="{4118AD0B-3FFB-1641-B4CA-B0736C7B2907}" destId="{2761DBE1-B656-4A47-AFDB-11D7E7B10547}" srcOrd="0" destOrd="0" presId="urn:microsoft.com/office/officeart/2005/8/layout/radial3"/>
    <dgm:cxn modelId="{DC0DA625-FCFF-BB4A-A171-C816B0491368}" srcId="{E26AEE3C-D523-E242-BFE6-511CFCB5EA99}" destId="{2A1D3B3B-A75C-3643-9064-5E1C04367679}" srcOrd="6" destOrd="0" parTransId="{181679DE-8A75-6F4B-8D31-A9A22E98CB9B}" sibTransId="{6FE093AA-B907-4943-8432-8108AF94147E}"/>
    <dgm:cxn modelId="{B0D5B425-96CC-43F3-9E60-91BACB49DCAE}" type="presOf" srcId="{DEFACA35-DE06-5641-95CF-D784F8DAE3C0}" destId="{8961FF28-F9FB-0347-A278-EF3D57574441}" srcOrd="0" destOrd="0" presId="urn:microsoft.com/office/officeart/2005/8/layout/radial3"/>
    <dgm:cxn modelId="{94AA6FEB-1DFA-0B4C-BE6B-27E2DBBB53B9}" srcId="{E26AEE3C-D523-E242-BFE6-511CFCB5EA99}" destId="{693593A3-3624-7440-8D08-18ED13BB0512}" srcOrd="4" destOrd="0" parTransId="{EF9C83EA-21E0-BD4A-9990-949D9930F83B}" sibTransId="{D3D56BE2-DEE9-A247-A30D-C194C59FC2FE}"/>
    <dgm:cxn modelId="{276F5418-2BF7-C64D-A195-CFD8CE028F00}" srcId="{E26AEE3C-D523-E242-BFE6-511CFCB5EA99}" destId="{DEFACA35-DE06-5641-95CF-D784F8DAE3C0}" srcOrd="3" destOrd="0" parTransId="{E29E6F7D-8AC8-9544-9696-178CC0E81695}" sibTransId="{B271BE54-89D7-184B-A63E-FA3A19C85F1F}"/>
    <dgm:cxn modelId="{505F4B0C-4E32-CA41-B884-8F50033DF511}" srcId="{2E5DE469-6B6D-6243-861D-F7B7EBA56CB5}" destId="{E26AEE3C-D523-E242-BFE6-511CFCB5EA99}" srcOrd="0" destOrd="0" parTransId="{D6100AC9-E318-C34E-A631-8CB829BB28F6}" sibTransId="{0485AF15-E32B-D943-908E-BF71F9EF206B}"/>
    <dgm:cxn modelId="{0BAA4869-A127-43C5-A4AF-DB84F5126871}" type="presOf" srcId="{F07383F0-7C39-6D49-9E49-FF62DDCE2CA8}" destId="{A4973762-C367-E44E-90D5-77200F83F7F5}" srcOrd="0" destOrd="0" presId="urn:microsoft.com/office/officeart/2005/8/layout/radial3"/>
    <dgm:cxn modelId="{5DDB383C-FC92-4D1A-B1EE-002E4A6350F5}" type="presOf" srcId="{A488E855-7AC7-2E43-8300-8C9B793AC1A9}" destId="{16F1DEA8-DF5E-3540-922A-A71B2749E8C9}" srcOrd="0" destOrd="0" presId="urn:microsoft.com/office/officeart/2005/8/layout/radial3"/>
    <dgm:cxn modelId="{F5327E9E-2A37-4DA8-9A4B-CC3811340310}" type="presOf" srcId="{E26AEE3C-D523-E242-BFE6-511CFCB5EA99}" destId="{536A437C-C2BE-474F-8FCF-654ED76209B8}" srcOrd="0" destOrd="0" presId="urn:microsoft.com/office/officeart/2005/8/layout/radial3"/>
    <dgm:cxn modelId="{D6BD830C-9F18-1442-89DD-70467CBB5A41}" srcId="{E26AEE3C-D523-E242-BFE6-511CFCB5EA99}" destId="{65B85078-1F2F-BD44-87F2-165B010DB84D}" srcOrd="5" destOrd="0" parTransId="{18EF3BBA-512D-3E43-81DE-7340CE0FA098}" sibTransId="{A6FB4DD3-F754-744A-B490-76BE14C3D679}"/>
    <dgm:cxn modelId="{F9634538-06EA-AA4B-9BFC-92EA1792C110}" srcId="{E26AEE3C-D523-E242-BFE6-511CFCB5EA99}" destId="{4118AD0B-3FFB-1641-B4CA-B0736C7B2907}" srcOrd="0" destOrd="0" parTransId="{92518DD3-BDAF-1E4D-9FB2-6EB893480E01}" sibTransId="{E8560ED9-1A82-E347-A2A4-DE6CD0BE02B9}"/>
    <dgm:cxn modelId="{985741AA-A8F2-484A-BB7D-0018662ABD21}" type="presParOf" srcId="{0FC7F16F-1E88-FD4E-925C-05E483B1AF83}" destId="{94AFA322-E076-7948-80F5-09D23847990D}" srcOrd="0" destOrd="0" presId="urn:microsoft.com/office/officeart/2005/8/layout/radial3"/>
    <dgm:cxn modelId="{733BD75C-8439-4371-A0EE-1587F3A558FC}" type="presParOf" srcId="{94AFA322-E076-7948-80F5-09D23847990D}" destId="{536A437C-C2BE-474F-8FCF-654ED76209B8}" srcOrd="0" destOrd="0" presId="urn:microsoft.com/office/officeart/2005/8/layout/radial3"/>
    <dgm:cxn modelId="{2F989084-6CFE-4D2B-BB5C-BB58ACD9A298}" type="presParOf" srcId="{94AFA322-E076-7948-80F5-09D23847990D}" destId="{2761DBE1-B656-4A47-AFDB-11D7E7B10547}" srcOrd="1" destOrd="0" presId="urn:microsoft.com/office/officeart/2005/8/layout/radial3"/>
    <dgm:cxn modelId="{3304619D-E272-4A34-B7AB-F9D8FF09EF51}" type="presParOf" srcId="{94AFA322-E076-7948-80F5-09D23847990D}" destId="{16F1DEA8-DF5E-3540-922A-A71B2749E8C9}" srcOrd="2" destOrd="0" presId="urn:microsoft.com/office/officeart/2005/8/layout/radial3"/>
    <dgm:cxn modelId="{24FAB59B-14B5-4BB1-9083-0E08A9D0A4E0}" type="presParOf" srcId="{94AFA322-E076-7948-80F5-09D23847990D}" destId="{A4973762-C367-E44E-90D5-77200F83F7F5}" srcOrd="3" destOrd="0" presId="urn:microsoft.com/office/officeart/2005/8/layout/radial3"/>
    <dgm:cxn modelId="{6F22BDB3-3795-40DB-AA64-2228BA9B036E}" type="presParOf" srcId="{94AFA322-E076-7948-80F5-09D23847990D}" destId="{8961FF28-F9FB-0347-A278-EF3D57574441}" srcOrd="4" destOrd="0" presId="urn:microsoft.com/office/officeart/2005/8/layout/radial3"/>
    <dgm:cxn modelId="{F2644BBC-BE9F-45E7-A151-B34371A2382A}" type="presParOf" srcId="{94AFA322-E076-7948-80F5-09D23847990D}" destId="{80B2E473-D608-9649-BFC4-DE546099FF85}" srcOrd="5" destOrd="0" presId="urn:microsoft.com/office/officeart/2005/8/layout/radial3"/>
    <dgm:cxn modelId="{A6D208F5-E69F-4D63-9369-E309E7BFA7DA}" type="presParOf" srcId="{94AFA322-E076-7948-80F5-09D23847990D}" destId="{9E351C4D-4444-ED4D-9794-C7ECD779F580}" srcOrd="6" destOrd="0" presId="urn:microsoft.com/office/officeart/2005/8/layout/radial3"/>
    <dgm:cxn modelId="{48880510-149E-4DE4-8BA5-B20043855736}" type="presParOf" srcId="{94AFA322-E076-7948-80F5-09D23847990D}" destId="{BBC6EFC6-9E62-3843-9C43-A0A17D9BCD7F}" srcOrd="7" destOrd="0" presId="urn:microsoft.com/office/officeart/2005/8/layout/radial3"/>
    <dgm:cxn modelId="{AFA63393-06BB-4840-B962-DDE104F10003}" type="presParOf" srcId="{94AFA322-E076-7948-80F5-09D23847990D}" destId="{F1D5D86E-3D61-F247-80D9-A2615A5C3ABB}" srcOrd="8" destOrd="0" presId="urn:microsoft.com/office/officeart/2005/8/layout/radial3"/>
    <dgm:cxn modelId="{537DF28C-7022-45B3-8ACB-64E3FFC9B86A}" type="presParOf" srcId="{94AFA322-E076-7948-80F5-09D23847990D}" destId="{C897B787-57E4-144C-9F2F-CC305D2C6AD7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A437C-C2BE-474F-8FCF-654ED76209B8}">
      <dsp:nvSpPr>
        <dsp:cNvPr id="0" name=""/>
        <dsp:cNvSpPr/>
      </dsp:nvSpPr>
      <dsp:spPr>
        <a:xfrm>
          <a:off x="2766690" y="1163073"/>
          <a:ext cx="2825470" cy="282547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100" kern="1200" dirty="0"/>
            <a:t>Konflikte</a:t>
          </a:r>
        </a:p>
      </dsp:txBody>
      <dsp:txXfrm>
        <a:off x="3180471" y="1576854"/>
        <a:ext cx="1997908" cy="1997908"/>
      </dsp:txXfrm>
    </dsp:sp>
    <dsp:sp modelId="{2761DBE1-B656-4A47-AFDB-11D7E7B10547}">
      <dsp:nvSpPr>
        <dsp:cNvPr id="0" name=""/>
        <dsp:cNvSpPr/>
      </dsp:nvSpPr>
      <dsp:spPr>
        <a:xfrm>
          <a:off x="2992403" y="27937"/>
          <a:ext cx="2374044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61707"/>
                <a:satOff val="-9325"/>
                <a:lumOff val="9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61707"/>
                <a:satOff val="-9325"/>
                <a:lumOff val="9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61707"/>
                <a:satOff val="-9325"/>
                <a:lumOff val="9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Überforderung (Verantwortung)</a:t>
          </a:r>
        </a:p>
      </dsp:txBody>
      <dsp:txXfrm>
        <a:off x="3340074" y="234827"/>
        <a:ext cx="1678702" cy="998955"/>
      </dsp:txXfrm>
    </dsp:sp>
    <dsp:sp modelId="{16F1DEA8-DF5E-3540-922A-A71B2749E8C9}">
      <dsp:nvSpPr>
        <dsp:cNvPr id="0" name=""/>
        <dsp:cNvSpPr/>
      </dsp:nvSpPr>
      <dsp:spPr>
        <a:xfrm>
          <a:off x="4387691" y="458767"/>
          <a:ext cx="1950859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323414"/>
                <a:satOff val="-18651"/>
                <a:lumOff val="19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323414"/>
                <a:satOff val="-18651"/>
                <a:lumOff val="19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323414"/>
                <a:satOff val="-18651"/>
                <a:lumOff val="19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Schuld und Schamgefühle</a:t>
          </a:r>
        </a:p>
      </dsp:txBody>
      <dsp:txXfrm>
        <a:off x="4673388" y="665657"/>
        <a:ext cx="1379465" cy="998955"/>
      </dsp:txXfrm>
    </dsp:sp>
    <dsp:sp modelId="{A4973762-C367-E44E-90D5-77200F83F7F5}">
      <dsp:nvSpPr>
        <dsp:cNvPr id="0" name=""/>
        <dsp:cNvSpPr/>
      </dsp:nvSpPr>
      <dsp:spPr>
        <a:xfrm>
          <a:off x="4969164" y="1549666"/>
          <a:ext cx="2047575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Wut und Ärger</a:t>
          </a:r>
        </a:p>
      </dsp:txBody>
      <dsp:txXfrm>
        <a:off x="5269024" y="1756556"/>
        <a:ext cx="1447855" cy="998955"/>
      </dsp:txXfrm>
    </dsp:sp>
    <dsp:sp modelId="{8961FF28-F9FB-0347-A278-EF3D57574441}">
      <dsp:nvSpPr>
        <dsp:cNvPr id="0" name=""/>
        <dsp:cNvSpPr/>
      </dsp:nvSpPr>
      <dsp:spPr>
        <a:xfrm>
          <a:off x="4974959" y="2790192"/>
          <a:ext cx="1598509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646828"/>
                <a:satOff val="-37301"/>
                <a:lumOff val="38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646828"/>
                <a:satOff val="-37301"/>
                <a:lumOff val="38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646828"/>
                <a:satOff val="-37301"/>
                <a:lumOff val="38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Autonomie vs. Abhängigkeit</a:t>
          </a:r>
        </a:p>
      </dsp:txBody>
      <dsp:txXfrm>
        <a:off x="5209055" y="2997082"/>
        <a:ext cx="1130317" cy="998955"/>
      </dsp:txXfrm>
    </dsp:sp>
    <dsp:sp modelId="{80B2E473-D608-9649-BFC4-DE546099FF85}">
      <dsp:nvSpPr>
        <dsp:cNvPr id="0" name=""/>
        <dsp:cNvSpPr/>
      </dsp:nvSpPr>
      <dsp:spPr>
        <a:xfrm>
          <a:off x="4159730" y="3599887"/>
          <a:ext cx="1299052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808535"/>
                <a:satOff val="-46627"/>
                <a:lumOff val="47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808535"/>
                <a:satOff val="-46627"/>
                <a:lumOff val="47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808535"/>
                <a:satOff val="-46627"/>
                <a:lumOff val="47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Loyalitäts-konflikte</a:t>
          </a:r>
        </a:p>
      </dsp:txBody>
      <dsp:txXfrm>
        <a:off x="4349972" y="3806777"/>
        <a:ext cx="918568" cy="998955"/>
      </dsp:txXfrm>
    </dsp:sp>
    <dsp:sp modelId="{9E351C4D-4444-ED4D-9794-C7ECD779F580}">
      <dsp:nvSpPr>
        <dsp:cNvPr id="0" name=""/>
        <dsp:cNvSpPr/>
      </dsp:nvSpPr>
      <dsp:spPr>
        <a:xfrm>
          <a:off x="2713071" y="3599887"/>
          <a:ext cx="1673045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Zwiespältige Gefühle</a:t>
          </a:r>
        </a:p>
      </dsp:txBody>
      <dsp:txXfrm>
        <a:off x="2958083" y="3806777"/>
        <a:ext cx="1183021" cy="998955"/>
      </dsp:txXfrm>
    </dsp:sp>
    <dsp:sp modelId="{BBC6EFC6-9E62-3843-9C43-A0A17D9BCD7F}">
      <dsp:nvSpPr>
        <dsp:cNvPr id="0" name=""/>
        <dsp:cNvSpPr/>
      </dsp:nvSpPr>
      <dsp:spPr>
        <a:xfrm>
          <a:off x="1480203" y="2790192"/>
          <a:ext cx="2208867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131949"/>
                <a:satOff val="-65277"/>
                <a:lumOff val="67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131949"/>
                <a:satOff val="-65277"/>
                <a:lumOff val="67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131949"/>
                <a:satOff val="-65277"/>
                <a:lumOff val="67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Widersprüchliche Wünsche</a:t>
          </a:r>
        </a:p>
      </dsp:txBody>
      <dsp:txXfrm>
        <a:off x="1803684" y="2997082"/>
        <a:ext cx="1561905" cy="998955"/>
      </dsp:txXfrm>
    </dsp:sp>
    <dsp:sp modelId="{F1D5D86E-3D61-F247-80D9-A2615A5C3ABB}">
      <dsp:nvSpPr>
        <dsp:cNvPr id="0" name=""/>
        <dsp:cNvSpPr/>
      </dsp:nvSpPr>
      <dsp:spPr>
        <a:xfrm>
          <a:off x="1659531" y="1549666"/>
          <a:ext cx="1412735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293656"/>
                <a:satOff val="-74603"/>
                <a:lumOff val="76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293656"/>
                <a:satOff val="-74603"/>
                <a:lumOff val="76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293656"/>
                <a:satOff val="-74603"/>
                <a:lumOff val="76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Trauer</a:t>
          </a:r>
        </a:p>
      </dsp:txBody>
      <dsp:txXfrm>
        <a:off x="1866421" y="1756556"/>
        <a:ext cx="998955" cy="998955"/>
      </dsp:txXfrm>
    </dsp:sp>
    <dsp:sp modelId="{C897B787-57E4-144C-9F2F-CC305D2C6AD7}">
      <dsp:nvSpPr>
        <dsp:cNvPr id="0" name=""/>
        <dsp:cNvSpPr/>
      </dsp:nvSpPr>
      <dsp:spPr>
        <a:xfrm>
          <a:off x="1924029" y="458767"/>
          <a:ext cx="2143401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Verunsicherung / Angst</a:t>
          </a:r>
        </a:p>
      </dsp:txBody>
      <dsp:txXfrm>
        <a:off x="2237923" y="665657"/>
        <a:ext cx="1515613" cy="998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3D67-96FC-430F-BDF0-0F131C8CC13E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53D0E-4926-48C1-A31C-10DFDA33F53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183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23838" y="808038"/>
            <a:ext cx="7185026" cy="4041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>
              <a:ea typeface="ＭＳ Ｐゴシック" panose="020B0600070205080204" pitchFamily="34" charset="-128"/>
            </a:endParaRPr>
          </a:p>
        </p:txBody>
      </p:sp>
      <p:sp>
        <p:nvSpPr>
          <p:cNvPr id="53252" name="Datumsplatzhalt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5536C37-5996-4F10-925E-8D35CDD8DF41}" type="datetime1">
              <a:rPr lang="de-DE" altLang="de-DE" sz="1200" smtClean="0">
                <a:latin typeface="Calibri" panose="020F0502020204030204" pitchFamily="34" charset="0"/>
              </a:rPr>
              <a:pPr/>
              <a:t>27.08.2023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3253" name="Foliennummernplatzhalt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B53DB9-D954-42E2-8A09-A39FE64EA50D}" type="slidenum">
              <a:rPr lang="de-DE" altLang="de-DE" sz="1200">
                <a:latin typeface="Calibri" panose="020F0502020204030204" pitchFamily="34" charset="0"/>
              </a:rPr>
              <a:pPr/>
              <a:t>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>
                <a:latin typeface="Tahoma" panose="020B0604030504040204" pitchFamily="34" charset="0"/>
              </a:rPr>
              <a:t>Bsp. Zerbrochene Beziehung der Eltern – Gedanken und Gefühle der Kinder dabei durchspielen</a:t>
            </a:r>
          </a:p>
          <a:p>
            <a:endParaRPr lang="de-DE" altLang="de-DE">
              <a:latin typeface="Tahoma" panose="020B0604030504040204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198437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441575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898775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355975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13175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D4859E-E1A6-407B-9DDF-DCA1AA2334D4}" type="slidenum">
              <a:rPr lang="de-DE" altLang="de-DE" sz="1300"/>
              <a:pPr>
                <a:spcBef>
                  <a:spcPct val="0"/>
                </a:spcBef>
              </a:pPr>
              <a:t>11</a:t>
            </a:fld>
            <a:endParaRPr lang="de-DE" altLang="de-DE" sz="1300"/>
          </a:p>
        </p:txBody>
      </p:sp>
    </p:spTree>
    <p:extLst>
      <p:ext uri="{BB962C8B-B14F-4D97-AF65-F5344CB8AC3E}">
        <p14:creationId xmlns:p14="http://schemas.microsoft.com/office/powerpoint/2010/main" val="103588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293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809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072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519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695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79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77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76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3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494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201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8C6C-6478-4B21-96BC-2966C926C2AF}" type="datetimeFigureOut">
              <a:rPr lang="de-CH" smtClean="0"/>
              <a:t>27.08.2023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08276-2134-4732-AC3B-62161F45CD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096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www.musivo.ch" TargetMode="External"/><Relationship Id="rId2" Type="http://schemas.openxmlformats.org/officeDocument/2006/relationships/hyperlink" Target="http://www.mavivo.ch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3450" y="681037"/>
            <a:ext cx="10420350" cy="2319338"/>
          </a:xfrm>
        </p:spPr>
        <p:txBody>
          <a:bodyPr>
            <a:normAutofit/>
          </a:bodyPr>
          <a:lstStyle/>
          <a:p>
            <a:pPr algn="ctr"/>
            <a:r>
              <a:rPr lang="de-CH" altLang="de-DE" sz="4000" b="1" dirty="0" smtClean="0">
                <a:latin typeface="+mn-lt"/>
                <a:ea typeface="ＭＳ Ｐゴシック" panose="020B0600070205080204" pitchFamily="34" charset="-128"/>
              </a:rPr>
              <a:t/>
            </a:r>
            <a:br>
              <a:rPr lang="de-CH" altLang="de-DE" sz="4000" b="1" dirty="0" smtClean="0">
                <a:latin typeface="+mn-lt"/>
                <a:ea typeface="ＭＳ Ｐゴシック" panose="020B0600070205080204" pitchFamily="34" charset="-128"/>
              </a:rPr>
            </a:br>
            <a:r>
              <a:rPr lang="de-CH" altLang="de-DE" sz="4000" b="1" dirty="0" smtClean="0">
                <a:latin typeface="+mn-lt"/>
                <a:ea typeface="ＭＳ Ｐゴシック" panose="020B0600070205080204" pitchFamily="34" charset="-128"/>
              </a:rPr>
              <a:t>Kindesvertretung in KES-Verfahren: </a:t>
            </a:r>
            <a:br>
              <a:rPr lang="de-CH" altLang="de-DE" sz="4000" b="1" dirty="0" smtClean="0">
                <a:latin typeface="+mn-lt"/>
                <a:ea typeface="ＭＳ Ｐゴシック" panose="020B0600070205080204" pitchFamily="34" charset="-128"/>
              </a:rPr>
            </a:br>
            <a:r>
              <a:rPr lang="de-CH" altLang="de-DE" sz="4000" b="1" dirty="0" smtClean="0">
                <a:latin typeface="+mn-lt"/>
                <a:ea typeface="ＭＳ Ｐゴシック" panose="020B0600070205080204" pitchFamily="34" charset="-128"/>
              </a:rPr>
              <a:t/>
            </a:r>
            <a:br>
              <a:rPr lang="de-CH" altLang="de-DE" sz="4000" b="1" dirty="0" smtClean="0">
                <a:latin typeface="+mn-lt"/>
                <a:ea typeface="ＭＳ Ｐゴシック" panose="020B0600070205080204" pitchFamily="34" charset="-128"/>
              </a:rPr>
            </a:br>
            <a:r>
              <a:rPr lang="de-CH" altLang="de-DE" sz="3100" b="1" dirty="0" smtClean="0">
                <a:latin typeface="+mn-lt"/>
                <a:ea typeface="ＭＳ Ｐゴシック" panose="020B0600070205080204" pitchFamily="34" charset="-128"/>
              </a:rPr>
              <a:t>Partizipationsrechte der betroffenen Kinder und Jugendlichen </a:t>
            </a:r>
            <a:endParaRPr lang="de-CH" sz="31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0300"/>
            <a:ext cx="10515600" cy="34194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de-CH" altLang="de-DE" sz="3800" b="1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endParaRPr lang="de-CH" altLang="de-DE" sz="2400" b="1" dirty="0" smtClean="0">
              <a:ea typeface="ＭＳ Ｐゴシック" panose="020B0600070205080204" pitchFamily="34" charset="-128"/>
            </a:endParaRPr>
          </a:p>
          <a:p>
            <a:pPr algn="ctr">
              <a:buNone/>
            </a:pPr>
            <a:endParaRPr lang="de-CH" altLang="de-DE" sz="2400" b="1" dirty="0" smtClean="0">
              <a:ea typeface="ＭＳ Ｐゴシック" panose="020B0600070205080204" pitchFamily="34" charset="-128"/>
            </a:endParaRPr>
          </a:p>
          <a:p>
            <a:pPr algn="ctr">
              <a:buNone/>
            </a:pPr>
            <a:endParaRPr lang="de-CH" altLang="de-DE" sz="2400" b="1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r>
              <a:rPr lang="de-CH" altLang="de-DE" sz="2400" b="1" dirty="0" smtClean="0">
                <a:ea typeface="ＭＳ Ｐゴシック" panose="020B0600070205080204" pitchFamily="34" charset="-128"/>
              </a:rPr>
              <a:t>Fachtagung </a:t>
            </a:r>
            <a:r>
              <a:rPr lang="de-CH" sz="2400" b="1" dirty="0" smtClean="0"/>
              <a:t>SVBB-ASCP</a:t>
            </a:r>
            <a:r>
              <a:rPr lang="de-CH" altLang="de-DE" sz="2400" b="1" dirty="0" smtClean="0">
                <a:ea typeface="ＭＳ Ｐゴシック" panose="020B0600070205080204" pitchFamily="34" charset="-128"/>
              </a:rPr>
              <a:t> 2023</a:t>
            </a:r>
            <a:endParaRPr lang="de-CH" altLang="de-DE" sz="2300" b="1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r>
              <a:rPr lang="de-CH" altLang="de-DE" sz="2300" b="1" dirty="0" smtClean="0">
                <a:ea typeface="ＭＳ Ｐゴシック" panose="020B0600070205080204" pitchFamily="34" charset="-128"/>
              </a:rPr>
              <a:t>14./15. September 2023</a:t>
            </a:r>
            <a:endParaRPr lang="de-CH" altLang="de-DE" sz="2300" b="1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r>
              <a:rPr lang="de-CH" altLang="de-DE" sz="2300" b="1" dirty="0">
                <a:ea typeface="ＭＳ Ｐゴシック" panose="020B0600070205080204" pitchFamily="34" charset="-128"/>
              </a:rPr>
              <a:t>Patrizia Carù</a:t>
            </a:r>
          </a:p>
          <a:p>
            <a:endParaRPr lang="de-CH" dirty="0"/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E1C0E952-3E8F-CE70-DE95-88E20B19F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0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904009" y="681037"/>
            <a:ext cx="8305079" cy="836036"/>
          </a:xfrm>
        </p:spPr>
        <p:txBody>
          <a:bodyPr>
            <a:normAutofit/>
          </a:bodyPr>
          <a:lstStyle/>
          <a:p>
            <a:r>
              <a:rPr lang="de-DE" altLang="de-DE" sz="4000" b="1" dirty="0">
                <a:latin typeface="+mn-lt"/>
              </a:rPr>
              <a:t>Positive Aspekte für das Kind II</a:t>
            </a:r>
            <a:endParaRPr lang="de-DE" altLang="de-DE" sz="3600" b="1" dirty="0">
              <a:latin typeface="+mn-lt"/>
            </a:endParaRP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904009" y="1628199"/>
            <a:ext cx="9317904" cy="4226336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de-DE" altLang="de-DE" b="1" dirty="0"/>
              <a:t>Stärkung der Resilienz (</a:t>
            </a:r>
            <a:r>
              <a:rPr lang="de-DE" altLang="de-DE" dirty="0">
                <a:solidFill>
                  <a:srgbClr val="000000"/>
                </a:solidFill>
                <a:cs typeface="Arial" panose="020B0604020202020204" pitchFamily="34" charset="0"/>
              </a:rPr>
              <a:t>Resilienz, </a:t>
            </a:r>
            <a:r>
              <a:rPr lang="de-DE" altLang="de-DE" dirty="0">
                <a:cs typeface="Arial" panose="020B0604020202020204" pitchFamily="34" charset="0"/>
              </a:rPr>
              <a:t>psychische Widerstandskraft = Fähigkeit, Krisen gut zu bewältigen und für die eigene Entwicklung zu nutzen)</a:t>
            </a:r>
          </a:p>
          <a:p>
            <a:pPr>
              <a:buFontTx/>
              <a:buChar char="•"/>
            </a:pPr>
            <a:r>
              <a:rPr lang="de-DE" altLang="de-DE" dirty="0">
                <a:cs typeface="Arial" panose="020B0604020202020204" pitchFamily="34" charset="0"/>
              </a:rPr>
              <a:t>Alters- und bedürfnisgerechte Erfahrung von </a:t>
            </a:r>
            <a:r>
              <a:rPr lang="de-DE" altLang="de-DE" b="1" dirty="0">
                <a:cs typeface="Arial" panose="020B0604020202020204" pitchFamily="34" charset="0"/>
              </a:rPr>
              <a:t>Selbstwirksamkeit</a:t>
            </a:r>
          </a:p>
          <a:p>
            <a:pPr>
              <a:buFontTx/>
              <a:buChar char="•"/>
            </a:pPr>
            <a:r>
              <a:rPr lang="de-DE" altLang="de-DE" dirty="0">
                <a:cs typeface="Arial" panose="020B0604020202020204" pitchFamily="34" charset="0"/>
              </a:rPr>
              <a:t>Förderung der </a:t>
            </a:r>
            <a:r>
              <a:rPr lang="de-DE" altLang="de-DE" b="1" dirty="0">
                <a:cs typeface="Arial" panose="020B0604020202020204" pitchFamily="34" charset="0"/>
              </a:rPr>
              <a:t>Kooperation </a:t>
            </a:r>
            <a:r>
              <a:rPr lang="de-DE" altLang="de-DE" dirty="0">
                <a:cs typeface="Arial" panose="020B0604020202020204" pitchFamily="34" charset="0"/>
              </a:rPr>
              <a:t>durch Einbezug des Kindes und Mitberücksichtigen ihrer Anliegen (mitreden, mitgestalten, mitbestimmen, selbst bestimmen dürfen)</a:t>
            </a: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</p:txBody>
      </p:sp>
      <p:pic>
        <p:nvPicPr>
          <p:cNvPr id="6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4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2030414" y="476251"/>
            <a:ext cx="8637587" cy="720725"/>
          </a:xfrm>
        </p:spPr>
        <p:txBody>
          <a:bodyPr>
            <a:normAutofit fontScale="90000"/>
          </a:bodyPr>
          <a:lstStyle/>
          <a:p>
            <a:r>
              <a:rPr lang="de-DE" altLang="de-DE">
                <a:latin typeface="Arial Black" panose="020B0A04020102020204" pitchFamily="34" charset="0"/>
              </a:rPr>
              <a:t>Kindliches Konflikterleben</a:t>
            </a:r>
            <a:br>
              <a:rPr lang="de-DE" altLang="de-DE">
                <a:latin typeface="Arial Black" panose="020B0A04020102020204" pitchFamily="34" charset="0"/>
              </a:rPr>
            </a:br>
            <a:endParaRPr lang="de-DE" altLang="de-DE">
              <a:latin typeface="Arial Black" panose="020B0A04020102020204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867712" y="1260733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75013" y="6356350"/>
            <a:ext cx="9060873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1400" dirty="0">
                <a:latin typeface="+mn-lt"/>
                <a:cs typeface="Arial" panose="020B0604020202020204" pitchFamily="34" charset="0"/>
              </a:rPr>
              <a:t>Sabine Brunner, MMI aus Seminar „Mit Kindern reden“ 2019</a:t>
            </a:r>
          </a:p>
          <a:p>
            <a:pPr>
              <a:spcBef>
                <a:spcPct val="0"/>
              </a:spcBef>
            </a:pP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3736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009403" y="681038"/>
            <a:ext cx="8199685" cy="862754"/>
          </a:xfrm>
        </p:spPr>
        <p:txBody>
          <a:bodyPr>
            <a:normAutofit/>
          </a:bodyPr>
          <a:lstStyle/>
          <a:p>
            <a:r>
              <a:rPr lang="de-DE" altLang="de-DE" sz="4000" b="1" dirty="0">
                <a:latin typeface="+mn-lt"/>
              </a:rPr>
              <a:t>Kindsgerechte Haltung</a:t>
            </a:r>
            <a:endParaRPr lang="de-DE" altLang="de-DE" sz="3600" b="1" dirty="0">
              <a:latin typeface="+mn-lt"/>
            </a:endParaRP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1092530" y="1686296"/>
            <a:ext cx="9129383" cy="469545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Kind als Subjekt erkennen</a:t>
            </a: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Interesse entwickeln und zeigen</a:t>
            </a: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Empathie – Akzeptanz – Kongruenz-Authentizität</a:t>
            </a: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Entwicklungsstand des Kindes beachten</a:t>
            </a: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Verantwortung für Wohlergehen</a:t>
            </a: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Grenzen anerkennen und signalisieren</a:t>
            </a:r>
          </a:p>
          <a:p>
            <a:pPr marL="0" indent="0">
              <a:buNone/>
            </a:pPr>
            <a:r>
              <a:rPr lang="de-DE" altLang="de-DE" sz="2400" dirty="0"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de-CH" altLang="de-DE" sz="2400" b="1" dirty="0">
                <a:solidFill>
                  <a:srgbClr val="587694"/>
                </a:solidFill>
              </a:rPr>
              <a:t>.......</a:t>
            </a:r>
            <a:r>
              <a:rPr lang="de-CH" altLang="de-DE" sz="2400" b="1" dirty="0">
                <a:solidFill>
                  <a:srgbClr val="587694"/>
                </a:solidFill>
                <a:cs typeface="Arial" panose="020B0604020202020204" pitchFamily="34" charset="0"/>
              </a:rPr>
              <a:t>..........Leichtigkeit, Neugierde, Interesse, Flexibilität, Gelassenheit, Zuversicht, Wohlwollen, Humor, Ernsthaftigkeit......</a:t>
            </a:r>
            <a:endParaRPr lang="de-CH" altLang="de-DE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</p:txBody>
      </p:sp>
      <p:pic>
        <p:nvPicPr>
          <p:cNvPr id="6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8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1102290" y="476250"/>
            <a:ext cx="8322698" cy="1008063"/>
          </a:xfrm>
        </p:spPr>
        <p:txBody>
          <a:bodyPr>
            <a:normAutofit/>
          </a:bodyPr>
          <a:lstStyle/>
          <a:p>
            <a:r>
              <a:rPr lang="de-DE" altLang="de-DE" sz="4000" b="1" dirty="0">
                <a:latin typeface="+mn-lt"/>
              </a:rPr>
              <a:t>Der Kindeswille</a:t>
            </a:r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>
          <a:xfrm>
            <a:off x="1102290" y="1484313"/>
            <a:ext cx="9108510" cy="4641850"/>
          </a:xfrm>
        </p:spPr>
        <p:txBody>
          <a:bodyPr>
            <a:normAutofit/>
          </a:bodyPr>
          <a:lstStyle/>
          <a:p>
            <a:r>
              <a:rPr lang="de-DE" altLang="de-DE" dirty="0">
                <a:cs typeface="Arial" panose="020B0604020202020204" pitchFamily="34" charset="0"/>
              </a:rPr>
              <a:t>Meinungen, </a:t>
            </a:r>
            <a:r>
              <a:rPr lang="de-DE" altLang="de-DE" dirty="0" err="1">
                <a:cs typeface="Arial" panose="020B0604020202020204" pitchFamily="34" charset="0"/>
              </a:rPr>
              <a:t>Äusserungen</a:t>
            </a:r>
            <a:r>
              <a:rPr lang="de-DE" altLang="de-DE" dirty="0">
                <a:cs typeface="Arial" panose="020B0604020202020204" pitchFamily="34" charset="0"/>
              </a:rPr>
              <a:t> und Wünsche eines Kindes zu Angelegenheiten, die für das Kind persönlich bedeutsam sind</a:t>
            </a:r>
          </a:p>
          <a:p>
            <a:r>
              <a:rPr lang="de-DE" altLang="de-DE" dirty="0">
                <a:cs typeface="Arial" panose="020B0604020202020204" pitchFamily="34" charset="0"/>
              </a:rPr>
              <a:t>Muss nicht logisch, bewusst, rational begründet sein</a:t>
            </a:r>
          </a:p>
          <a:p>
            <a:r>
              <a:rPr lang="de-DE" altLang="de-DE" dirty="0">
                <a:cs typeface="Arial" panose="020B0604020202020204" pitchFamily="34" charset="0"/>
              </a:rPr>
              <a:t>Muss nicht verbal ausgedrückt werden</a:t>
            </a:r>
          </a:p>
          <a:p>
            <a:r>
              <a:rPr lang="de-DE" altLang="de-DE" dirty="0">
                <a:cs typeface="Arial" panose="020B0604020202020204" pitchFamily="34" charset="0"/>
              </a:rPr>
              <a:t>Ab dem 2. Lebensjahr beobachtbar</a:t>
            </a:r>
          </a:p>
          <a:p>
            <a:r>
              <a:rPr lang="de-DE" altLang="de-DE" dirty="0">
                <a:cs typeface="Arial" panose="020B0604020202020204" pitchFamily="34" charset="0"/>
              </a:rPr>
              <a:t>Merkmal des Kindeswillens: Zielorientierung, Intensität, Stabilität und Autonomie</a:t>
            </a:r>
          </a:p>
          <a:p>
            <a:pPr marL="0" indent="0">
              <a:buNone/>
            </a:pP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Dettenborn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 H. (2017, 5. Aufl.). Kindeswohl und Kindeswille. Psychologische und rechtliche Aspekte.)</a:t>
            </a:r>
          </a:p>
          <a:p>
            <a:pPr>
              <a:buFont typeface="Helvetica Neue" charset="0"/>
              <a:buChar char="-"/>
            </a:pP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92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977030" y="476250"/>
            <a:ext cx="9406256" cy="1008063"/>
          </a:xfrm>
        </p:spPr>
        <p:txBody>
          <a:bodyPr>
            <a:normAutofit/>
          </a:bodyPr>
          <a:lstStyle/>
          <a:p>
            <a:r>
              <a:rPr lang="de-DE" altLang="de-DE" sz="3600" b="1" dirty="0">
                <a:latin typeface="+mn-lt"/>
              </a:rPr>
              <a:t>Alter des Kindes und sein Wille</a:t>
            </a:r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>
          <a:xfrm>
            <a:off x="977030" y="1484313"/>
            <a:ext cx="9233770" cy="4641850"/>
          </a:xfrm>
        </p:spPr>
        <p:txBody>
          <a:bodyPr>
            <a:normAutofit/>
          </a:bodyPr>
          <a:lstStyle/>
          <a:p>
            <a:r>
              <a:rPr lang="de-DE" altLang="de-DE" sz="2600" dirty="0">
                <a:cs typeface="Arial" panose="020B0604020202020204" pitchFamily="34" charset="0"/>
              </a:rPr>
              <a:t>Ab Geburt: Unterscheiden und Mitteilen von Wohlgefühl und Unwillen</a:t>
            </a:r>
          </a:p>
          <a:p>
            <a:r>
              <a:rPr lang="de-DE" altLang="de-DE" sz="2600" dirty="0">
                <a:cs typeface="Arial" panose="020B0604020202020204" pitchFamily="34" charset="0"/>
              </a:rPr>
              <a:t>3. Altersjahr: </a:t>
            </a:r>
            <a:r>
              <a:rPr lang="de-CH" altLang="de-DE" sz="2600" dirty="0">
                <a:cs typeface="Arial" panose="020B0604020202020204" pitchFamily="34" charset="0"/>
              </a:rPr>
              <a:t>Erfassen von Präferenzen, Wünschen, Vorstellungen </a:t>
            </a:r>
            <a:endParaRPr lang="de-DE" altLang="de-DE" sz="2600" dirty="0">
              <a:cs typeface="Arial" panose="020B0604020202020204" pitchFamily="34" charset="0"/>
            </a:endParaRPr>
          </a:p>
          <a:p>
            <a:r>
              <a:rPr lang="de-DE" altLang="de-DE" sz="2600" dirty="0">
                <a:cs typeface="Arial" panose="020B0604020202020204" pitchFamily="34" charset="0"/>
              </a:rPr>
              <a:t>4. Altersjahr: Bildung einer eigenen Meinung</a:t>
            </a:r>
          </a:p>
          <a:p>
            <a:r>
              <a:rPr lang="de-DE" altLang="de-DE" sz="2600" dirty="0">
                <a:cs typeface="Arial" panose="020B0604020202020204" pitchFamily="34" charset="0"/>
              </a:rPr>
              <a:t>6. Altersjahr: Fähigkeit des Kindes gefestigt, seinen Willen auch unvertrauten Personen mitzuteilen</a:t>
            </a:r>
          </a:p>
          <a:p>
            <a:pPr>
              <a:spcAft>
                <a:spcPts val="600"/>
              </a:spcAft>
            </a:pPr>
            <a:r>
              <a:rPr lang="de-DE" altLang="de-DE" sz="2600" dirty="0">
                <a:cs typeface="Arial" panose="020B0604020202020204" pitchFamily="34" charset="0"/>
              </a:rPr>
              <a:t>12. Altersjahr: Urteilsfähigkeit (variabel je nach Situation!)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altLang="de-DE" sz="2600" dirty="0"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de-DE" altLang="de-DE" sz="2600" dirty="0">
                <a:cs typeface="Arial" panose="020B0604020202020204" pitchFamily="34" charset="0"/>
              </a:rPr>
              <a:t> Die Altersgrenzen sind als ungefähre Angaben zu verstehen</a:t>
            </a:r>
          </a:p>
          <a:p>
            <a:pPr marL="0" indent="0">
              <a:buNone/>
            </a:pP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(Sabine Brunner, MMI aus Seminar „Mit Kindern reden“ 2019)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34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>
          <a:xfrm>
            <a:off x="783771" y="620714"/>
            <a:ext cx="9939647" cy="892175"/>
          </a:xfrm>
        </p:spPr>
        <p:txBody>
          <a:bodyPr>
            <a:normAutofit/>
          </a:bodyPr>
          <a:lstStyle/>
          <a:p>
            <a:r>
              <a:rPr lang="de-DE" altLang="de-DE" sz="4000" b="1" dirty="0">
                <a:latin typeface="+mn-lt"/>
              </a:rPr>
              <a:t>Spannungsfeld Kindeswillen - Kindeswohl </a:t>
            </a:r>
          </a:p>
        </p:txBody>
      </p:sp>
      <p:sp>
        <p:nvSpPr>
          <p:cNvPr id="35843" name="Inhaltsplatzhalter 2"/>
          <p:cNvSpPr>
            <a:spLocks noGrp="1"/>
          </p:cNvSpPr>
          <p:nvPr>
            <p:ph idx="1"/>
          </p:nvPr>
        </p:nvSpPr>
        <p:spPr>
          <a:xfrm>
            <a:off x="890649" y="1628776"/>
            <a:ext cx="9237601" cy="460851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de-DE" altLang="de-DE" sz="2400" b="1" dirty="0">
                <a:solidFill>
                  <a:srgbClr val="596A85"/>
                </a:solidFill>
                <a:cs typeface="Arial" panose="020B0604020202020204" pitchFamily="34" charset="0"/>
              </a:rPr>
              <a:t>Definition Kindeswohl </a:t>
            </a:r>
            <a:r>
              <a:rPr lang="de-DE" altLang="de-DE" sz="2400" dirty="0">
                <a:cs typeface="Arial" panose="020B0604020202020204" pitchFamily="34" charset="0"/>
              </a:rPr>
              <a:t>(Maywald, Jörg. MMI-JB 2007)</a:t>
            </a:r>
          </a:p>
          <a:p>
            <a:pPr>
              <a:lnSpc>
                <a:spcPct val="90000"/>
              </a:lnSpc>
            </a:pPr>
            <a:r>
              <a:rPr lang="de-DE" altLang="de-DE" sz="2400" dirty="0">
                <a:cs typeface="Arial" panose="020B0604020202020204" pitchFamily="34" charset="0"/>
              </a:rPr>
              <a:t>„</a:t>
            </a:r>
            <a:r>
              <a:rPr lang="de-DE" altLang="de-DE" sz="2400" i="1" dirty="0">
                <a:cs typeface="Arial" panose="020B0604020202020204" pitchFamily="34" charset="0"/>
              </a:rPr>
              <a:t>Ein am Wohl des Kindes ausgerichtetes Handeln besteht darin, die an den Grundrechten und Grundbedürfnissen von Kindern orientierte, für das Kind jeweils günstigste Handlungsalternative zu wählen.“</a:t>
            </a:r>
            <a:endParaRPr lang="de-DE" altLang="de-DE" sz="24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e-DE" altLang="de-DE" sz="2400" dirty="0">
                <a:cs typeface="Arial" panose="020B0604020202020204" pitchFamily="34" charset="0"/>
              </a:rPr>
              <a:t>Der Kindeswille ist als integraler Bestandteil bei Überlegungen zum Kindeswohl zu verstehen!</a:t>
            </a:r>
          </a:p>
          <a:p>
            <a:pPr>
              <a:buFontTx/>
              <a:buChar char="•"/>
            </a:pPr>
            <a:r>
              <a:rPr lang="de-DE" altLang="de-DE" sz="2400" dirty="0">
                <a:cs typeface="Arial" panose="020B0604020202020204" pitchFamily="34" charset="0"/>
              </a:rPr>
              <a:t>Fachpersonen aus verschiedenen Disziplinen haben andere Blickwinkel – unterschiedliche Meinungen</a:t>
            </a:r>
          </a:p>
          <a:p>
            <a:pPr>
              <a:buFontTx/>
              <a:buChar char="•"/>
            </a:pPr>
            <a:r>
              <a:rPr lang="de-DE" altLang="de-DE" sz="2400" dirty="0">
                <a:cs typeface="Arial" panose="020B0604020202020204" pitchFamily="34" charset="0"/>
              </a:rPr>
              <a:t>Diskussionen rund ums Alter (Urteilsfähigkeit)</a:t>
            </a:r>
          </a:p>
          <a:p>
            <a:pPr>
              <a:buFontTx/>
              <a:buChar char="•"/>
            </a:pPr>
            <a:endParaRPr lang="de-DE" alt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F90147B7-EC3B-967B-67B9-0630AD951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68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75013"/>
            <a:ext cx="10515600" cy="93815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b="1" dirty="0">
                <a:latin typeface="+mn-lt"/>
              </a:rPr>
              <a:t>Herausforderungen allgemein</a:t>
            </a:r>
            <a:endParaRPr lang="de-CH" sz="40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3164"/>
            <a:ext cx="10515600" cy="4619501"/>
          </a:xfrm>
        </p:spPr>
        <p:txBody>
          <a:bodyPr/>
          <a:lstStyle/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Zurückhaltende Praxis bei Einsetzung von Kindsvertretungen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Länge der Verfahren, inkl. Beschwerdeverfahren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Sehr unterschiedliche einzelfallabhängige Fallkonstellationen mit </a:t>
            </a:r>
            <a:r>
              <a:rPr lang="de-DE" altLang="de-DE" b="1" dirty="0">
                <a:ea typeface="ＭＳ Ｐゴシック" panose="020B0600070205080204" pitchFamily="34" charset="-128"/>
              </a:rPr>
              <a:t>erheblichen Auswirkungen auf das Funktionsverständnis </a:t>
            </a:r>
            <a:r>
              <a:rPr lang="de-DE" altLang="de-DE" dirty="0">
                <a:ea typeface="ＭＳ Ｐゴシック" panose="020B0600070205080204" pitchFamily="34" charset="-128"/>
              </a:rPr>
              <a:t>(Kindesalter, Verfahrenstyp, Dringlichkeit etc.)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Kooperation zwischen </a:t>
            </a:r>
            <a:r>
              <a:rPr lang="de-DE" altLang="de-DE" b="1" dirty="0">
                <a:ea typeface="ＭＳ Ｐゴシック" panose="020B0600070205080204" pitchFamily="34" charset="-128"/>
              </a:rPr>
              <a:t>Vertretern verschiedener Professionen </a:t>
            </a:r>
            <a:r>
              <a:rPr lang="de-DE" altLang="de-DE" dirty="0">
                <a:ea typeface="ＭＳ Ｐゴシック" panose="020B0600070205080204" pitchFamily="34" charset="-128"/>
              </a:rPr>
              <a:t>in einem </a:t>
            </a:r>
            <a:r>
              <a:rPr lang="de-DE" altLang="de-DE" b="1" dirty="0">
                <a:ea typeface="ＭＳ Ｐゴシック" panose="020B0600070205080204" pitchFamily="34" charset="-128"/>
              </a:rPr>
              <a:t>ausgeprägt multidisziplinären Feld </a:t>
            </a:r>
            <a:r>
              <a:rPr lang="de-DE" altLang="de-DE" dirty="0">
                <a:ea typeface="ＭＳ Ｐゴシック" panose="020B0600070205080204" pitchFamily="34" charset="-128"/>
              </a:rPr>
              <a:t>mit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grossen</a:t>
            </a:r>
            <a:r>
              <a:rPr lang="de-DE" altLang="de-DE" b="1" dirty="0">
                <a:ea typeface="ＭＳ Ｐゴシック" panose="020B0600070205080204" pitchFamily="34" charset="-128"/>
              </a:rPr>
              <a:t> Ermessenspielräumen </a:t>
            </a: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56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b="1" dirty="0">
                <a:latin typeface="+mn-lt"/>
              </a:rPr>
              <a:t>Herausforderungen auf Ebene des Kindes</a:t>
            </a:r>
            <a:endParaRPr lang="de-CH" sz="40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>
                <a:ea typeface="ＭＳ Ｐゴシック" panose="020B0600070205080204" pitchFamily="34" charset="-128"/>
              </a:rPr>
              <a:t>Positives Erleben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Entwicklungsstand des Kindes</a:t>
            </a:r>
          </a:p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Zugang zum Kind</a:t>
            </a: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850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600" b="1" dirty="0">
                <a:latin typeface="+mn-lt"/>
              </a:rPr>
              <a:t>Herausforderungen auf Ebene der Eltern und Parteivertretungen</a:t>
            </a:r>
            <a:endParaRPr lang="de-CH" sz="36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Zugang zu den Eltern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Klare Parteilichkeit für das Kind</a:t>
            </a:r>
          </a:p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Abgrenzung und Positionierung im Setting</a:t>
            </a: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41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7817"/>
            <a:ext cx="10515600" cy="128535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600" b="1" dirty="0">
                <a:latin typeface="+mn-lt"/>
              </a:rPr>
              <a:t>Herausforderungen auf Ebene der Behörden</a:t>
            </a:r>
            <a:endParaRPr lang="de-CH" sz="36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>
                <a:ea typeface="ＭＳ Ｐゴシック" panose="020B0600070205080204" pitchFamily="34" charset="-128"/>
              </a:rPr>
              <a:t>Unterschiedliche Arbeitsweisen und (Verfahrens-)Abläufe bei den Behörden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Erwartungsklärung bei Auftragserteilung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Unterschiedliches Funktionsverständnis der Rolle als Kindsvertretung</a:t>
            </a:r>
          </a:p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Frage der (gegenseitigen) Unabhängigkeit</a:t>
            </a:r>
          </a:p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Frage nach dem Mehrwert für die Behörde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(Mehr-) Kosten und aufwändigere Verfahren</a:t>
            </a: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8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980661" y="317817"/>
            <a:ext cx="9306339" cy="990600"/>
          </a:xfrm>
        </p:spPr>
        <p:txBody>
          <a:bodyPr>
            <a:normAutofit/>
          </a:bodyPr>
          <a:lstStyle/>
          <a:p>
            <a: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  <a:t>Gesetzliche Grundlagen </a:t>
            </a:r>
            <a:endParaRPr lang="de-DE" altLang="de-DE" sz="4000" b="1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980661" y="1600201"/>
            <a:ext cx="9309514" cy="4525963"/>
          </a:xfrm>
        </p:spPr>
        <p:txBody>
          <a:bodyPr>
            <a:normAutofit lnSpcReduction="10000"/>
          </a:bodyPr>
          <a:lstStyle/>
          <a:p>
            <a:r>
              <a:rPr lang="de-CH" b="1" dirty="0"/>
              <a:t>Art. 12 UN-Kinderrechtskonvention</a:t>
            </a:r>
            <a:r>
              <a:rPr lang="de-CH" dirty="0"/>
              <a:t>: Recht des Kindes, gehört zu werden und auf Meinungsäusserung.</a:t>
            </a:r>
          </a:p>
          <a:p>
            <a:r>
              <a:rPr lang="de-CH" b="1" dirty="0"/>
              <a:t>Art. 3 UN-Kinderrechtskonvention</a:t>
            </a:r>
            <a:r>
              <a:rPr lang="de-CH" dirty="0"/>
              <a:t>: in den Verfahren ist das übergeordnete Kindesinteresse vorrangig zu berücksichtigen.</a:t>
            </a:r>
          </a:p>
          <a:p>
            <a:r>
              <a:rPr lang="de-CH" b="1" dirty="0"/>
              <a:t>«Child-</a:t>
            </a:r>
            <a:r>
              <a:rPr lang="de-CH" b="1" dirty="0" err="1"/>
              <a:t>friendly</a:t>
            </a:r>
            <a:r>
              <a:rPr lang="de-CH" b="1" dirty="0"/>
              <a:t> Justice»- Leitlinien des Europarates </a:t>
            </a:r>
            <a:r>
              <a:rPr lang="de-CH" dirty="0"/>
              <a:t>zu Verfahren und der Partizipation von Kindern.</a:t>
            </a:r>
          </a:p>
          <a:p>
            <a:r>
              <a:rPr lang="de-CH" b="1" dirty="0"/>
              <a:t>Bundesverfassung: Art. 11 und Art. 29: </a:t>
            </a:r>
            <a:r>
              <a:rPr lang="de-CH" dirty="0"/>
              <a:t>Kinder und Jugendliche werden als Rechtssubjekt und Rechtsträger gesehen und können altersgerecht partizipieren. Das </a:t>
            </a:r>
            <a:r>
              <a:rPr lang="de-CH" dirty="0" smtClean="0"/>
              <a:t>Kind </a:t>
            </a:r>
            <a:r>
              <a:rPr lang="de-CH" dirty="0"/>
              <a:t>bzw. der/die </a:t>
            </a:r>
            <a:r>
              <a:rPr lang="de-CH" dirty="0" smtClean="0"/>
              <a:t>Jugendliche </a:t>
            </a:r>
            <a:r>
              <a:rPr lang="de-CH" dirty="0"/>
              <a:t>hat das Recht zu partizipieren und angehört zu werden.</a:t>
            </a:r>
          </a:p>
          <a:p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208ED348-0BF3-DDE5-E800-81AD2F71D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48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21277"/>
            <a:ext cx="10515600" cy="14962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4000" b="1" dirty="0">
                <a:latin typeface="+mn-lt"/>
              </a:rPr>
              <a:t>Danke </a:t>
            </a:r>
            <a:r>
              <a:rPr lang="de-DE" sz="4000" b="1" dirty="0" smtClean="0">
                <a:latin typeface="+mn-lt"/>
              </a:rPr>
              <a:t>für Ihre Aufmerksamkeit</a:t>
            </a:r>
            <a:endParaRPr lang="de-CH" sz="40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78182"/>
            <a:ext cx="7640782" cy="3586348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de-DE" altLang="de-DE" dirty="0">
                <a:ea typeface="ＭＳ Ｐゴシック" panose="020B0600070205080204" pitchFamily="34" charset="-128"/>
              </a:rPr>
              <a:t>		</a:t>
            </a:r>
            <a:r>
              <a:rPr lang="de-DE" altLang="de-DE" sz="8000" dirty="0">
                <a:ea typeface="ＭＳ Ｐゴシック" panose="020B0600070205080204" pitchFamily="34" charset="-128"/>
              </a:rPr>
              <a:t>Patrizia Carù</a:t>
            </a:r>
            <a:r>
              <a:rPr lang="de-CH" sz="8000" dirty="0">
                <a:effectLst/>
              </a:rPr>
              <a:t/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Sozio-Juristische Fallführung 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General-Guisan-Strasse 47, Postfach 2089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8401 Winterthur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		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T: +41 52 521 00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</a:t>
            </a:r>
            <a:r>
              <a:rPr lang="de-CH" sz="8000" u="none" strike="noStrike" dirty="0">
                <a:effectLst/>
                <a:hlinkClick r:id="rId2"/>
              </a:rPr>
              <a:t>www.mavivo.ch</a:t>
            </a:r>
            <a:r>
              <a:rPr lang="de-CH" sz="8000" dirty="0">
                <a:effectLst/>
              </a:rPr>
              <a:t/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/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Ein Angebot der </a:t>
            </a:r>
            <a:r>
              <a:rPr lang="de-CH" sz="8000" u="none" strike="noStrike" dirty="0">
                <a:effectLst/>
                <a:hlinkClick r:id="rId3" action="ppaction://hlinkfile"/>
              </a:rPr>
              <a:t>Musivo Genossenschaft</a:t>
            </a:r>
            <a:endParaRPr lang="de-CH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de-DE" altLang="de-DE" sz="55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de-DE" altLang="de-DE" dirty="0">
                <a:ea typeface="ＭＳ Ｐゴシック" panose="020B0600070205080204" pitchFamily="34" charset="-128"/>
              </a:rPr>
              <a:t>			</a:t>
            </a:r>
          </a:p>
          <a:p>
            <a:pPr marL="0" indent="0" eaLnBrk="1" hangingPunct="1">
              <a:buNone/>
            </a:pPr>
            <a:r>
              <a:rPr lang="de-DE" altLang="de-DE" dirty="0">
                <a:ea typeface="ＭＳ Ｐゴシック" panose="020B0600070205080204" pitchFamily="34" charset="-128"/>
              </a:rPr>
              <a:t>	</a:t>
            </a:r>
          </a:p>
          <a:p>
            <a:pPr marL="0" indent="0" eaLnBrk="1" hangingPunct="1">
              <a:buNone/>
            </a:pPr>
            <a:r>
              <a:rPr lang="de-DE" altLang="de-DE" dirty="0">
                <a:ea typeface="ＭＳ Ｐゴシック" panose="020B0600070205080204" pitchFamily="34" charset="-128"/>
              </a:rPr>
              <a:t>				</a:t>
            </a: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  <p:pic>
        <p:nvPicPr>
          <p:cNvPr id="4107" name="_symprex_i0001">
            <a:extLst>
              <a:ext uri="{FF2B5EF4-FFF2-40B4-BE49-F238E27FC236}">
                <a16:creationId xmlns:a16="http://schemas.microsoft.com/office/drawing/2014/main" id="{00B31041-7B10-10F9-867A-D67705FE7680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53" y="3429000"/>
            <a:ext cx="1425039" cy="4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_symprex_t1" hidden="1">
            <a:extLst>
              <a:ext uri="{FF2B5EF4-FFF2-40B4-BE49-F238E27FC236}">
                <a16:creationId xmlns:a16="http://schemas.microsoft.com/office/drawing/2014/main" id="{FCBFC730-9A87-2071-F8D5-BB7F8032D650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838200" y="3330575"/>
            <a:ext cx="635000" cy="635000"/>
          </a:xfrm>
          <a:custGeom>
            <a:avLst/>
            <a:gdLst/>
            <a:ahLst/>
            <a:cxnLst/>
            <a:rect l="0" t="0" r="r" b="b"/>
            <a:pathLst/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435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altLang="de-DE" sz="4000" b="1" dirty="0">
                <a:latin typeface="+mn-lt"/>
              </a:rPr>
              <a:t>Vertretungsrecht </a:t>
            </a:r>
            <a:r>
              <a:rPr lang="de-CH" altLang="de-DE" sz="4000" b="1" dirty="0" smtClean="0">
                <a:latin typeface="+mn-lt"/>
              </a:rPr>
              <a:t> (Art</a:t>
            </a:r>
            <a:r>
              <a:rPr lang="de-CH" altLang="de-DE" sz="4000" b="1" dirty="0">
                <a:latin typeface="+mn-lt"/>
              </a:rPr>
              <a:t>. 314a</a:t>
            </a:r>
            <a:r>
              <a:rPr lang="de-CH" altLang="de-DE" sz="4000" b="1" baseline="30000" dirty="0">
                <a:latin typeface="+mn-lt"/>
              </a:rPr>
              <a:t>bis</a:t>
            </a:r>
            <a:r>
              <a:rPr lang="de-CH" altLang="de-DE" sz="4000" b="1" dirty="0">
                <a:latin typeface="+mn-lt"/>
              </a:rPr>
              <a:t> ZGB)</a:t>
            </a:r>
            <a:endParaRPr lang="de-CH" altLang="de-DE" sz="4000" b="1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de-CH" sz="2800" baseline="30000" dirty="0">
                <a:ea typeface="MS PGothic" panose="020B0600070205080204" pitchFamily="34" charset="-128"/>
              </a:rPr>
              <a:t>1</a:t>
            </a:r>
            <a:r>
              <a:rPr lang="de-CH" sz="2800" dirty="0">
                <a:ea typeface="MS PGothic" panose="020B0600070205080204" pitchFamily="34" charset="-128"/>
              </a:rPr>
              <a:t> Die Kindesschutzbehörde ordnet wenn nötig die Vertretung des Kindes an und bezeichnet als Beistand eine in fürsorgerischen und rechtlichen Fragen erfahrene Person.</a:t>
            </a:r>
          </a:p>
          <a:p>
            <a:pPr marL="0" indent="0">
              <a:buNone/>
              <a:defRPr/>
            </a:pPr>
            <a:r>
              <a:rPr lang="de-CH" sz="2800" baseline="30000" dirty="0">
                <a:ea typeface="MS PGothic" panose="020B0600070205080204" pitchFamily="34" charset="-128"/>
              </a:rPr>
              <a:t>2</a:t>
            </a:r>
            <a:r>
              <a:rPr lang="de-CH" sz="2800" dirty="0">
                <a:ea typeface="MS PGothic" panose="020B0600070205080204" pitchFamily="34" charset="-128"/>
              </a:rPr>
              <a:t> Die Kindesschutzbehörde prüft die Anordnung der Vertretung insbesondere, wenn:</a:t>
            </a:r>
          </a:p>
          <a:p>
            <a:pPr marL="0" indent="0">
              <a:buNone/>
              <a:defRPr/>
            </a:pPr>
            <a:r>
              <a:rPr lang="de-CH" sz="2800" dirty="0" smtClean="0">
                <a:ea typeface="MS PGothic" panose="020B0600070205080204" pitchFamily="34" charset="-128"/>
              </a:rPr>
              <a:t>	1</a:t>
            </a:r>
            <a:r>
              <a:rPr lang="de-CH" sz="2800" dirty="0">
                <a:ea typeface="MS PGothic" panose="020B0600070205080204" pitchFamily="34" charset="-128"/>
              </a:rPr>
              <a:t>. die Unterbringung des Kindes Gegenstand des Verfahrens ist;</a:t>
            </a:r>
          </a:p>
          <a:p>
            <a:pPr marL="0" indent="0">
              <a:buNone/>
              <a:defRPr/>
            </a:pPr>
            <a:r>
              <a:rPr lang="de-CH" sz="2800" dirty="0" smtClean="0">
                <a:ea typeface="MS PGothic" panose="020B0600070205080204" pitchFamily="34" charset="-128"/>
              </a:rPr>
              <a:t>	2</a:t>
            </a:r>
            <a:r>
              <a:rPr lang="de-CH" sz="2800" dirty="0">
                <a:ea typeface="MS PGothic" panose="020B0600070205080204" pitchFamily="34" charset="-128"/>
              </a:rPr>
              <a:t>. die Beteiligten bezüglich der Regelung der elterlichen Sorge oder </a:t>
            </a:r>
            <a:r>
              <a:rPr lang="de-CH" sz="2800" dirty="0" smtClean="0">
                <a:ea typeface="MS PGothic" panose="020B0600070205080204" pitchFamily="34" charset="-128"/>
              </a:rPr>
              <a:t>	bezüglich </a:t>
            </a:r>
            <a:r>
              <a:rPr lang="de-CH" sz="2800" dirty="0">
                <a:ea typeface="MS PGothic" panose="020B0600070205080204" pitchFamily="34" charset="-128"/>
              </a:rPr>
              <a:t>wichtiger Fragen des persönlichen Verkehrs </a:t>
            </a:r>
            <a:r>
              <a:rPr lang="de-CH" sz="2800" dirty="0" smtClean="0">
                <a:ea typeface="MS PGothic" panose="020B0600070205080204" pitchFamily="34" charset="-128"/>
              </a:rPr>
              <a:t>		unterschiedliche </a:t>
            </a:r>
            <a:r>
              <a:rPr lang="de-CH" sz="2800" dirty="0">
                <a:ea typeface="MS PGothic" panose="020B0600070205080204" pitchFamily="34" charset="-128"/>
              </a:rPr>
              <a:t>Anträge stellen.</a:t>
            </a:r>
          </a:p>
          <a:p>
            <a:pPr marL="0" indent="0">
              <a:buNone/>
              <a:defRPr/>
            </a:pPr>
            <a:r>
              <a:rPr lang="de-CH" sz="2800" baseline="30000" dirty="0">
                <a:ea typeface="MS PGothic" panose="020B0600070205080204" pitchFamily="34" charset="-128"/>
              </a:rPr>
              <a:t>3</a:t>
            </a:r>
            <a:r>
              <a:rPr lang="de-CH" sz="2800" dirty="0">
                <a:ea typeface="MS PGothic" panose="020B0600070205080204" pitchFamily="34" charset="-128"/>
              </a:rPr>
              <a:t> Der Beistand des Kindes kann Anträge stellen und Rechtsmittel einlegen.</a:t>
            </a:r>
          </a:p>
          <a:p>
            <a:pPr marL="0" indent="0" eaLnBrk="1" hangingPunct="1">
              <a:buNone/>
            </a:pPr>
            <a:endParaRPr lang="de-CH" altLang="de-DE" b="1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0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8720639" cy="609600"/>
          </a:xfrm>
        </p:spPr>
        <p:txBody>
          <a:bodyPr>
            <a:normAutofit/>
          </a:bodyPr>
          <a:lstStyle/>
          <a:p>
            <a:r>
              <a:rPr lang="de-DE" altLang="de-DE" sz="3600" b="1" dirty="0">
                <a:latin typeface="+mn-lt"/>
              </a:rPr>
              <a:t>Wie kommt ein Kind zu einer Vertretung ?</a:t>
            </a:r>
            <a:endParaRPr lang="de-CH" altLang="de-DE" sz="3600" b="1" dirty="0">
              <a:latin typeface="+mn-lt"/>
            </a:endParaRP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Einsetzung durch Gerichte oder die KESB (vom Amtes wegen oder auf Antrag der Eltern/des Kindes)</a:t>
            </a:r>
          </a:p>
          <a:p>
            <a:r>
              <a:rPr lang="de-DE" altLang="de-DE" dirty="0"/>
              <a:t>Eltern/Pflegeeltern können keine </a:t>
            </a:r>
            <a:r>
              <a:rPr lang="de-DE" altLang="de-DE" dirty="0" err="1" smtClean="0"/>
              <a:t>Kindesvertreter:in</a:t>
            </a:r>
            <a:r>
              <a:rPr lang="de-DE" altLang="de-DE" dirty="0" smtClean="0"/>
              <a:t> direkt beauftragen</a:t>
            </a:r>
          </a:p>
          <a:p>
            <a:r>
              <a:rPr lang="de-DE" altLang="de-DE" dirty="0" smtClean="0"/>
              <a:t>Auch Beistandspersonen können Antrag auf Einsetzung einer Kindesvertretung stellen</a:t>
            </a:r>
            <a:endParaRPr lang="de-DE" altLang="de-DE" dirty="0"/>
          </a:p>
          <a:p>
            <a:r>
              <a:rPr lang="de-DE" altLang="de-DE" dirty="0"/>
              <a:t>Mandatierung durch das urteilsfähige Kind</a:t>
            </a:r>
          </a:p>
          <a:p>
            <a:r>
              <a:rPr lang="de-DE" altLang="de-DE" dirty="0"/>
              <a:t>Online-Verzeichnis des Vereins Kinderanwaltschaft Schweiz </a:t>
            </a:r>
            <a:endParaRPr lang="de-CH" altLang="de-DE" dirty="0"/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A5045E8D-C44F-E75A-D6F0-BA537551C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3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8720639" cy="609600"/>
          </a:xfrm>
        </p:spPr>
        <p:txBody>
          <a:bodyPr>
            <a:normAutofit/>
          </a:bodyPr>
          <a:lstStyle/>
          <a:p>
            <a:r>
              <a:rPr lang="de-DE" altLang="de-DE" sz="3600" b="1" dirty="0">
                <a:latin typeface="+mn-lt"/>
              </a:rPr>
              <a:t>Verfahren und Lebenssituationen</a:t>
            </a:r>
            <a:endParaRPr lang="de-CH" altLang="de-DE" sz="3600" b="1" dirty="0">
              <a:latin typeface="+mn-lt"/>
            </a:endParaRP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/>
              <a:t>• Kindesschutzverfahren</a:t>
            </a:r>
            <a:r>
              <a:rPr lang="de-CH" dirty="0"/>
              <a:t>/-</a:t>
            </a:r>
            <a:r>
              <a:rPr lang="de-CH" dirty="0" err="1"/>
              <a:t>massnahmen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• Trennung /Scheidung der Eltern</a:t>
            </a:r>
          </a:p>
          <a:p>
            <a:pPr marL="0" indent="0">
              <a:buNone/>
            </a:pPr>
            <a:r>
              <a:rPr lang="de-CH" dirty="0"/>
              <a:t>• Sorgerechts- und </a:t>
            </a:r>
            <a:r>
              <a:rPr lang="de-CH" dirty="0" err="1"/>
              <a:t>Obhutsverfahren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• Persönlicher Verkehr (Besuchsrecht etc.)</a:t>
            </a:r>
          </a:p>
          <a:p>
            <a:pPr marL="0" indent="0">
              <a:buNone/>
            </a:pPr>
            <a:r>
              <a:rPr lang="de-CH" dirty="0"/>
              <a:t>• Höchstpersönliche Rechte (psychische/physische Integrität, Namensrecht etc.)</a:t>
            </a:r>
          </a:p>
          <a:p>
            <a:pPr marL="0" indent="0">
              <a:buNone/>
            </a:pPr>
            <a:r>
              <a:rPr lang="de-CH" dirty="0"/>
              <a:t>• Strafverfahren(Kinder als Opfer und Zeugen)</a:t>
            </a:r>
          </a:p>
          <a:p>
            <a:pPr marL="0" indent="0">
              <a:buNone/>
            </a:pPr>
            <a:r>
              <a:rPr lang="de-CH" dirty="0"/>
              <a:t>• Verwaltungsverfahren (Schulrecht, Migrationsrecht)</a:t>
            </a:r>
          </a:p>
          <a:p>
            <a:pPr marL="0" indent="0">
              <a:buNone/>
            </a:pPr>
            <a:endParaRPr lang="de-CH" altLang="de-DE" dirty="0"/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A5045E8D-C44F-E75A-D6F0-BA537551C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2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989556" y="584200"/>
            <a:ext cx="9460957" cy="609600"/>
          </a:xfrm>
        </p:spPr>
        <p:txBody>
          <a:bodyPr>
            <a:normAutofit fontScale="90000"/>
          </a:bodyPr>
          <a:lstStyle/>
          <a:p>
            <a:r>
              <a:rPr lang="de-CH" altLang="de-DE" b="1" dirty="0">
                <a:latin typeface="+mn-lt"/>
              </a:rPr>
              <a:t>Rechte des Kindes </a:t>
            </a:r>
            <a:endParaRPr lang="de-CH" altLang="de-DE" sz="1400" dirty="0">
              <a:latin typeface="+mn-lt"/>
            </a:endParaRP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1123602" y="1460183"/>
            <a:ext cx="8420100" cy="4495800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de-DE" sz="2000" dirty="0"/>
          </a:p>
          <a:p>
            <a:pPr marL="0" indent="0">
              <a:buNone/>
              <a:defRPr/>
            </a:pPr>
            <a:r>
              <a:rPr lang="en-US" altLang="de-DE" b="1" dirty="0" err="1"/>
              <a:t>Verfahrensrechte</a:t>
            </a:r>
            <a:r>
              <a:rPr lang="en-US" altLang="de-DE" b="1" dirty="0"/>
              <a:t> des Kindes</a:t>
            </a:r>
          </a:p>
          <a:p>
            <a:pPr marL="0" indent="0">
              <a:buNone/>
              <a:defRPr/>
            </a:pPr>
            <a:r>
              <a:rPr lang="en-US" altLang="de-DE" sz="2000" dirty="0"/>
              <a:t>	</a:t>
            </a:r>
          </a:p>
          <a:p>
            <a:pPr marL="180975" indent="-180975">
              <a:defRPr/>
            </a:pPr>
            <a:r>
              <a:rPr lang="de-CH" altLang="de-DE" dirty="0"/>
              <a:t>Anhörungsrecht</a:t>
            </a:r>
          </a:p>
          <a:p>
            <a:pPr marL="180975" indent="-180975">
              <a:defRPr/>
            </a:pPr>
            <a:r>
              <a:rPr lang="de-CH" altLang="de-DE" dirty="0"/>
              <a:t>Vertretungsrecht</a:t>
            </a:r>
          </a:p>
          <a:p>
            <a:pPr marL="180975" indent="-180975">
              <a:defRPr/>
            </a:pPr>
            <a:r>
              <a:rPr lang="de-CH" altLang="de-DE" dirty="0" smtClean="0"/>
              <a:t>Informationsrecht</a:t>
            </a:r>
            <a:endParaRPr lang="de-CH" altLang="de-DE" dirty="0"/>
          </a:p>
          <a:p>
            <a:pPr marL="0" indent="0">
              <a:buNone/>
              <a:defRPr/>
            </a:pPr>
            <a:endParaRPr lang="de-CH" altLang="de-DE" dirty="0"/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5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CH" sz="4000" b="1" dirty="0">
                <a:latin typeface="+mn-lt"/>
              </a:rPr>
              <a:t>Aufgaben der Rechtsvertretung  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1463"/>
              </a:spcBef>
            </a:pPr>
            <a:r>
              <a:rPr lang="de-DE" altLang="de-DE" dirty="0">
                <a:ea typeface="ＭＳ Ｐゴシック" panose="020B0600070205080204" pitchFamily="34" charset="-128"/>
              </a:rPr>
              <a:t>INFORMATION („Übersetzung“, Erklärung)</a:t>
            </a:r>
          </a:p>
          <a:p>
            <a:pPr>
              <a:spcBef>
                <a:spcPts val="1463"/>
              </a:spcBef>
            </a:pPr>
            <a:r>
              <a:rPr lang="de-DE" altLang="de-DE" dirty="0">
                <a:ea typeface="ＭＳ Ｐゴシック" panose="020B0600070205080204" pitchFamily="34" charset="-128"/>
              </a:rPr>
              <a:t>BEGLEITUNG (in der Meinungsbildung, emotional)</a:t>
            </a:r>
          </a:p>
          <a:p>
            <a:pPr>
              <a:spcBef>
                <a:spcPts val="1463"/>
              </a:spcBef>
            </a:pPr>
            <a:r>
              <a:rPr lang="de-DE" altLang="de-DE" dirty="0">
                <a:ea typeface="ＭＳ Ｐゴシック" panose="020B0600070205080204" pitchFamily="34" charset="-128"/>
              </a:rPr>
              <a:t>Sicherstellen, dass der Wille des Kindes GEHÖRT(und reflektiert) wird</a:t>
            </a:r>
          </a:p>
          <a:p>
            <a:pPr>
              <a:spcBef>
                <a:spcPts val="1463"/>
              </a:spcBef>
            </a:pPr>
            <a:r>
              <a:rPr lang="de-DE" altLang="de-DE" dirty="0">
                <a:ea typeface="ＭＳ Ｐゴシック" panose="020B0600070205080204" pitchFamily="34" charset="-128"/>
              </a:rPr>
              <a:t>Sicherstellen, dass der Wille des Kindes gegenüber Behörde/Gericht VERTRETEN wird (Antragsstellung, Begründung)</a:t>
            </a:r>
          </a:p>
          <a:p>
            <a:pPr>
              <a:spcBef>
                <a:spcPts val="1463"/>
              </a:spcBef>
            </a:pPr>
            <a:r>
              <a:rPr lang="de-DE" altLang="de-DE" dirty="0">
                <a:ea typeface="ＭＳ Ｐゴシック" panose="020B0600070205080204" pitchFamily="34" charset="-128"/>
              </a:rPr>
              <a:t>Verfassen von STELLUNGNAHMEN, Eingaben, Beschwerden (wenn immer möglich in Zusammenarbeit mit Klient/in)</a:t>
            </a:r>
          </a:p>
          <a:p>
            <a:pPr>
              <a:spcBef>
                <a:spcPts val="1463"/>
              </a:spcBef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CH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9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989556" y="584199"/>
            <a:ext cx="9460957" cy="875983"/>
          </a:xfrm>
        </p:spPr>
        <p:txBody>
          <a:bodyPr>
            <a:normAutofit/>
          </a:bodyPr>
          <a:lstStyle/>
          <a:p>
            <a:r>
              <a:rPr lang="de-CH" altLang="de-DE" sz="4000" b="1" dirty="0">
                <a:latin typeface="+mn-lt"/>
              </a:rPr>
              <a:t>Was ist den meisten Fällen gemeinsam?</a:t>
            </a:r>
            <a:endParaRPr lang="de-CH" altLang="de-DE" sz="4000" dirty="0">
              <a:latin typeface="+mn-lt"/>
            </a:endParaRP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989556" y="1460182"/>
            <a:ext cx="8554146" cy="4495801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de-DE" sz="2000" dirty="0"/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Gefährdungssituation / strittige Situation</a:t>
            </a:r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...die unterschiedlich eingeschätzt wird</a:t>
            </a:r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Beteiligung von emotional unterschiedlich involvierten Personen</a:t>
            </a:r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Verpflichtung zur Entscheidung entlang des Kindeswohls</a:t>
            </a:r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Verfahrensstand bei Einsetzung, bedingt unterschiedliches Vorgehen</a:t>
            </a:r>
          </a:p>
          <a:p>
            <a:pPr>
              <a:defRPr/>
            </a:pPr>
            <a:endParaRPr lang="de-DE" altLang="de-DE" dirty="0">
              <a:ea typeface="MS PGothic" panose="020B0600070205080204" pitchFamily="34" charset="-128"/>
            </a:endParaRPr>
          </a:p>
          <a:p>
            <a:pPr marL="0" indent="0">
              <a:buNone/>
              <a:defRPr/>
            </a:pPr>
            <a:endParaRPr lang="de-CH" altLang="de-DE" dirty="0"/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63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852055" y="819397"/>
            <a:ext cx="8357033" cy="807522"/>
          </a:xfrm>
        </p:spPr>
        <p:txBody>
          <a:bodyPr>
            <a:normAutofit/>
          </a:bodyPr>
          <a:lstStyle/>
          <a:p>
            <a:r>
              <a:rPr lang="de-DE" altLang="de-DE" sz="4000" b="1" dirty="0">
                <a:latin typeface="+mn-lt"/>
              </a:rPr>
              <a:t>Positive Aspekte für das Kind I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852055" y="1721921"/>
            <a:ext cx="9452986" cy="4191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b="1" dirty="0"/>
              <a:t>Aufmerksame Drittpersonen </a:t>
            </a:r>
          </a:p>
          <a:p>
            <a:r>
              <a:rPr lang="de-DE" altLang="de-DE" dirty="0"/>
              <a:t>ermöglichen Orientierung, </a:t>
            </a:r>
          </a:p>
          <a:p>
            <a:r>
              <a:rPr lang="de-DE" altLang="de-DE" dirty="0"/>
              <a:t>bieten kindsgerechte Informationen an </a:t>
            </a:r>
          </a:p>
          <a:p>
            <a:r>
              <a:rPr lang="de-DE" altLang="de-DE" dirty="0"/>
              <a:t>beantworten Fragen</a:t>
            </a:r>
          </a:p>
          <a:p>
            <a:r>
              <a:rPr lang="de-DE" altLang="de-DE" dirty="0"/>
              <a:t>helfen, Unterschiede zwischen Schuld, Verantwortung 	und Partizipation ausloten</a:t>
            </a:r>
          </a:p>
          <a:p>
            <a:pPr marL="0" indent="0">
              <a:buNone/>
            </a:pPr>
            <a:r>
              <a:rPr lang="de-DE" altLang="de-DE" sz="2400" dirty="0"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</p:txBody>
      </p:sp>
      <p:pic>
        <p:nvPicPr>
          <p:cNvPr id="6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5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1012</Words>
  <Application>Microsoft Office PowerPoint</Application>
  <PresentationFormat>Breitbild</PresentationFormat>
  <Paragraphs>168</Paragraphs>
  <Slides>20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31" baseType="lpstr">
      <vt:lpstr>MS PGothic</vt:lpstr>
      <vt:lpstr>MS PGothic</vt:lpstr>
      <vt:lpstr>Arial</vt:lpstr>
      <vt:lpstr>Arial Black</vt:lpstr>
      <vt:lpstr>Calibri</vt:lpstr>
      <vt:lpstr>Calibri Light</vt:lpstr>
      <vt:lpstr>Helvetica Neue</vt:lpstr>
      <vt:lpstr>Symbol</vt:lpstr>
      <vt:lpstr>Tahoma</vt:lpstr>
      <vt:lpstr>Times New Roman</vt:lpstr>
      <vt:lpstr>Office</vt:lpstr>
      <vt:lpstr> Kindesvertretung in KES-Verfahren:   Partizipationsrechte der betroffenen Kinder und Jugendlichen </vt:lpstr>
      <vt:lpstr>Gesetzliche Grundlagen </vt:lpstr>
      <vt:lpstr>Vertretungsrecht  (Art. 314abis ZGB)</vt:lpstr>
      <vt:lpstr>Wie kommt ein Kind zu einer Vertretung ?</vt:lpstr>
      <vt:lpstr>Verfahren und Lebenssituationen</vt:lpstr>
      <vt:lpstr>Rechte des Kindes </vt:lpstr>
      <vt:lpstr>Aufgaben der Rechtsvertretung  </vt:lpstr>
      <vt:lpstr>Was ist den meisten Fällen gemeinsam?</vt:lpstr>
      <vt:lpstr>Positive Aspekte für das Kind I</vt:lpstr>
      <vt:lpstr>Positive Aspekte für das Kind II</vt:lpstr>
      <vt:lpstr>Kindliches Konflikterleben </vt:lpstr>
      <vt:lpstr>Kindsgerechte Haltung</vt:lpstr>
      <vt:lpstr>Der Kindeswille</vt:lpstr>
      <vt:lpstr>Alter des Kindes und sein Wille</vt:lpstr>
      <vt:lpstr>Spannungsfeld Kindeswillen - Kindeswohl </vt:lpstr>
      <vt:lpstr>Herausforderungen allgemein</vt:lpstr>
      <vt:lpstr>Herausforderungen auf Ebene des Kindes</vt:lpstr>
      <vt:lpstr>Herausforderungen auf Ebene der Eltern und Parteivertretungen</vt:lpstr>
      <vt:lpstr>Herausforderungen auf Ebene der Behörden</vt:lpstr>
      <vt:lpstr>Danke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Kindsvertretung – zurückhaltende Anwendung eines wichtigen Instruments</dc:title>
  <dc:creator>Patrizia Carù</dc:creator>
  <cp:lastModifiedBy>Patrizia Carù</cp:lastModifiedBy>
  <cp:revision>91</cp:revision>
  <cp:lastPrinted>2022-11-28T15:14:21Z</cp:lastPrinted>
  <dcterms:created xsi:type="dcterms:W3CDTF">2022-05-01T19:39:29Z</dcterms:created>
  <dcterms:modified xsi:type="dcterms:W3CDTF">2023-08-27T16:38:29Z</dcterms:modified>
</cp:coreProperties>
</file>