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93" r:id="rId2"/>
    <p:sldId id="284" r:id="rId3"/>
    <p:sldId id="299" r:id="rId4"/>
    <p:sldId id="294" r:id="rId5"/>
    <p:sldId id="282" r:id="rId6"/>
    <p:sldId id="300" r:id="rId7"/>
    <p:sldId id="28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86299" autoAdjust="0"/>
  </p:normalViewPr>
  <p:slideViewPr>
    <p:cSldViewPr>
      <p:cViewPr>
        <p:scale>
          <a:sx n="72" d="100"/>
          <a:sy n="72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85863-304E-480A-85A9-16BAA75BE4E1}" type="datetimeFigureOut">
              <a:rPr lang="de-CH" smtClean="0"/>
              <a:t>23.08.2019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BAC2-2AE1-46C1-B232-20A9B5B4A381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50" y="44624"/>
            <a:ext cx="2138450" cy="14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2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2BAC2-2AE1-46C1-B232-20A9B5B4A381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227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2BAC2-2AE1-46C1-B232-20A9B5B4A38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427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2BAC2-2AE1-46C1-B232-20A9B5B4A38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888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2BAC2-2AE1-46C1-B232-20A9B5B4A38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966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2BAC2-2AE1-46C1-B232-20A9B5B4A38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24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2BAC2-2AE1-46C1-B232-20A9B5B4A38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2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29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93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544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9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48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31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98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851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043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144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016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9EE1-09F9-4A9D-8870-9A0A931E4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16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" y="0"/>
            <a:ext cx="9113088" cy="690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de-CH" dirty="0"/>
              <a:t>Systemisches Arbeiten im Kindesschutz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>
                <a:solidFill>
                  <a:schemeClr val="tx1"/>
                </a:solidFill>
              </a:rPr>
              <a:t>SVBB - ASCP</a:t>
            </a:r>
          </a:p>
          <a:p>
            <a:r>
              <a:rPr lang="de-CH" b="1" dirty="0">
                <a:solidFill>
                  <a:schemeClr val="tx1"/>
                </a:solidFill>
              </a:rPr>
              <a:t>16./17. September 2019</a:t>
            </a:r>
          </a:p>
          <a:p>
            <a:r>
              <a:rPr lang="de-CH" b="1" dirty="0">
                <a:solidFill>
                  <a:schemeClr val="tx1"/>
                </a:solidFill>
              </a:rPr>
              <a:t>Thun</a:t>
            </a:r>
          </a:p>
          <a:p>
            <a:endParaRPr lang="de-CH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5215" y="-15005048"/>
            <a:ext cx="5480787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13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Systemisches Arbeiten im Kindesschutz bei Häuslicher Gewalt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17.09.2019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Helga Berchtold, Leiterin KES, Sozialregion </a:t>
            </a:r>
            <a:r>
              <a:rPr lang="de-CH" dirty="0" err="1" smtClean="0"/>
              <a:t>Dorneck</a:t>
            </a:r>
            <a:endParaRPr lang="de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62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76" y="2005547"/>
            <a:ext cx="4286848" cy="37152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09120"/>
            <a:ext cx="682210" cy="8271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07" y="3727425"/>
            <a:ext cx="395915" cy="6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0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3600" b="1" dirty="0"/>
              <a:t>Der Täter / Das Opfer</a:t>
            </a:r>
            <a:r>
              <a:rPr lang="de-CH" b="1" dirty="0"/>
              <a:t/>
            </a:r>
            <a:br>
              <a:rPr lang="de-CH" b="1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17.09.2019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Helga Berchtold, Leiterin KES, Sozialregion </a:t>
            </a:r>
            <a:r>
              <a:rPr lang="de-CH" dirty="0" err="1" smtClean="0"/>
              <a:t>Dorneck</a:t>
            </a:r>
            <a:endParaRPr lang="de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62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29" y="188640"/>
            <a:ext cx="1891741" cy="16395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50" y="836712"/>
            <a:ext cx="514960" cy="62434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23528" y="2044005"/>
            <a:ext cx="79482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460" indent="-250460"/>
            <a:r>
              <a:rPr lang="de-CH" dirty="0" smtClean="0"/>
              <a:t>	</a:t>
            </a:r>
            <a:r>
              <a:rPr lang="de-CH" sz="2000" dirty="0" smtClean="0"/>
              <a:t>Die </a:t>
            </a:r>
            <a:r>
              <a:rPr lang="de-CH" sz="2000" dirty="0"/>
              <a:t>Begriffe «Täter» und «Opfer» </a:t>
            </a:r>
            <a:r>
              <a:rPr lang="de-CH" sz="2000" dirty="0" smtClean="0"/>
              <a:t>weisen einerseits auf eine binäre Beziehungs- und Betroffenheitsstruktur hin, anderseits wird dadurch die </a:t>
            </a:r>
            <a:r>
              <a:rPr lang="de-CH" sz="2000" b="1" dirty="0" smtClean="0"/>
              <a:t>Mitbetroffenheit</a:t>
            </a:r>
            <a:r>
              <a:rPr lang="de-CH" sz="2000" dirty="0" smtClean="0"/>
              <a:t> der Kinder vernachlässigt. </a:t>
            </a:r>
            <a:endParaRPr lang="de-CH" sz="2000" b="1" dirty="0" smtClean="0"/>
          </a:p>
          <a:p>
            <a:pPr marL="250460" indent="-250460"/>
            <a:endParaRPr lang="de-CH" sz="2000" b="1" dirty="0" smtClean="0"/>
          </a:p>
          <a:p>
            <a:pPr marL="250460" indent="-250460"/>
            <a:r>
              <a:rPr lang="de-CH" sz="2000" b="1" dirty="0" smtClean="0"/>
              <a:t>	</a:t>
            </a:r>
            <a:endParaRPr lang="de-CH" sz="2000" b="1" dirty="0"/>
          </a:p>
          <a:p>
            <a:pPr marL="250460" indent="-250460"/>
            <a:r>
              <a:rPr lang="de-CH" sz="2000" b="1" dirty="0"/>
              <a:t>	</a:t>
            </a:r>
            <a:r>
              <a:rPr lang="de-CH" sz="2000" b="1" dirty="0" smtClean="0"/>
              <a:t>Die Verwendung dieser Begrifflichkeit verhindert eine konsequent  Systemische Perspektive auf die Familie.</a:t>
            </a:r>
          </a:p>
          <a:p>
            <a:pPr marL="250460" indent="-250460"/>
            <a:endParaRPr lang="de-CH" sz="2000" b="1" dirty="0"/>
          </a:p>
          <a:p>
            <a:pPr marL="250460" indent="-250460"/>
            <a:r>
              <a:rPr lang="de-CH" sz="2000" dirty="0" smtClean="0"/>
              <a:t>	Eine </a:t>
            </a:r>
            <a:r>
              <a:rPr lang="de-CH" sz="2000" dirty="0"/>
              <a:t>Opfer-Täter-Perspektive fokussiert die Machtausübung gewalttätiger Männer, wohingegen der Kinderschutz die </a:t>
            </a:r>
            <a:r>
              <a:rPr lang="de-CH" sz="2000" b="1" dirty="0"/>
              <a:t>Ohnmacht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b="1" dirty="0"/>
              <a:t>überforderter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b="1" dirty="0"/>
              <a:t>Eltern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dirty="0"/>
              <a:t>betonen sollte (vgl. </a:t>
            </a:r>
            <a:r>
              <a:rPr lang="de-CH" sz="2000" dirty="0" err="1"/>
              <a:t>Kavemann</a:t>
            </a:r>
            <a:r>
              <a:rPr lang="de-CH" sz="2000" dirty="0"/>
              <a:t> 2005)</a:t>
            </a:r>
            <a:endParaRPr lang="en-US" sz="2000" dirty="0"/>
          </a:p>
          <a:p>
            <a:pPr marL="250460" indent="-250460"/>
            <a:endParaRPr lang="de-CH" b="1" dirty="0" smtClean="0"/>
          </a:p>
          <a:p>
            <a:pPr marL="250460" indent="-250460"/>
            <a:endParaRPr lang="de-CH" b="1" dirty="0"/>
          </a:p>
          <a:p>
            <a:pPr marL="250460" indent="-250460"/>
            <a:endParaRPr lang="de-CH" dirty="0"/>
          </a:p>
          <a:p>
            <a:pPr marL="250460" indent="-250460"/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78453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111" y="332656"/>
            <a:ext cx="8229600" cy="1143000"/>
          </a:xfrm>
        </p:spPr>
        <p:txBody>
          <a:bodyPr>
            <a:normAutofit/>
          </a:bodyPr>
          <a:lstStyle/>
          <a:p>
            <a:r>
              <a:rPr lang="de-CH" sz="3200" dirty="0"/>
              <a:t>Systemische Perspektiven auf Kindesschutz im Kontext häuslicher Gewalt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0460" indent="-250460">
              <a:spcBef>
                <a:spcPts val="1578"/>
              </a:spcBef>
            </a:pPr>
            <a:endParaRPr lang="de-CH" sz="2000" dirty="0" smtClean="0"/>
          </a:p>
          <a:p>
            <a:pPr marL="250460" indent="-250460">
              <a:spcBef>
                <a:spcPts val="1578"/>
              </a:spcBef>
            </a:pPr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Helga Berchtold, Leiterin KES, Sozialregion </a:t>
            </a:r>
            <a:r>
              <a:rPr lang="de-CH" dirty="0" err="1" smtClean="0"/>
              <a:t>Dorneck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62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1628800"/>
            <a:ext cx="8280920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 smtClean="0"/>
          </a:p>
          <a:p>
            <a:r>
              <a:rPr lang="de-CH" dirty="0" smtClean="0"/>
              <a:t>Ein </a:t>
            </a:r>
            <a:r>
              <a:rPr lang="de-CH" dirty="0"/>
              <a:t>systemisches Verständnis von Kindesschutz im Kontext häuslicher Gewalt richtet den Blick auf…</a:t>
            </a:r>
          </a:p>
          <a:p>
            <a:pPr marL="250460" indent="-250460">
              <a:spcBef>
                <a:spcPts val="1578"/>
              </a:spcBef>
            </a:pPr>
            <a:r>
              <a:rPr lang="de-CH" b="1" dirty="0"/>
              <a:t>alle am System Beteiligten </a:t>
            </a:r>
            <a:r>
              <a:rPr lang="de-CH" dirty="0"/>
              <a:t>– die gewaltausübenden Eltern oder Elternteile, die gewalterleidenden Eltern oder Elternteile, ebenso wie die Kinder und ggfs. die erweiterte Familie,</a:t>
            </a:r>
          </a:p>
          <a:p>
            <a:pPr marL="250460" indent="-250460">
              <a:spcBef>
                <a:spcPts val="1578"/>
              </a:spcBef>
            </a:pPr>
            <a:r>
              <a:rPr lang="de-CH" dirty="0"/>
              <a:t>die </a:t>
            </a:r>
            <a:r>
              <a:rPr lang="de-CH" b="1" dirty="0"/>
              <a:t>Komplexitäten</a:t>
            </a:r>
            <a:r>
              <a:rPr lang="de-CH" b="1" dirty="0">
                <a:solidFill>
                  <a:srgbClr val="660033"/>
                </a:solidFill>
              </a:rPr>
              <a:t> </a:t>
            </a:r>
            <a:r>
              <a:rPr lang="de-CH" b="1" dirty="0"/>
              <a:t>und</a:t>
            </a:r>
            <a:r>
              <a:rPr lang="de-CH" b="1" dirty="0">
                <a:solidFill>
                  <a:srgbClr val="660033"/>
                </a:solidFill>
              </a:rPr>
              <a:t> </a:t>
            </a:r>
            <a:r>
              <a:rPr lang="de-CH" b="1" dirty="0"/>
              <a:t>Wechselwirkungen</a:t>
            </a:r>
            <a:r>
              <a:rPr lang="de-CH" b="1" dirty="0">
                <a:solidFill>
                  <a:srgbClr val="660033"/>
                </a:solidFill>
              </a:rPr>
              <a:t> </a:t>
            </a:r>
            <a:r>
              <a:rPr lang="de-CH" dirty="0"/>
              <a:t>innerhalb des Familiensystems und so auch die Beziehungs-, Konflikt- und Kommunikationsmuster,</a:t>
            </a:r>
          </a:p>
          <a:p>
            <a:pPr marL="250460" indent="-250460">
              <a:spcBef>
                <a:spcPts val="1578"/>
              </a:spcBef>
            </a:pPr>
            <a:r>
              <a:rPr lang="de-CH" dirty="0"/>
              <a:t>die Beziehungen zwischen dem Familiensystem und seinen </a:t>
            </a:r>
            <a:r>
              <a:rPr lang="de-CH" b="1" dirty="0"/>
              <a:t>Umwelten</a:t>
            </a:r>
            <a:r>
              <a:rPr lang="de-CH" dirty="0"/>
              <a:t> und</a:t>
            </a:r>
          </a:p>
          <a:p>
            <a:pPr marL="250460" indent="-250460">
              <a:spcBef>
                <a:spcPts val="1578"/>
              </a:spcBef>
            </a:pPr>
            <a:r>
              <a:rPr lang="de-CH" dirty="0"/>
              <a:t>die </a:t>
            </a:r>
            <a:r>
              <a:rPr lang="de-CH" b="1" dirty="0"/>
              <a:t>Konstruktion</a:t>
            </a:r>
            <a:r>
              <a:rPr lang="de-CH" b="1" dirty="0">
                <a:solidFill>
                  <a:srgbClr val="660033"/>
                </a:solidFill>
              </a:rPr>
              <a:t> </a:t>
            </a:r>
            <a:r>
              <a:rPr lang="de-CH" b="1" dirty="0"/>
              <a:t>von</a:t>
            </a:r>
            <a:r>
              <a:rPr lang="de-CH" b="1" dirty="0">
                <a:solidFill>
                  <a:srgbClr val="660033"/>
                </a:solidFill>
              </a:rPr>
              <a:t> </a:t>
            </a:r>
            <a:r>
              <a:rPr lang="de-CH" b="1" dirty="0"/>
              <a:t>Wirklichkeiten</a:t>
            </a:r>
            <a:r>
              <a:rPr lang="de-CH" b="1" dirty="0">
                <a:solidFill>
                  <a:srgbClr val="660033"/>
                </a:solidFill>
              </a:rPr>
              <a:t> </a:t>
            </a:r>
            <a:r>
              <a:rPr lang="de-CH" dirty="0"/>
              <a:t>durch die jeweiligen Familienmitglieder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5588858"/>
            <a:ext cx="6840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vgl. Baumgärtner 2013, S. 16; Biesel et al. 2017, S. 29-31; </a:t>
            </a:r>
            <a:r>
              <a:rPr lang="de-CH" sz="1100" dirty="0" err="1"/>
              <a:t>Buskotte</a:t>
            </a:r>
            <a:r>
              <a:rPr lang="de-CH" sz="1100" dirty="0"/>
              <a:t>/</a:t>
            </a:r>
            <a:r>
              <a:rPr lang="de-CH" sz="1100" dirty="0" err="1"/>
              <a:t>Kreyssig</a:t>
            </a:r>
            <a:r>
              <a:rPr lang="de-CH" sz="1100" dirty="0"/>
              <a:t> 2013, S. 269f</a:t>
            </a:r>
          </a:p>
        </p:txBody>
      </p:sp>
    </p:spTree>
    <p:extLst>
      <p:ext uri="{BB962C8B-B14F-4D97-AF65-F5344CB8AC3E}">
        <p14:creationId xmlns:p14="http://schemas.microsoft.com/office/powerpoint/2010/main" val="348515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/>
              <a:t>Zentrale Fragestellungen systemischer Perspektiven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578"/>
              </a:spcBef>
              <a:buNone/>
            </a:pPr>
            <a:r>
              <a:rPr lang="de-CH" sz="2000" dirty="0" smtClean="0"/>
              <a:t>Am Beispiel häuslicher Gewalt:</a:t>
            </a:r>
          </a:p>
          <a:p>
            <a:pPr marL="250460" indent="-250460">
              <a:spcBef>
                <a:spcPts val="1578"/>
              </a:spcBef>
            </a:pPr>
            <a:r>
              <a:rPr lang="de-CH" sz="2000" dirty="0" smtClean="0"/>
              <a:t>Wie </a:t>
            </a:r>
            <a:r>
              <a:rPr lang="de-CH" sz="2000" dirty="0"/>
              <a:t>sehen die unterschiedlichen Beteiligten die </a:t>
            </a:r>
            <a:r>
              <a:rPr lang="de-CH" sz="2000" b="1" dirty="0"/>
              <a:t>Wirklichkeit</a:t>
            </a:r>
            <a:r>
              <a:rPr lang="de-CH" sz="2000" dirty="0"/>
              <a:t> und was ist für sie wichtig? </a:t>
            </a:r>
            <a:endParaRPr lang="de-CH" sz="2000" dirty="0" smtClean="0"/>
          </a:p>
          <a:p>
            <a:pPr marL="250460" indent="-250460">
              <a:spcBef>
                <a:spcPts val="1578"/>
              </a:spcBef>
            </a:pPr>
            <a:r>
              <a:rPr lang="de-CH" sz="2000" dirty="0" smtClean="0"/>
              <a:t>Wie </a:t>
            </a:r>
            <a:r>
              <a:rPr lang="de-CH" sz="2000" dirty="0"/>
              <a:t>tragen die einzelnen Familienmitglieder zur </a:t>
            </a:r>
            <a:r>
              <a:rPr lang="de-CH" sz="2000" b="1" dirty="0"/>
              <a:t>Entstehung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b="1" dirty="0"/>
              <a:t>und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b="1" dirty="0"/>
              <a:t>Aufrechterhaltung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dirty="0"/>
              <a:t>der </a:t>
            </a:r>
            <a:r>
              <a:rPr lang="de-CH" sz="2000" dirty="0" smtClean="0"/>
              <a:t>häuslichen Gewalt bei </a:t>
            </a:r>
            <a:r>
              <a:rPr lang="de-CH" sz="2000" dirty="0"/>
              <a:t>(Verhalten und Nicht-Verhalten, Verantwortung</a:t>
            </a:r>
            <a:r>
              <a:rPr lang="de-CH" sz="2000" dirty="0" smtClean="0"/>
              <a:t>)?. Was löst die Eskalation aus?</a:t>
            </a:r>
            <a:endParaRPr lang="de-CH" sz="2000" dirty="0"/>
          </a:p>
          <a:p>
            <a:pPr marL="250460" indent="-250460">
              <a:spcBef>
                <a:spcPts val="1578"/>
              </a:spcBef>
            </a:pPr>
            <a:r>
              <a:rPr lang="de-CH" sz="2000" dirty="0"/>
              <a:t>Welche (mehrgenerationalen und lebensgeschichtlichen) </a:t>
            </a:r>
            <a:r>
              <a:rPr lang="de-CH" sz="2000" b="1" dirty="0"/>
              <a:t>Hintergründe</a:t>
            </a:r>
            <a:r>
              <a:rPr lang="de-CH" sz="2000" b="1" dirty="0">
                <a:solidFill>
                  <a:srgbClr val="660033"/>
                </a:solidFill>
              </a:rPr>
              <a:t>, </a:t>
            </a:r>
            <a:r>
              <a:rPr lang="de-CH" sz="2000" b="1" dirty="0"/>
              <a:t>Ursachen</a:t>
            </a:r>
            <a:r>
              <a:rPr lang="de-CH" sz="2000" b="1" dirty="0">
                <a:solidFill>
                  <a:srgbClr val="660033"/>
                </a:solidFill>
              </a:rPr>
              <a:t>, </a:t>
            </a:r>
            <a:r>
              <a:rPr lang="de-CH" sz="2000" b="1" dirty="0"/>
              <a:t>Formen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b="1" dirty="0"/>
              <a:t>und</a:t>
            </a:r>
            <a:r>
              <a:rPr lang="de-CH" sz="2000" b="1" dirty="0">
                <a:solidFill>
                  <a:srgbClr val="660033"/>
                </a:solidFill>
              </a:rPr>
              <a:t> </a:t>
            </a:r>
            <a:r>
              <a:rPr lang="de-CH" sz="2000" b="1" dirty="0"/>
              <a:t>(Aus-)Wirkungen</a:t>
            </a:r>
            <a:r>
              <a:rPr lang="de-CH" sz="2000" dirty="0"/>
              <a:t> der </a:t>
            </a:r>
            <a:r>
              <a:rPr lang="de-CH" sz="2000" dirty="0" smtClean="0"/>
              <a:t>häuslichen Gewalt können </a:t>
            </a:r>
            <a:r>
              <a:rPr lang="de-CH" sz="2000" dirty="0"/>
              <a:t>(gemeinsam) rekonstruiert werden? Alkohol, patriarchale Strukturen,  biografische K</a:t>
            </a:r>
            <a:r>
              <a:rPr lang="de-CH" sz="2000" dirty="0" smtClean="0"/>
              <a:t>omponenten</a:t>
            </a:r>
            <a:endParaRPr lang="de-CH" sz="2000" dirty="0"/>
          </a:p>
          <a:p>
            <a:pPr marL="250460" indent="-250460">
              <a:spcBef>
                <a:spcPts val="1578"/>
              </a:spcBef>
            </a:pPr>
            <a:r>
              <a:rPr lang="de-CH" sz="2000" dirty="0" smtClean="0"/>
              <a:t>Wie </a:t>
            </a:r>
            <a:r>
              <a:rPr lang="de-CH" sz="2000" dirty="0"/>
              <a:t>wirkt sich die häusliche Gewalt auf die Wahrnehmung der </a:t>
            </a:r>
            <a:r>
              <a:rPr lang="de-CH" sz="2000" b="1" dirty="0"/>
              <a:t>Elternrolle</a:t>
            </a:r>
            <a:r>
              <a:rPr lang="de-CH" sz="2000" dirty="0"/>
              <a:t> – der Mutter- und Vaterrolle – aus</a:t>
            </a:r>
            <a:r>
              <a:rPr lang="de-CH" sz="2000" dirty="0" smtClean="0"/>
              <a:t>? Gefahr der Vernachlässigung, Gewalt an Kindern</a:t>
            </a:r>
            <a:endParaRPr lang="de-CH" sz="2000" dirty="0"/>
          </a:p>
          <a:p>
            <a:pPr marL="250460" indent="-250460">
              <a:spcBef>
                <a:spcPts val="1578"/>
              </a:spcBef>
            </a:pPr>
            <a:r>
              <a:rPr lang="de-CH" sz="2000" dirty="0"/>
              <a:t>Wie wirkt sich die häusliche Gewalt kurz- wie langfristig auf das </a:t>
            </a:r>
            <a:r>
              <a:rPr lang="de-CH" sz="2000" b="1" dirty="0"/>
              <a:t>Kindeswohl</a:t>
            </a:r>
            <a:r>
              <a:rPr lang="de-CH" sz="2000" dirty="0"/>
              <a:t> aus und inwieweit gefährdet sie dieses</a:t>
            </a:r>
            <a:r>
              <a:rPr lang="de-CH" sz="2000" dirty="0" smtClean="0"/>
              <a:t>? Bedürfnisse der Kinder werden nicht erfüllt,  Repression</a:t>
            </a:r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62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6063099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vgl. Baumgärtner 2013, S. 16; Biesel et al. 2017, S. 29-31; </a:t>
            </a:r>
            <a:r>
              <a:rPr lang="de-CH" sz="1000" dirty="0" err="1"/>
              <a:t>Buskotte</a:t>
            </a:r>
            <a:r>
              <a:rPr lang="de-CH" sz="1000" dirty="0"/>
              <a:t>/</a:t>
            </a:r>
            <a:r>
              <a:rPr lang="de-CH" sz="1000" dirty="0" err="1"/>
              <a:t>Kreyssig</a:t>
            </a:r>
            <a:r>
              <a:rPr lang="de-CH" sz="1000" dirty="0"/>
              <a:t> 2013, S. </a:t>
            </a:r>
            <a:r>
              <a:rPr lang="de-CH" sz="1000" dirty="0" smtClean="0"/>
              <a:t>269f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00137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68" y="260648"/>
            <a:ext cx="8229600" cy="1143000"/>
          </a:xfrm>
        </p:spPr>
        <p:txBody>
          <a:bodyPr>
            <a:normAutofit/>
          </a:bodyPr>
          <a:lstStyle/>
          <a:p>
            <a:r>
              <a:rPr lang="de-CH" sz="3200" dirty="0"/>
              <a:t>Erkenntnisse aus der (Fehler-)Forschung im Kindesschutz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207" y="1783357"/>
            <a:ext cx="8229600" cy="4525963"/>
          </a:xfrm>
        </p:spPr>
        <p:txBody>
          <a:bodyPr>
            <a:normAutofit/>
          </a:bodyPr>
          <a:lstStyle/>
          <a:p>
            <a:pPr marL="250460" indent="-250460">
              <a:spcBef>
                <a:spcPts val="1578"/>
              </a:spcBef>
            </a:pPr>
            <a:r>
              <a:rPr lang="de-CH" sz="2000" dirty="0"/>
              <a:t>Fachkräfte schrecken (aus moralischen Gründen) nicht selten davor zurück, zu Elternteilen, die sie als «Täter» identifiziert haben, eine </a:t>
            </a:r>
            <a:r>
              <a:rPr lang="de-CH" sz="2000" b="1" dirty="0"/>
              <a:t>belastbare, vertrauensvolle Arbeitsbeziehung</a:t>
            </a:r>
            <a:r>
              <a:rPr lang="de-CH" sz="2000" dirty="0"/>
              <a:t> aufzubauen (vgl. Wolff et al. 2013, S. 164f)</a:t>
            </a:r>
          </a:p>
          <a:p>
            <a:pPr marL="250460" indent="-250460">
              <a:spcBef>
                <a:spcPts val="1578"/>
              </a:spcBef>
            </a:pPr>
            <a:r>
              <a:rPr lang="de-CH" sz="2000" dirty="0"/>
              <a:t>Die </a:t>
            </a:r>
            <a:r>
              <a:rPr lang="de-CH" sz="2000" b="1" dirty="0"/>
              <a:t>Vaterschaft gewalttätiger Männer </a:t>
            </a:r>
            <a:r>
              <a:rPr lang="de-CH" sz="2000" dirty="0"/>
              <a:t>bleibt in der Kindesschutzarbeit oft unterbelichtet und die Beziehung der Kinder zu den Vätern unbearbeitet (vgl. </a:t>
            </a:r>
            <a:r>
              <a:rPr lang="de-CH" sz="2000" dirty="0" err="1"/>
              <a:t>Kavemann</a:t>
            </a:r>
            <a:r>
              <a:rPr lang="de-CH" sz="2000" dirty="0"/>
              <a:t> 2005</a:t>
            </a:r>
            <a:r>
              <a:rPr lang="de-CH" sz="2000" dirty="0" smtClean="0"/>
              <a:t>)</a:t>
            </a:r>
          </a:p>
          <a:p>
            <a:pPr marL="0" indent="0">
              <a:spcBef>
                <a:spcPts val="1578"/>
              </a:spcBef>
              <a:buNone/>
            </a:pPr>
            <a:endParaRPr lang="de-CH" sz="2000" dirty="0"/>
          </a:p>
          <a:p>
            <a:pPr marL="0" indent="0">
              <a:spcBef>
                <a:spcPts val="1578"/>
              </a:spcBef>
              <a:buNone/>
            </a:pPr>
            <a:r>
              <a:rPr lang="de-CH" sz="2000" dirty="0" err="1" smtClean="0"/>
              <a:t>Schär</a:t>
            </a:r>
            <a:r>
              <a:rPr lang="de-CH" sz="2000" dirty="0" smtClean="0"/>
              <a:t>; Fachtagung Kindesschutz, 2017, Olten</a:t>
            </a:r>
            <a:endParaRPr lang="de-CH" sz="2000" dirty="0"/>
          </a:p>
          <a:p>
            <a:pPr marL="0" indent="0">
              <a:spcBef>
                <a:spcPts val="1578"/>
              </a:spcBef>
              <a:buNone/>
            </a:pPr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09320"/>
            <a:ext cx="762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8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smtClean="0"/>
              <a:t>Literatur</a:t>
            </a:r>
            <a:r>
              <a:rPr lang="de-CH" sz="3200" dirty="0" smtClean="0"/>
              <a:t>: 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17.09.2019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Helga Berchtold, Leiterin KES, Sozialregion Dorneck</a:t>
            </a:r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39565"/>
            <a:ext cx="762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7842"/>
            <a:ext cx="1513408" cy="21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43110"/>
            <a:ext cx="1376684" cy="21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2387"/>
            <a:ext cx="1450048" cy="21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92387"/>
            <a:ext cx="1470851" cy="21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6842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Bildschirmpräsentation (4:3)</PresentationFormat>
  <Paragraphs>56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Systemisches Arbeiten im Kindesschutz</vt:lpstr>
      <vt:lpstr>Systemisches Arbeiten im Kindesschutz bei Häuslicher Gewalt</vt:lpstr>
      <vt:lpstr>Der Täter / Das Opfer </vt:lpstr>
      <vt:lpstr>Systemische Perspektiven auf Kindesschutz im Kontext häuslicher Gewalt</vt:lpstr>
      <vt:lpstr>Zentrale Fragestellungen systemischer Perspektiven</vt:lpstr>
      <vt:lpstr>Erkenntnisse aus der (Fehler-)Forschung im Kindesschutz</vt:lpstr>
      <vt:lpstr>Literatur: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Helga Berchtold</dc:creator>
  <cp:lastModifiedBy>SVBB</cp:lastModifiedBy>
  <cp:revision>74</cp:revision>
  <dcterms:created xsi:type="dcterms:W3CDTF">2019-08-05T13:10:28Z</dcterms:created>
  <dcterms:modified xsi:type="dcterms:W3CDTF">2019-08-23T13:58:32Z</dcterms:modified>
</cp:coreProperties>
</file>