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6" r:id="rId3"/>
    <p:sldId id="265" r:id="rId4"/>
    <p:sldId id="269" r:id="rId5"/>
    <p:sldId id="272" r:id="rId6"/>
    <p:sldId id="293" r:id="rId7"/>
    <p:sldId id="286" r:id="rId8"/>
    <p:sldId id="299" r:id="rId9"/>
    <p:sldId id="271" r:id="rId10"/>
    <p:sldId id="294" r:id="rId11"/>
    <p:sldId id="274" r:id="rId12"/>
    <p:sldId id="289" r:id="rId13"/>
    <p:sldId id="284" r:id="rId14"/>
    <p:sldId id="264"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61387" autoAdjust="0"/>
  </p:normalViewPr>
  <p:slideViewPr>
    <p:cSldViewPr snapToGrid="0">
      <p:cViewPr varScale="1">
        <p:scale>
          <a:sx n="39" d="100"/>
          <a:sy n="39" d="100"/>
        </p:scale>
        <p:origin x="1652" y="2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68113-C0D4-478C-847C-9712182682E2}" type="datetimeFigureOut">
              <a:rPr lang="de-CH" smtClean="0"/>
              <a:t>31.07.2019</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95B94B-882B-4E17-9213-D2E69C01BBBB}" type="slidenum">
              <a:rPr lang="de-CH" smtClean="0"/>
              <a:t>‹Nr.›</a:t>
            </a:fld>
            <a:endParaRPr lang="de-CH"/>
          </a:p>
        </p:txBody>
      </p:sp>
    </p:spTree>
    <p:extLst>
      <p:ext uri="{BB962C8B-B14F-4D97-AF65-F5344CB8AC3E}">
        <p14:creationId xmlns:p14="http://schemas.microsoft.com/office/powerpoint/2010/main" val="3731247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F195B94B-882B-4E17-9213-D2E69C01BBBB}" type="slidenum">
              <a:rPr lang="de-CH" smtClean="0"/>
              <a:t>1</a:t>
            </a:fld>
            <a:endParaRPr lang="de-CH"/>
          </a:p>
        </p:txBody>
      </p:sp>
    </p:spTree>
    <p:extLst>
      <p:ext uri="{BB962C8B-B14F-4D97-AF65-F5344CB8AC3E}">
        <p14:creationId xmlns:p14="http://schemas.microsoft.com/office/powerpoint/2010/main" val="3174207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10</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altLang="de-DE" dirty="0" smtClean="0"/>
          </a:p>
        </p:txBody>
      </p:sp>
    </p:spTree>
    <p:extLst>
      <p:ext uri="{BB962C8B-B14F-4D97-AF65-F5344CB8AC3E}">
        <p14:creationId xmlns:p14="http://schemas.microsoft.com/office/powerpoint/2010/main" val="2531576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11</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eaLnBrk="1" hangingPunct="1"/>
            <a:endParaRPr lang="de-CH" altLang="de-DE" dirty="0" smtClean="0"/>
          </a:p>
        </p:txBody>
      </p:sp>
    </p:spTree>
    <p:extLst>
      <p:ext uri="{BB962C8B-B14F-4D97-AF65-F5344CB8AC3E}">
        <p14:creationId xmlns:p14="http://schemas.microsoft.com/office/powerpoint/2010/main" val="4279711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12</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eaLnBrk="1" hangingPunct="1"/>
            <a:endParaRPr lang="de-CH" altLang="de-DE" dirty="0" smtClean="0"/>
          </a:p>
        </p:txBody>
      </p:sp>
    </p:spTree>
    <p:extLst>
      <p:ext uri="{BB962C8B-B14F-4D97-AF65-F5344CB8AC3E}">
        <p14:creationId xmlns:p14="http://schemas.microsoft.com/office/powerpoint/2010/main" val="1188329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F195B94B-882B-4E17-9213-D2E69C01BBBB}" type="slidenum">
              <a:rPr lang="de-CH" smtClean="0"/>
              <a:t>13</a:t>
            </a:fld>
            <a:endParaRPr lang="de-CH"/>
          </a:p>
        </p:txBody>
      </p:sp>
    </p:spTree>
    <p:extLst>
      <p:ext uri="{BB962C8B-B14F-4D97-AF65-F5344CB8AC3E}">
        <p14:creationId xmlns:p14="http://schemas.microsoft.com/office/powerpoint/2010/main" val="2695696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F195B94B-882B-4E17-9213-D2E69C01BBBB}" type="slidenum">
              <a:rPr lang="de-CH" smtClean="0"/>
              <a:t>14</a:t>
            </a:fld>
            <a:endParaRPr lang="de-CH"/>
          </a:p>
        </p:txBody>
      </p:sp>
    </p:spTree>
    <p:extLst>
      <p:ext uri="{BB962C8B-B14F-4D97-AF65-F5344CB8AC3E}">
        <p14:creationId xmlns:p14="http://schemas.microsoft.com/office/powerpoint/2010/main" val="3417017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2</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eaLnBrk="1" hangingPunct="1"/>
            <a:endParaRPr lang="de-CH" altLang="de-DE" baseline="0" dirty="0" smtClean="0"/>
          </a:p>
        </p:txBody>
      </p:sp>
    </p:spTree>
    <p:extLst>
      <p:ext uri="{BB962C8B-B14F-4D97-AF65-F5344CB8AC3E}">
        <p14:creationId xmlns:p14="http://schemas.microsoft.com/office/powerpoint/2010/main" val="866925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3</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lvl="0"/>
            <a:endParaRPr lang="de-CH"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01063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baseline="0" dirty="0" smtClean="0"/>
          </a:p>
        </p:txBody>
      </p:sp>
      <p:sp>
        <p:nvSpPr>
          <p:cNvPr id="4" name="Foliennummernplatzhalter 3"/>
          <p:cNvSpPr>
            <a:spLocks noGrp="1"/>
          </p:cNvSpPr>
          <p:nvPr>
            <p:ph type="sldNum" sz="quarter" idx="10"/>
          </p:nvPr>
        </p:nvSpPr>
        <p:spPr/>
        <p:txBody>
          <a:bodyPr/>
          <a:lstStyle/>
          <a:p>
            <a:fld id="{F195B94B-882B-4E17-9213-D2E69C01BBBB}" type="slidenum">
              <a:rPr lang="de-CH" smtClean="0"/>
              <a:t>4</a:t>
            </a:fld>
            <a:endParaRPr lang="de-CH"/>
          </a:p>
        </p:txBody>
      </p:sp>
    </p:spTree>
    <p:extLst>
      <p:ext uri="{BB962C8B-B14F-4D97-AF65-F5344CB8AC3E}">
        <p14:creationId xmlns:p14="http://schemas.microsoft.com/office/powerpoint/2010/main" val="3778180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5</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eaLnBrk="1" hangingPunct="1"/>
            <a:endParaRPr lang="de-CH" altLang="de-DE" dirty="0" smtClean="0"/>
          </a:p>
        </p:txBody>
      </p:sp>
    </p:spTree>
    <p:extLst>
      <p:ext uri="{BB962C8B-B14F-4D97-AF65-F5344CB8AC3E}">
        <p14:creationId xmlns:p14="http://schemas.microsoft.com/office/powerpoint/2010/main" val="3628961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6</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eaLnBrk="1" hangingPunct="1"/>
            <a:endParaRPr lang="de-CH" altLang="de-DE" dirty="0" smtClean="0"/>
          </a:p>
        </p:txBody>
      </p:sp>
    </p:spTree>
    <p:extLst>
      <p:ext uri="{BB962C8B-B14F-4D97-AF65-F5344CB8AC3E}">
        <p14:creationId xmlns:p14="http://schemas.microsoft.com/office/powerpoint/2010/main" val="896608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7</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eaLnBrk="1" hangingPunct="1"/>
            <a:endParaRPr lang="de-CH" altLang="de-DE" dirty="0" smtClean="0"/>
          </a:p>
        </p:txBody>
      </p:sp>
    </p:spTree>
    <p:extLst>
      <p:ext uri="{BB962C8B-B14F-4D97-AF65-F5344CB8AC3E}">
        <p14:creationId xmlns:p14="http://schemas.microsoft.com/office/powerpoint/2010/main" val="2704307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lvl1pPr>
              <a:defRPr sz="2600">
                <a:solidFill>
                  <a:schemeClr val="tx1"/>
                </a:solidFill>
                <a:latin typeface="Arial" charset="0"/>
              </a:defRPr>
            </a:lvl1pPr>
            <a:lvl2pPr marL="715963" indent="-274638">
              <a:defRPr sz="2600">
                <a:solidFill>
                  <a:schemeClr val="tx1"/>
                </a:solidFill>
                <a:latin typeface="Arial" charset="0"/>
              </a:defRPr>
            </a:lvl2pPr>
            <a:lvl3pPr marL="1101725" indent="-219075">
              <a:defRPr sz="2600">
                <a:solidFill>
                  <a:schemeClr val="tx1"/>
                </a:solidFill>
                <a:latin typeface="Arial" charset="0"/>
              </a:defRPr>
            </a:lvl3pPr>
            <a:lvl4pPr marL="1543050" indent="-219075">
              <a:defRPr sz="2600">
                <a:solidFill>
                  <a:schemeClr val="tx1"/>
                </a:solidFill>
                <a:latin typeface="Arial" charset="0"/>
              </a:defRPr>
            </a:lvl4pPr>
            <a:lvl5pPr marL="1982788" indent="-219075">
              <a:defRPr sz="2600">
                <a:solidFill>
                  <a:schemeClr val="tx1"/>
                </a:solidFill>
                <a:latin typeface="Arial" charset="0"/>
              </a:defRPr>
            </a:lvl5pPr>
            <a:lvl6pPr marL="2439988" indent="-219075" eaLnBrk="0" fontAlgn="base" hangingPunct="0">
              <a:spcBef>
                <a:spcPct val="0"/>
              </a:spcBef>
              <a:spcAft>
                <a:spcPct val="0"/>
              </a:spcAft>
              <a:defRPr sz="2600">
                <a:solidFill>
                  <a:schemeClr val="tx1"/>
                </a:solidFill>
                <a:latin typeface="Arial" charset="0"/>
              </a:defRPr>
            </a:lvl6pPr>
            <a:lvl7pPr marL="2897188" indent="-219075" eaLnBrk="0" fontAlgn="base" hangingPunct="0">
              <a:spcBef>
                <a:spcPct val="0"/>
              </a:spcBef>
              <a:spcAft>
                <a:spcPct val="0"/>
              </a:spcAft>
              <a:defRPr sz="2600">
                <a:solidFill>
                  <a:schemeClr val="tx1"/>
                </a:solidFill>
                <a:latin typeface="Arial" charset="0"/>
              </a:defRPr>
            </a:lvl7pPr>
            <a:lvl8pPr marL="3354388" indent="-219075" eaLnBrk="0" fontAlgn="base" hangingPunct="0">
              <a:spcBef>
                <a:spcPct val="0"/>
              </a:spcBef>
              <a:spcAft>
                <a:spcPct val="0"/>
              </a:spcAft>
              <a:defRPr sz="2600">
                <a:solidFill>
                  <a:schemeClr val="tx1"/>
                </a:solidFill>
                <a:latin typeface="Arial" charset="0"/>
              </a:defRPr>
            </a:lvl8pPr>
            <a:lvl9pPr marL="3811588" indent="-219075" eaLnBrk="0" fontAlgn="base" hangingPunct="0">
              <a:spcBef>
                <a:spcPct val="0"/>
              </a:spcBef>
              <a:spcAft>
                <a:spcPct val="0"/>
              </a:spcAft>
              <a:defRPr sz="2600">
                <a:solidFill>
                  <a:schemeClr val="tx1"/>
                </a:solidFill>
                <a:latin typeface="Arial" charset="0"/>
              </a:defRPr>
            </a:lvl9pPr>
          </a:lstStyle>
          <a:p>
            <a:fld id="{74A4D896-9C73-47A6-A38D-E66783CE50D3}" type="slidenum">
              <a:rPr lang="de-DE" altLang="de-DE" sz="1200" smtClean="0">
                <a:latin typeface="Times" charset="0"/>
              </a:rPr>
              <a:pPr/>
              <a:t>8</a:t>
            </a:fld>
            <a:endParaRPr lang="de-DE" altLang="de-DE" sz="1200" smtClean="0">
              <a:latin typeface="Times"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914935" y="4342524"/>
            <a:ext cx="5028132" cy="4114507"/>
          </a:xfrm>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sz="1200" kern="1200" baseline="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834255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dirty="0"/>
          </a:p>
        </p:txBody>
      </p:sp>
      <p:sp>
        <p:nvSpPr>
          <p:cNvPr id="4" name="Foliennummernplatzhalter 3"/>
          <p:cNvSpPr>
            <a:spLocks noGrp="1"/>
          </p:cNvSpPr>
          <p:nvPr>
            <p:ph type="sldNum" sz="quarter" idx="10"/>
          </p:nvPr>
        </p:nvSpPr>
        <p:spPr/>
        <p:txBody>
          <a:bodyPr/>
          <a:lstStyle/>
          <a:p>
            <a:fld id="{F195B94B-882B-4E17-9213-D2E69C01BBBB}" type="slidenum">
              <a:rPr lang="de-CH" smtClean="0"/>
              <a:t>9</a:t>
            </a:fld>
            <a:endParaRPr lang="de-CH"/>
          </a:p>
        </p:txBody>
      </p:sp>
    </p:spTree>
    <p:extLst>
      <p:ext uri="{BB962C8B-B14F-4D97-AF65-F5344CB8AC3E}">
        <p14:creationId xmlns:p14="http://schemas.microsoft.com/office/powerpoint/2010/main" val="85510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DC2D0092-0516-4A1E-9DF0-AD4B664D3235}" type="datetimeFigureOut">
              <a:rPr lang="de-CH" smtClean="0"/>
              <a:t>31.07.2019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421087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C2D0092-0516-4A1E-9DF0-AD4B664D3235}" type="datetimeFigureOut">
              <a:rPr lang="de-CH" smtClean="0"/>
              <a:t>31.07.2019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3787459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C2D0092-0516-4A1E-9DF0-AD4B664D3235}" type="datetimeFigureOut">
              <a:rPr lang="de-CH" smtClean="0"/>
              <a:t>31.07.2019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189966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DC2D0092-0516-4A1E-9DF0-AD4B664D3235}" type="datetimeFigureOut">
              <a:rPr lang="de-CH" smtClean="0"/>
              <a:t>31.07.2019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1008720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DC2D0092-0516-4A1E-9DF0-AD4B664D3235}" type="datetimeFigureOut">
              <a:rPr lang="de-CH" smtClean="0"/>
              <a:t>31.07.2019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346910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DC2D0092-0516-4A1E-9DF0-AD4B664D3235}" type="datetimeFigureOut">
              <a:rPr lang="de-CH" smtClean="0"/>
              <a:t>31.07.2019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63209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DC2D0092-0516-4A1E-9DF0-AD4B664D3235}" type="datetimeFigureOut">
              <a:rPr lang="de-CH" smtClean="0"/>
              <a:t>31.07.2019</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322334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DC2D0092-0516-4A1E-9DF0-AD4B664D3235}" type="datetimeFigureOut">
              <a:rPr lang="de-CH" smtClean="0"/>
              <a:t>31.07.2019</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4092959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C2D0092-0516-4A1E-9DF0-AD4B664D3235}" type="datetimeFigureOut">
              <a:rPr lang="de-CH" smtClean="0"/>
              <a:t>31.07.2019</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85785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C2D0092-0516-4A1E-9DF0-AD4B664D3235}" type="datetimeFigureOut">
              <a:rPr lang="de-CH" smtClean="0"/>
              <a:t>31.07.2019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313773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C2D0092-0516-4A1E-9DF0-AD4B664D3235}" type="datetimeFigureOut">
              <a:rPr lang="de-CH" smtClean="0"/>
              <a:t>31.07.2019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D3D2ABE-DE9A-4227-A80F-29268343058E}" type="slidenum">
              <a:rPr lang="de-CH" smtClean="0"/>
              <a:t>‹Nr.›</a:t>
            </a:fld>
            <a:endParaRPr lang="de-CH"/>
          </a:p>
        </p:txBody>
      </p:sp>
    </p:spTree>
    <p:extLst>
      <p:ext uri="{BB962C8B-B14F-4D97-AF65-F5344CB8AC3E}">
        <p14:creationId xmlns:p14="http://schemas.microsoft.com/office/powerpoint/2010/main" val="129713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D0092-0516-4A1E-9DF0-AD4B664D3235}" type="datetimeFigureOut">
              <a:rPr lang="de-CH" smtClean="0"/>
              <a:t>31.07.2019</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D2ABE-DE9A-4227-A80F-29268343058E}" type="slidenum">
              <a:rPr lang="de-CH" smtClean="0"/>
              <a:t>‹Nr.›</a:t>
            </a:fld>
            <a:endParaRPr lang="de-CH"/>
          </a:p>
        </p:txBody>
      </p:sp>
    </p:spTree>
    <p:extLst>
      <p:ext uri="{BB962C8B-B14F-4D97-AF65-F5344CB8AC3E}">
        <p14:creationId xmlns:p14="http://schemas.microsoft.com/office/powerpoint/2010/main" val="20386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75657" y="2775857"/>
            <a:ext cx="8991600" cy="730363"/>
          </a:xfrm>
        </p:spPr>
        <p:txBody>
          <a:bodyPr>
            <a:noAutofit/>
          </a:bodyPr>
          <a:lstStyle/>
          <a:p>
            <a:r>
              <a:rPr lang="de-CH" sz="2800" b="1" dirty="0" smtClean="0">
                <a:latin typeface="Verdana" panose="020B0604030504040204" pitchFamily="34" charset="0"/>
                <a:ea typeface="Verdana" panose="020B0604030504040204" pitchFamily="34" charset="0"/>
                <a:cs typeface="Verdana" panose="020B0604030504040204" pitchFamily="34" charset="0"/>
              </a:rPr>
              <a:t>Der Anwalt und seine Rolle im KESR-Verfahren</a:t>
            </a:r>
            <a:endParaRPr lang="de-CH"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Untertitel 2"/>
          <p:cNvSpPr>
            <a:spLocks noGrp="1"/>
          </p:cNvSpPr>
          <p:nvPr>
            <p:ph type="subTitle" idx="1"/>
          </p:nvPr>
        </p:nvSpPr>
        <p:spPr>
          <a:xfrm>
            <a:off x="631371" y="5372100"/>
            <a:ext cx="10929258" cy="522514"/>
          </a:xfrm>
        </p:spPr>
        <p:txBody>
          <a:bodyPr>
            <a:normAutofit fontScale="25000" lnSpcReduction="20000"/>
          </a:bodyPr>
          <a:lstStyle/>
          <a:p>
            <a:pPr algn="l"/>
            <a:r>
              <a:rPr lang="en-US" sz="4800" dirty="0" err="1">
                <a:latin typeface="Verdana" panose="020B0604030504040204" pitchFamily="34" charset="0"/>
                <a:ea typeface="Verdana" panose="020B0604030504040204" pitchFamily="34" charset="0"/>
                <a:cs typeface="Verdana" panose="020B0604030504040204" pitchFamily="34" charset="0"/>
              </a:rPr>
              <a:t>lic</a:t>
            </a:r>
            <a:r>
              <a:rPr lang="en-US" sz="4800" dirty="0">
                <a:latin typeface="Verdana" panose="020B0604030504040204" pitchFamily="34" charset="0"/>
                <a:ea typeface="Verdana" panose="020B0604030504040204" pitchFamily="34" charset="0"/>
                <a:cs typeface="Verdana" panose="020B0604030504040204" pitchFamily="34" charset="0"/>
              </a:rPr>
              <a:t>. </a:t>
            </a:r>
            <a:r>
              <a:rPr lang="en-US" sz="4800" dirty="0" err="1">
                <a:latin typeface="Verdana" panose="020B0604030504040204" pitchFamily="34" charset="0"/>
                <a:ea typeface="Verdana" panose="020B0604030504040204" pitchFamily="34" charset="0"/>
                <a:cs typeface="Verdana" panose="020B0604030504040204" pitchFamily="34" charset="0"/>
              </a:rPr>
              <a:t>iur</a:t>
            </a:r>
            <a:r>
              <a:rPr lang="en-US" sz="4800" dirty="0">
                <a:latin typeface="Verdana" panose="020B0604030504040204" pitchFamily="34" charset="0"/>
                <a:ea typeface="Verdana" panose="020B0604030504040204" pitchFamily="34" charset="0"/>
                <a:cs typeface="Verdana" panose="020B0604030504040204" pitchFamily="34" charset="0"/>
              </a:rPr>
              <a:t>. Luca Maranta, Advokat I Frankfurt-</a:t>
            </a:r>
            <a:r>
              <a:rPr lang="en-US" sz="4800" dirty="0" err="1">
                <a:latin typeface="Verdana" panose="020B0604030504040204" pitchFamily="34" charset="0"/>
                <a:ea typeface="Verdana" panose="020B0604030504040204" pitchFamily="34" charset="0"/>
                <a:cs typeface="Verdana" panose="020B0604030504040204" pitchFamily="34" charset="0"/>
              </a:rPr>
              <a:t>Strasse</a:t>
            </a:r>
            <a:r>
              <a:rPr lang="en-US" sz="4800" dirty="0">
                <a:latin typeface="Verdana" panose="020B0604030504040204" pitchFamily="34" charset="0"/>
                <a:ea typeface="Verdana" panose="020B0604030504040204" pitchFamily="34" charset="0"/>
                <a:cs typeface="Verdana" panose="020B0604030504040204" pitchFamily="34" charset="0"/>
              </a:rPr>
              <a:t> 14 I 4053 Basel </a:t>
            </a:r>
            <a:r>
              <a:rPr lang="en-US" sz="4800" dirty="0" smtClean="0">
                <a:latin typeface="Verdana" panose="020B0604030504040204" pitchFamily="34" charset="0"/>
                <a:ea typeface="Verdana" panose="020B0604030504040204" pitchFamily="34" charset="0"/>
                <a:cs typeface="Verdana" panose="020B0604030504040204" pitchFamily="34" charset="0"/>
              </a:rPr>
              <a:t>I Tel</a:t>
            </a:r>
            <a:r>
              <a:rPr lang="en-US" sz="4800" dirty="0">
                <a:latin typeface="Verdana" panose="020B0604030504040204" pitchFamily="34" charset="0"/>
                <a:ea typeface="Verdana" panose="020B0604030504040204" pitchFamily="34" charset="0"/>
                <a:cs typeface="Verdana" panose="020B0604030504040204" pitchFamily="34" charset="0"/>
              </a:rPr>
              <a:t>. +41 (0)79 728 56 45 </a:t>
            </a:r>
            <a:r>
              <a:rPr lang="en-US" sz="4800" dirty="0" smtClean="0">
                <a:latin typeface="Verdana" panose="020B0604030504040204" pitchFamily="34" charset="0"/>
                <a:ea typeface="Verdana" panose="020B0604030504040204" pitchFamily="34" charset="0"/>
                <a:cs typeface="Verdana" panose="020B0604030504040204" pitchFamily="34" charset="0"/>
              </a:rPr>
              <a:t>I info@luca-maranta.ch </a:t>
            </a:r>
            <a:r>
              <a:rPr lang="de-CH" sz="4800" dirty="0" smtClean="0">
                <a:latin typeface="Verdana" panose="020B0604030504040204" pitchFamily="34" charset="0"/>
                <a:ea typeface="Verdana" panose="020B0604030504040204" pitchFamily="34" charset="0"/>
                <a:cs typeface="Verdana" panose="020B0604030504040204" pitchFamily="34" charset="0"/>
              </a:rPr>
              <a:t>  </a:t>
            </a:r>
            <a:endParaRPr lang="de-CH" sz="4800" dirty="0">
              <a:latin typeface="Verdana" panose="020B0604030504040204" pitchFamily="34" charset="0"/>
              <a:ea typeface="Verdana" panose="020B0604030504040204" pitchFamily="34" charset="0"/>
              <a:cs typeface="Verdana" panose="020B0604030504040204" pitchFamily="34" charset="0"/>
            </a:endParaRPr>
          </a:p>
          <a:p>
            <a:pPr algn="l"/>
            <a:r>
              <a:rPr lang="de-CH" sz="4000" dirty="0">
                <a:latin typeface="Verdana" panose="020B0604030504040204" pitchFamily="34" charset="0"/>
                <a:ea typeface="Verdana" panose="020B0604030504040204" pitchFamily="34" charset="0"/>
                <a:cs typeface="Verdana" panose="020B0604030504040204" pitchFamily="34" charset="0"/>
              </a:rPr>
              <a:t>Mitglied des Schweizerischen Anwaltsverbandes und der Advokatenkammer Basel-Stadt</a:t>
            </a:r>
          </a:p>
          <a:p>
            <a:pPr algn="l"/>
            <a:r>
              <a:rPr lang="de-CH" dirty="0" smtClean="0"/>
              <a:t> </a:t>
            </a:r>
            <a:endParaRPr lang="de-CH" dirty="0"/>
          </a:p>
          <a:p>
            <a:pPr algn="l"/>
            <a:endParaRPr lang="de-CH"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pic>
        <p:nvPicPr>
          <p:cNvPr id="102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0829" y="613228"/>
            <a:ext cx="2209800" cy="100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039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lstStyle/>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defRPr/>
            </a:pPr>
            <a:endParaRPr lang="de-CH" altLang="de-DE" sz="2000" dirty="0">
              <a:latin typeface="Cambria" panose="02040503050406030204" pitchFamily="18" charset="0"/>
            </a:endParaRPr>
          </a:p>
          <a:p>
            <a:pPr marL="0" indent="0">
              <a:buNone/>
              <a:defRPr/>
            </a:pPr>
            <a:endParaRPr lang="de-CH" altLang="de-DE" sz="2000" dirty="0">
              <a:latin typeface="Cambria" panose="02040503050406030204" pitchFamily="18" charset="0"/>
            </a:endParaRPr>
          </a:p>
          <a:p>
            <a:pPr marL="0" indent="0">
              <a:buNone/>
              <a:defRPr/>
            </a:pPr>
            <a:endParaRPr lang="de-CH" altLang="de-DE" dirty="0" smtClean="0"/>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6309" y="1162490"/>
            <a:ext cx="7506660" cy="5001312"/>
          </a:xfrm>
          <a:prstGeom prst="rect">
            <a:avLst/>
          </a:prstGeom>
        </p:spPr>
      </p:pic>
    </p:spTree>
    <p:extLst>
      <p:ext uri="{BB962C8B-B14F-4D97-AF65-F5344CB8AC3E}">
        <p14:creationId xmlns:p14="http://schemas.microsoft.com/office/powerpoint/2010/main" val="499541958"/>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r>
              <a:rPr lang="de-CH" altLang="de-DE" sz="2400" b="1" dirty="0" smtClean="0">
                <a:latin typeface="Verdana" panose="020B0604030504040204" pitchFamily="34" charset="0"/>
                <a:ea typeface="Verdana" panose="020B0604030504040204" pitchFamily="34" charset="0"/>
                <a:cs typeface="Verdana" panose="020B0604030504040204" pitchFamily="34" charset="0"/>
              </a:rPr>
              <a:t>Die Anwaltsperson als Vermittlerin</a:t>
            </a:r>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lstStyle/>
          <a:p>
            <a:pPr marL="177800" indent="0">
              <a:buNone/>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Vermittlung zwischen </a:t>
            </a:r>
            <a:r>
              <a:rPr lang="de-CH" altLang="de-DE" sz="2000" dirty="0" err="1" smtClean="0">
                <a:latin typeface="Verdana" panose="020B0604030504040204" pitchFamily="34" charset="0"/>
                <a:ea typeface="Verdana" panose="020B0604030504040204" pitchFamily="34" charset="0"/>
                <a:cs typeface="Verdana" panose="020B0604030504040204" pitchFamily="34" charset="0"/>
              </a:rPr>
              <a:t>Klientschaft</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und den Beistandspersonen</a:t>
            </a:r>
          </a:p>
          <a:p>
            <a:pPr marL="355600" indent="-177800">
              <a:buFont typeface="Wingdings" panose="05000000000000000000" pitchFamily="2" charset="2"/>
              <a:buChar char="§"/>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Vgl. Art. 9 SSR: Rechtsanwältinnen und Rechtsanwälte fördern die gütliche Einigung von Streitigkeiten, sofern dies im Interesse der Mandaten liegt. </a:t>
            </a:r>
          </a:p>
          <a:p>
            <a:pPr marL="17780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177800" indent="0">
              <a:buNone/>
              <a:defRPr/>
            </a:pPr>
            <a:r>
              <a:rPr lang="de-CH" altLang="de-DE" sz="2000" b="1" i="1" dirty="0" smtClean="0">
                <a:latin typeface="Verdana" panose="020B0604030504040204" pitchFamily="34" charset="0"/>
                <a:ea typeface="Verdana" panose="020B0604030504040204" pitchFamily="34" charset="0"/>
                <a:cs typeface="Verdana" panose="020B0604030504040204" pitchFamily="34" charset="0"/>
              </a:rPr>
              <a:t>Einigung regelmässig im Interesse der </a:t>
            </a:r>
            <a:r>
              <a:rPr lang="de-CH" altLang="de-DE" sz="2000" b="1" i="1" dirty="0" err="1" smtClean="0">
                <a:latin typeface="Verdana" panose="020B0604030504040204" pitchFamily="34" charset="0"/>
                <a:ea typeface="Verdana" panose="020B0604030504040204" pitchFamily="34" charset="0"/>
                <a:cs typeface="Verdana" panose="020B0604030504040204" pitchFamily="34" charset="0"/>
              </a:rPr>
              <a:t>Klientschaft</a:t>
            </a:r>
            <a:r>
              <a:rPr lang="de-CH" altLang="de-DE" sz="2000" b="1" i="1" dirty="0" smtClean="0">
                <a:latin typeface="Verdana" panose="020B0604030504040204" pitchFamily="34" charset="0"/>
                <a:ea typeface="Verdana" panose="020B0604030504040204" pitchFamily="34" charset="0"/>
                <a:cs typeface="Verdana" panose="020B0604030504040204" pitchFamily="34" charset="0"/>
              </a:rPr>
              <a:t> </a:t>
            </a:r>
          </a:p>
          <a:p>
            <a:pPr marL="520700" indent="-342900">
              <a:buFont typeface="Wingdings" panose="05000000000000000000" pitchFamily="2" charset="2"/>
              <a:buChar char="§"/>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Ziel als Ausdruck des Schwächezustandes(?)</a:t>
            </a:r>
          </a:p>
          <a:p>
            <a:pPr marL="520700" indent="-342900">
              <a:buFont typeface="Wingdings" panose="05000000000000000000" pitchFamily="2" charset="2"/>
              <a:buChar char="§"/>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Regelmässig ist Ermessensfrage strittig</a:t>
            </a:r>
          </a:p>
          <a:p>
            <a:pPr marL="520700" indent="-342900">
              <a:buFont typeface="Wingdings" panose="05000000000000000000" pitchFamily="2" charset="2"/>
              <a:buChar char="§"/>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Gewinn aus einer länger andauernden Auseinandersetzung?</a:t>
            </a: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defRPr/>
            </a:pPr>
            <a:endParaRPr lang="de-CH" altLang="de-DE" sz="2000" dirty="0">
              <a:latin typeface="Cambria" panose="02040503050406030204" pitchFamily="18" charset="0"/>
            </a:endParaRPr>
          </a:p>
          <a:p>
            <a:pPr marL="0" indent="0">
              <a:buNone/>
              <a:defRPr/>
            </a:pPr>
            <a:endParaRPr lang="de-CH" altLang="de-DE" sz="2000" dirty="0">
              <a:latin typeface="Cambria" panose="02040503050406030204" pitchFamily="18" charset="0"/>
            </a:endParaRPr>
          </a:p>
          <a:p>
            <a:pPr marL="0" indent="0">
              <a:buNone/>
              <a:defRPr/>
            </a:pPr>
            <a:endParaRPr lang="de-CH" altLang="de-DE" dirty="0" smtClean="0"/>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17599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r>
              <a:rPr lang="de-CH" altLang="de-DE" sz="2400" b="1" dirty="0" smtClean="0">
                <a:latin typeface="Verdana" panose="020B0604030504040204" pitchFamily="34" charset="0"/>
                <a:ea typeface="Verdana" panose="020B0604030504040204" pitchFamily="34" charset="0"/>
                <a:cs typeface="Verdana" panose="020B0604030504040204" pitchFamily="34" charset="0"/>
              </a:rPr>
              <a:t>Die Anwaltsperson als Vermittlerin</a:t>
            </a:r>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lstStyle/>
          <a:p>
            <a:pPr marL="177800" indent="0">
              <a:buNone/>
              <a:defRPr/>
            </a:pPr>
            <a:endParaRPr lang="de-CH" altLang="de-DE" sz="2000" b="1" i="1" dirty="0" smtClean="0">
              <a:latin typeface="Verdana" panose="020B0604030504040204" pitchFamily="34" charset="0"/>
              <a:ea typeface="Verdana" panose="020B0604030504040204" pitchFamily="34" charset="0"/>
              <a:cs typeface="Verdana" panose="020B0604030504040204" pitchFamily="34" charset="0"/>
            </a:endParaRPr>
          </a:p>
          <a:p>
            <a:pPr marL="177800" indent="0">
              <a:buNone/>
              <a:defRPr/>
            </a:pPr>
            <a:r>
              <a:rPr lang="de-CH" altLang="de-DE" sz="2000" b="1" i="1" dirty="0">
                <a:latin typeface="Verdana" panose="020B0604030504040204" pitchFamily="34" charset="0"/>
                <a:ea typeface="Verdana" panose="020B0604030504040204" pitchFamily="34" charset="0"/>
                <a:cs typeface="Verdana" panose="020B0604030504040204" pitchFamily="34" charset="0"/>
              </a:rPr>
              <a:t>Unterschiedliche Tonlagen machen die Musik! </a:t>
            </a: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977900" lvl="1" indent="-342900">
              <a:buFont typeface="Wingdings" panose="05000000000000000000" pitchFamily="2" charset="2"/>
              <a:buChar char="§"/>
              <a:defRPr/>
            </a:pPr>
            <a:r>
              <a:rPr lang="de-CH" altLang="de-DE" sz="1600" dirty="0">
                <a:latin typeface="Verdana" panose="020B0604030504040204" pitchFamily="34" charset="0"/>
                <a:ea typeface="Verdana" panose="020B0604030504040204" pitchFamily="34" charset="0"/>
                <a:cs typeface="Verdana" panose="020B0604030504040204" pitchFamily="34" charset="0"/>
              </a:rPr>
              <a:t>«Sie sind mit zuständig, dass der Kontakt zwischen dem Vater und der Tochter nicht unterbrochen wird…Was haben Sie getan?...Das erscheint mir viel zu wenig…Ich kann auf Ihre übrigen Mandate keine Rücksicht nehmen…»</a:t>
            </a:r>
          </a:p>
          <a:p>
            <a:pPr marL="177800" indent="0">
              <a:buNone/>
              <a:defRPr/>
            </a:pPr>
            <a:endParaRPr lang="de-CH" altLang="de-DE" sz="2000" b="1" i="1" dirty="0" smtClean="0">
              <a:latin typeface="Verdana" panose="020B0604030504040204" pitchFamily="34" charset="0"/>
              <a:ea typeface="Verdana" panose="020B0604030504040204" pitchFamily="34" charset="0"/>
              <a:cs typeface="Verdana" panose="020B0604030504040204" pitchFamily="34" charset="0"/>
            </a:endParaRPr>
          </a:p>
          <a:p>
            <a:pPr marL="177800" indent="0">
              <a:buNone/>
              <a:defRPr/>
            </a:pPr>
            <a:r>
              <a:rPr lang="de-CH" altLang="de-DE" sz="2000" b="1" i="1" dirty="0" smtClean="0">
                <a:latin typeface="Verdana" panose="020B0604030504040204" pitchFamily="34" charset="0"/>
                <a:ea typeface="Verdana" panose="020B0604030504040204" pitchFamily="34" charset="0"/>
                <a:cs typeface="Verdana" panose="020B0604030504040204" pitchFamily="34" charset="0"/>
              </a:rPr>
              <a:t>Leitfrage</a:t>
            </a:r>
            <a:r>
              <a:rPr lang="de-CH" altLang="de-DE" sz="2000" b="1" i="1" dirty="0">
                <a:latin typeface="Verdana" panose="020B0604030504040204" pitchFamily="34" charset="0"/>
                <a:ea typeface="Verdana" panose="020B0604030504040204" pitchFamily="34" charset="0"/>
                <a:cs typeface="Verdana" panose="020B0604030504040204" pitchFamily="34" charset="0"/>
              </a:rPr>
              <a:t>: </a:t>
            </a:r>
            <a:r>
              <a:rPr lang="de-CH" sz="2000" dirty="0">
                <a:latin typeface="Verdana" panose="020B0604030504040204" pitchFamily="34" charset="0"/>
                <a:ea typeface="Verdana" panose="020B0604030504040204" pitchFamily="34" charset="0"/>
                <a:cs typeface="Verdana" panose="020B0604030504040204" pitchFamily="34" charset="0"/>
              </a:rPr>
              <a:t>«Was </a:t>
            </a:r>
            <a:r>
              <a:rPr lang="de-CH" sz="2000" dirty="0" smtClean="0">
                <a:latin typeface="Verdana" panose="020B0604030504040204" pitchFamily="34" charset="0"/>
                <a:ea typeface="Verdana" panose="020B0604030504040204" pitchFamily="34" charset="0"/>
                <a:cs typeface="Verdana" panose="020B0604030504040204" pitchFamily="34" charset="0"/>
              </a:rPr>
              <a:t>können wir gemeinsam unternehmen, um </a:t>
            </a:r>
            <a:r>
              <a:rPr lang="de-CH" sz="2000" dirty="0">
                <a:latin typeface="Verdana" panose="020B0604030504040204" pitchFamily="34" charset="0"/>
                <a:ea typeface="Verdana" panose="020B0604030504040204" pitchFamily="34" charset="0"/>
                <a:cs typeface="Verdana" panose="020B0604030504040204" pitchFamily="34" charset="0"/>
              </a:rPr>
              <a:t>das Wohl </a:t>
            </a:r>
            <a:r>
              <a:rPr lang="de-CH" sz="2000" dirty="0" smtClean="0">
                <a:latin typeface="Verdana" panose="020B0604030504040204" pitchFamily="34" charset="0"/>
                <a:ea typeface="Verdana" panose="020B0604030504040204" pitchFamily="34" charset="0"/>
                <a:cs typeface="Verdana" panose="020B0604030504040204" pitchFamily="34" charset="0"/>
              </a:rPr>
              <a:t>der Klientin zu wahren,</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a:t>
            </a:r>
            <a:r>
              <a:rPr lang="de-CH" sz="2000" dirty="0">
                <a:latin typeface="Verdana" panose="020B0604030504040204" pitchFamily="34" charset="0"/>
                <a:ea typeface="Verdana" panose="020B0604030504040204" pitchFamily="34" charset="0"/>
                <a:cs typeface="Verdana" panose="020B0604030504040204" pitchFamily="34" charset="0"/>
              </a:rPr>
              <a:t>vor Ihrem </a:t>
            </a:r>
            <a:r>
              <a:rPr lang="de-CH" sz="2000" dirty="0" smtClean="0">
                <a:latin typeface="Verdana" panose="020B0604030504040204" pitchFamily="34" charset="0"/>
                <a:ea typeface="Verdana" panose="020B0604030504040204" pitchFamily="34" charset="0"/>
                <a:cs typeface="Verdana" panose="020B0604030504040204" pitchFamily="34" charset="0"/>
              </a:rPr>
              <a:t>beruflichen Hintergrund?»  </a:t>
            </a: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520700" indent="-342900">
              <a:buFont typeface="Wingdings" panose="05000000000000000000" pitchFamily="2" charset="2"/>
              <a:buChar char="§"/>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17780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defRPr/>
            </a:pPr>
            <a:endParaRPr lang="de-CH" altLang="de-DE" sz="2000" dirty="0">
              <a:latin typeface="Cambria" panose="02040503050406030204" pitchFamily="18" charset="0"/>
            </a:endParaRPr>
          </a:p>
          <a:p>
            <a:pPr marL="0" indent="0">
              <a:buNone/>
              <a:defRPr/>
            </a:pPr>
            <a:endParaRPr lang="de-CH" altLang="de-DE" sz="2000" dirty="0">
              <a:latin typeface="Cambria" panose="02040503050406030204" pitchFamily="18" charset="0"/>
            </a:endParaRPr>
          </a:p>
          <a:p>
            <a:pPr marL="0" indent="0">
              <a:buNone/>
              <a:defRPr/>
            </a:pPr>
            <a:endParaRPr lang="de-CH" altLang="de-DE" dirty="0" smtClean="0"/>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695283"/>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75657" y="2775857"/>
            <a:ext cx="8991600" cy="730363"/>
          </a:xfrm>
        </p:spPr>
        <p:txBody>
          <a:bodyPr>
            <a:noAutofit/>
          </a:bodyPr>
          <a:lstStyle/>
          <a:p>
            <a:r>
              <a:rPr lang="de-CH" sz="2800" b="1" dirty="0" smtClean="0">
                <a:latin typeface="Verdana" panose="020B0604030504040204" pitchFamily="34" charset="0"/>
                <a:ea typeface="Verdana" panose="020B0604030504040204" pitchFamily="34" charset="0"/>
                <a:cs typeface="Verdana" panose="020B0604030504040204" pitchFamily="34" charset="0"/>
              </a:rPr>
              <a:t>Fazit </a:t>
            </a:r>
            <a:endParaRPr lang="de-CH"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Untertitel 2"/>
          <p:cNvSpPr>
            <a:spLocks noGrp="1"/>
          </p:cNvSpPr>
          <p:nvPr>
            <p:ph type="subTitle" idx="1"/>
          </p:nvPr>
        </p:nvSpPr>
        <p:spPr>
          <a:xfrm>
            <a:off x="631371" y="5372100"/>
            <a:ext cx="10929258" cy="522514"/>
          </a:xfrm>
        </p:spPr>
        <p:txBody>
          <a:bodyPr>
            <a:normAutofit/>
          </a:bodyPr>
          <a:lstStyle/>
          <a:p>
            <a:pPr algn="l"/>
            <a:r>
              <a:rPr lang="de-CH" dirty="0" smtClean="0"/>
              <a:t> </a:t>
            </a:r>
            <a:endParaRPr lang="de-CH" dirty="0"/>
          </a:p>
          <a:p>
            <a:pPr algn="l"/>
            <a:endParaRPr lang="de-CH"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pic>
        <p:nvPicPr>
          <p:cNvPr id="102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0829" y="613228"/>
            <a:ext cx="2209800" cy="100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346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91984" y="1616528"/>
            <a:ext cx="9960429" cy="4767943"/>
          </a:xfrm>
        </p:spPr>
        <p:txBody>
          <a:bodyPr>
            <a:normAutofit/>
          </a:bodyPr>
          <a:lstStyle/>
          <a:p>
            <a:pPr marL="0" lvl="2" indent="0">
              <a:defRPr/>
            </a:pPr>
            <a:r>
              <a:rPr lang="de-CH" sz="2400" b="1" dirty="0">
                <a:latin typeface="Verdana" panose="020B0604030504040204" pitchFamily="34" charset="0"/>
                <a:ea typeface="Verdana" panose="020B0604030504040204" pitchFamily="34" charset="0"/>
                <a:cs typeface="Verdana" panose="020B0604030504040204" pitchFamily="34" charset="0"/>
              </a:rPr>
              <a:t>KESR-Blog:</a:t>
            </a:r>
            <a:br>
              <a:rPr lang="de-CH" sz="2400" b="1" dirty="0">
                <a:latin typeface="Verdana" panose="020B0604030504040204" pitchFamily="34" charset="0"/>
                <a:ea typeface="Verdana" panose="020B0604030504040204" pitchFamily="34" charset="0"/>
                <a:cs typeface="Verdana" panose="020B0604030504040204" pitchFamily="34" charset="0"/>
              </a:rPr>
            </a:br>
            <a:r>
              <a:rPr lang="de-CH" sz="2400" b="1" dirty="0">
                <a:latin typeface="Verdana" panose="020B0604030504040204" pitchFamily="34" charset="0"/>
                <a:ea typeface="Verdana" panose="020B0604030504040204" pitchFamily="34" charset="0"/>
                <a:cs typeface="Verdana" panose="020B0604030504040204" pitchFamily="34" charset="0"/>
              </a:rPr>
              <a:t/>
            </a:r>
            <a:br>
              <a:rPr lang="de-CH" sz="2400" b="1" dirty="0">
                <a:latin typeface="Verdana" panose="020B0604030504040204" pitchFamily="34" charset="0"/>
                <a:ea typeface="Verdana" panose="020B0604030504040204" pitchFamily="34" charset="0"/>
                <a:cs typeface="Verdana" panose="020B0604030504040204" pitchFamily="34" charset="0"/>
              </a:rPr>
            </a:br>
            <a:r>
              <a:rPr lang="de-CH" sz="2400" b="1" dirty="0">
                <a:latin typeface="Verdana" panose="020B0604030504040204" pitchFamily="34" charset="0"/>
                <a:ea typeface="Verdana" panose="020B0604030504040204" pitchFamily="34" charset="0"/>
                <a:cs typeface="Verdana" panose="020B0604030504040204" pitchFamily="34" charset="0"/>
              </a:rPr>
              <a:t>https://luca-maranta.ch/kesr-blog/</a:t>
            </a:r>
            <a:br>
              <a:rPr lang="de-CH" sz="2400" b="1" dirty="0">
                <a:latin typeface="Verdana" panose="020B0604030504040204" pitchFamily="34" charset="0"/>
                <a:ea typeface="Verdana" panose="020B0604030504040204" pitchFamily="34" charset="0"/>
                <a:cs typeface="Verdana" panose="020B0604030504040204" pitchFamily="34" charset="0"/>
              </a:rPr>
            </a:br>
            <a:r>
              <a:rPr lang="de-CH" sz="2600" b="1" dirty="0">
                <a:latin typeface="Cambria" panose="02040503050406030204" pitchFamily="18" charset="0"/>
              </a:rPr>
              <a:t/>
            </a:r>
            <a:br>
              <a:rPr lang="de-CH" sz="2600" b="1" dirty="0">
                <a:latin typeface="Cambria" panose="02040503050406030204" pitchFamily="18" charset="0"/>
              </a:rPr>
            </a:br>
            <a:r>
              <a:rPr lang="de-CH" b="1" dirty="0">
                <a:latin typeface="Verdana" panose="020B0604030504040204" pitchFamily="34" charset="0"/>
                <a:ea typeface="Verdana" panose="020B0604030504040204" pitchFamily="34" charset="0"/>
                <a:cs typeface="Verdana" panose="020B0604030504040204" pitchFamily="34" charset="0"/>
              </a:rPr>
              <a:t/>
            </a:r>
            <a:br>
              <a:rPr lang="de-CH" b="1" dirty="0">
                <a:latin typeface="Verdana" panose="020B0604030504040204" pitchFamily="34" charset="0"/>
                <a:ea typeface="Verdana" panose="020B0604030504040204" pitchFamily="34" charset="0"/>
                <a:cs typeface="Verdana" panose="020B0604030504040204" pitchFamily="34" charset="0"/>
              </a:rPr>
            </a:br>
            <a:r>
              <a:rPr lang="de-CH" sz="1600" dirty="0" err="1">
                <a:latin typeface="Verdana" panose="020B0604030504040204" pitchFamily="34" charset="0"/>
                <a:ea typeface="Verdana" panose="020B0604030504040204" pitchFamily="34" charset="0"/>
                <a:cs typeface="Verdana" panose="020B0604030504040204" pitchFamily="34" charset="0"/>
              </a:rPr>
              <a:t>lic</a:t>
            </a:r>
            <a:r>
              <a:rPr lang="de-CH" sz="1600" dirty="0">
                <a:latin typeface="Verdana" panose="020B0604030504040204" pitchFamily="34" charset="0"/>
                <a:ea typeface="Verdana" panose="020B0604030504040204" pitchFamily="34" charset="0"/>
                <a:cs typeface="Verdana" panose="020B0604030504040204" pitchFamily="34" charset="0"/>
              </a:rPr>
              <a:t>. </a:t>
            </a:r>
            <a:r>
              <a:rPr lang="de-CH" sz="1600" dirty="0" err="1">
                <a:latin typeface="Verdana" panose="020B0604030504040204" pitchFamily="34" charset="0"/>
                <a:ea typeface="Verdana" panose="020B0604030504040204" pitchFamily="34" charset="0"/>
                <a:cs typeface="Verdana" panose="020B0604030504040204" pitchFamily="34" charset="0"/>
              </a:rPr>
              <a:t>iur</a:t>
            </a:r>
            <a:r>
              <a:rPr lang="de-CH" sz="1600" dirty="0">
                <a:latin typeface="Verdana" panose="020B0604030504040204" pitchFamily="34" charset="0"/>
                <a:ea typeface="Verdana" panose="020B0604030504040204" pitchFamily="34" charset="0"/>
                <a:cs typeface="Verdana" panose="020B0604030504040204" pitchFamily="34" charset="0"/>
              </a:rPr>
              <a:t>. Luca Maranta, Advokat</a:t>
            </a:r>
            <a:br>
              <a:rPr lang="de-CH" sz="1600" dirty="0">
                <a:latin typeface="Verdana" panose="020B0604030504040204" pitchFamily="34" charset="0"/>
                <a:ea typeface="Verdana" panose="020B0604030504040204" pitchFamily="34" charset="0"/>
                <a:cs typeface="Verdana" panose="020B0604030504040204" pitchFamily="34" charset="0"/>
              </a:rPr>
            </a:br>
            <a:r>
              <a:rPr lang="de-CH" sz="1600" dirty="0">
                <a:latin typeface="Verdana" panose="020B0604030504040204" pitchFamily="34" charset="0"/>
                <a:ea typeface="Verdana" panose="020B0604030504040204" pitchFamily="34" charset="0"/>
                <a:cs typeface="Verdana" panose="020B0604030504040204" pitchFamily="34" charset="0"/>
              </a:rPr>
              <a:t>Frankfurt-Strasse 14</a:t>
            </a:r>
            <a:br>
              <a:rPr lang="de-CH" sz="1600" dirty="0">
                <a:latin typeface="Verdana" panose="020B0604030504040204" pitchFamily="34" charset="0"/>
                <a:ea typeface="Verdana" panose="020B0604030504040204" pitchFamily="34" charset="0"/>
                <a:cs typeface="Verdana" panose="020B0604030504040204" pitchFamily="34" charset="0"/>
              </a:rPr>
            </a:br>
            <a:r>
              <a:rPr lang="de-CH" sz="1600" dirty="0">
                <a:latin typeface="Verdana" panose="020B0604030504040204" pitchFamily="34" charset="0"/>
                <a:ea typeface="Verdana" panose="020B0604030504040204" pitchFamily="34" charset="0"/>
                <a:cs typeface="Verdana" panose="020B0604030504040204" pitchFamily="34" charset="0"/>
              </a:rPr>
              <a:t>4053 Basel</a:t>
            </a:r>
            <a:br>
              <a:rPr lang="de-CH" sz="1600" dirty="0">
                <a:latin typeface="Verdana" panose="020B0604030504040204" pitchFamily="34" charset="0"/>
                <a:ea typeface="Verdana" panose="020B0604030504040204" pitchFamily="34" charset="0"/>
                <a:cs typeface="Verdana" panose="020B0604030504040204" pitchFamily="34" charset="0"/>
              </a:rPr>
            </a:br>
            <a:r>
              <a:rPr lang="de-CH" sz="1600" dirty="0">
                <a:latin typeface="Verdana" panose="020B0604030504040204" pitchFamily="34" charset="0"/>
                <a:ea typeface="Verdana" panose="020B0604030504040204" pitchFamily="34" charset="0"/>
                <a:cs typeface="Verdana" panose="020B0604030504040204" pitchFamily="34" charset="0"/>
              </a:rPr>
              <a:t>(0)79 728 56 45</a:t>
            </a:r>
            <a:br>
              <a:rPr lang="de-CH" sz="1600" dirty="0">
                <a:latin typeface="Verdana" panose="020B0604030504040204" pitchFamily="34" charset="0"/>
                <a:ea typeface="Verdana" panose="020B0604030504040204" pitchFamily="34" charset="0"/>
                <a:cs typeface="Verdana" panose="020B0604030504040204" pitchFamily="34" charset="0"/>
              </a:rPr>
            </a:br>
            <a:r>
              <a:rPr lang="de-CH" sz="1600" dirty="0">
                <a:latin typeface="Verdana" panose="020B0604030504040204" pitchFamily="34" charset="0"/>
                <a:ea typeface="Verdana" panose="020B0604030504040204" pitchFamily="34" charset="0"/>
                <a:cs typeface="Verdana" panose="020B0604030504040204" pitchFamily="34" charset="0"/>
              </a:rPr>
              <a:t>info@luca-maranta.ch</a:t>
            </a:r>
            <a:br>
              <a:rPr lang="de-CH" sz="1600" dirty="0">
                <a:latin typeface="Verdana" panose="020B0604030504040204" pitchFamily="34" charset="0"/>
                <a:ea typeface="Verdana" panose="020B0604030504040204" pitchFamily="34" charset="0"/>
                <a:cs typeface="Verdana" panose="020B0604030504040204" pitchFamily="34" charset="0"/>
              </a:rPr>
            </a:br>
            <a:endParaRPr lang="de-CH" sz="3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Untertitel 2"/>
          <p:cNvSpPr>
            <a:spLocks noGrp="1"/>
          </p:cNvSpPr>
          <p:nvPr>
            <p:ph type="subTitle" idx="1"/>
          </p:nvPr>
        </p:nvSpPr>
        <p:spPr>
          <a:xfrm>
            <a:off x="631371" y="5372100"/>
            <a:ext cx="10929258" cy="522514"/>
          </a:xfrm>
        </p:spPr>
        <p:txBody>
          <a:bodyPr>
            <a:normAutofit/>
          </a:bodyPr>
          <a:lstStyle/>
          <a:p>
            <a:pPr algn="l"/>
            <a:r>
              <a:rPr lang="de-CH" dirty="0" smtClean="0"/>
              <a:t> </a:t>
            </a:r>
            <a:endParaRPr lang="de-CH" dirty="0"/>
          </a:p>
          <a:p>
            <a:pPr algn="l"/>
            <a:endParaRPr lang="de-CH"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pic>
        <p:nvPicPr>
          <p:cNvPr id="102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0829" y="613228"/>
            <a:ext cx="2209800" cy="100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951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r>
              <a:rPr lang="de-CH" altLang="de-DE" sz="2400" b="1" dirty="0" smtClean="0">
                <a:latin typeface="Verdana" panose="020B0604030504040204" pitchFamily="34" charset="0"/>
                <a:ea typeface="Verdana" panose="020B0604030504040204" pitchFamily="34" charset="0"/>
                <a:cs typeface="Verdana" panose="020B0604030504040204" pitchFamily="34" charset="0"/>
              </a:rPr>
              <a:t>Frau D</a:t>
            </a:r>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lstStyle/>
          <a:p>
            <a:pPr marL="0" indent="0">
              <a:buNone/>
              <a:defRPr/>
            </a:pPr>
            <a:endParaRPr lang="de-CH" altLang="de-DE" sz="2000" dirty="0" smtClean="0">
              <a:latin typeface="Cambria" panose="02040503050406030204" pitchFamily="18" charset="0"/>
            </a:endParaRPr>
          </a:p>
          <a:p>
            <a:pPr marL="177800" indent="0">
              <a:buNone/>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Frau D sucht mich zusammen mit ihrem Sohn aufgelöst auf. Ihre Beistandsperson habe ihr gesagt, dass sie künftig «…weniger Geld…» erhalten werde. Ihr Sohn ergänzt, seine Mutter sei zwar altersmässig angeschlagen. Sie habe aber den monatlichen Beitrag zur freien Verfügung ohne nennenswerte Probleme einteilen können. Er habe bei der Beistandsperson intervenieren wollen. Diese sei aber mehrere Tage ohne Grund nicht erreichbar gewesen. Er wünsche, dass es zu einem Wechsel der Beistandsperson komme. Frau D, welche den Ausführungen ihres Sohnes beipflichtete, erteilt mir den Auftrag, ihre Interessen zu wahren.    </a:t>
            </a:r>
            <a:endParaRPr lang="de-CH" altLang="de-DE" sz="2000" dirty="0">
              <a:latin typeface="Cambria" panose="02040503050406030204" pitchFamily="18" charset="0"/>
            </a:endParaRPr>
          </a:p>
          <a:p>
            <a:pPr marL="0" indent="0">
              <a:buNone/>
              <a:defRPr/>
            </a:pPr>
            <a:endParaRPr lang="de-CH" altLang="de-DE" sz="2000" dirty="0">
              <a:latin typeface="Cambria" panose="02040503050406030204" pitchFamily="18" charset="0"/>
            </a:endParaRPr>
          </a:p>
          <a:p>
            <a:pPr marL="0" indent="0">
              <a:buNone/>
              <a:defRPr/>
            </a:pPr>
            <a:endParaRPr lang="de-CH" altLang="de-DE" dirty="0" smtClean="0"/>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28576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r>
              <a:rPr lang="de-CH" altLang="de-DE" sz="2400" b="1" dirty="0" smtClean="0">
                <a:latin typeface="Verdana" panose="020B0604030504040204" pitchFamily="34" charset="0"/>
                <a:ea typeface="Verdana" panose="020B0604030504040204" pitchFamily="34" charset="0"/>
                <a:cs typeface="Verdana" panose="020B0604030504040204" pitchFamily="34" charset="0"/>
              </a:rPr>
              <a:t>Herr C</a:t>
            </a:r>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lstStyle/>
          <a:p>
            <a:pPr marL="0" indent="0">
              <a:buNone/>
              <a:defRPr/>
            </a:pPr>
            <a:endParaRPr lang="de-CH" altLang="de-DE" sz="2000" dirty="0" smtClean="0">
              <a:latin typeface="Cambria" panose="02040503050406030204" pitchFamily="18" charset="0"/>
            </a:endParaRPr>
          </a:p>
          <a:p>
            <a:pPr marL="177800" indent="0">
              <a:buNone/>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Herr C sucht mich auf. Die Mutter verhindere, dass er seine 2-jährige Tochter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betreue.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Ich müsse der </a:t>
            </a:r>
            <a:r>
              <a:rPr lang="de-CH" altLang="de-DE" sz="2000" dirty="0" err="1" smtClean="0">
                <a:latin typeface="Verdana" panose="020B0604030504040204" pitchFamily="34" charset="0"/>
                <a:ea typeface="Verdana" panose="020B0604030504040204" pitchFamily="34" charset="0"/>
                <a:cs typeface="Verdana" panose="020B0604030504040204" pitchFamily="34" charset="0"/>
              </a:rPr>
              <a:t>Beiständin</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nun endlich «Dampf machen». Diese würde seit etwa einem halben Jahr nicht mit ihm sprechen.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Er wolle, dass die Tochter künftig bei ihm leben würde.</a:t>
            </a:r>
            <a:endParaRPr lang="de-CH" altLang="de-DE" sz="2000" dirty="0">
              <a:latin typeface="Cambria" panose="02040503050406030204" pitchFamily="18" charset="0"/>
            </a:endParaRPr>
          </a:p>
          <a:p>
            <a:pPr eaLnBrk="1" hangingPunct="1">
              <a:buFontTx/>
              <a:buNone/>
              <a:defRPr/>
            </a:pPr>
            <a:endParaRPr lang="de-CH" altLang="de-DE" sz="2000" dirty="0">
              <a:latin typeface="Cambria" panose="02040503050406030204" pitchFamily="18" charset="0"/>
            </a:endParaRPr>
          </a:p>
          <a:p>
            <a:pPr marL="0" indent="0">
              <a:buNone/>
              <a:defRPr/>
            </a:pPr>
            <a:endParaRPr lang="de-CH" altLang="de-DE" sz="2000" dirty="0">
              <a:latin typeface="Cambria" panose="02040503050406030204" pitchFamily="18" charset="0"/>
            </a:endParaRPr>
          </a:p>
          <a:p>
            <a:pPr marL="0" indent="0">
              <a:buNone/>
              <a:defRPr/>
            </a:pPr>
            <a:endParaRPr lang="de-CH" altLang="de-DE" dirty="0" smtClean="0"/>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03452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75657" y="2775857"/>
            <a:ext cx="8991600" cy="730363"/>
          </a:xfrm>
        </p:spPr>
        <p:txBody>
          <a:bodyPr>
            <a:noAutofit/>
          </a:bodyPr>
          <a:lstStyle/>
          <a:p>
            <a:r>
              <a:rPr lang="de-CH" sz="2800" b="1" dirty="0" smtClean="0">
                <a:latin typeface="Verdana" panose="020B0604030504040204" pitchFamily="34" charset="0"/>
                <a:ea typeface="Verdana" panose="020B0604030504040204" pitchFamily="34" charset="0"/>
                <a:cs typeface="Verdana" panose="020B0604030504040204" pitchFamily="34" charset="0"/>
              </a:rPr>
              <a:t>Die Anwaltsperson als Vertreterin</a:t>
            </a:r>
            <a:endParaRPr lang="de-CH"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Untertitel 2"/>
          <p:cNvSpPr>
            <a:spLocks noGrp="1"/>
          </p:cNvSpPr>
          <p:nvPr>
            <p:ph type="subTitle" idx="1"/>
          </p:nvPr>
        </p:nvSpPr>
        <p:spPr>
          <a:xfrm>
            <a:off x="631371" y="5372100"/>
            <a:ext cx="10929258" cy="522514"/>
          </a:xfrm>
        </p:spPr>
        <p:txBody>
          <a:bodyPr>
            <a:normAutofit/>
          </a:bodyPr>
          <a:lstStyle/>
          <a:p>
            <a:pPr algn="l"/>
            <a:r>
              <a:rPr lang="de-CH" smtClean="0"/>
              <a:t> </a:t>
            </a:r>
          </a:p>
          <a:p>
            <a:pPr algn="l"/>
            <a:endParaRPr lang="de-CH"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pic>
        <p:nvPicPr>
          <p:cNvPr id="102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0829" y="613228"/>
            <a:ext cx="2209800" cy="100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021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normAutofit/>
          </a:bodyPr>
          <a:lstStyle/>
          <a:p>
            <a:pPr marL="0" indent="0">
              <a:buNone/>
              <a:defRPr/>
            </a:pPr>
            <a:r>
              <a:rPr lang="de-CH" altLang="de-DE" sz="2400" b="1" dirty="0" smtClean="0">
                <a:latin typeface="Verdana" panose="020B0604030504040204" pitchFamily="34" charset="0"/>
                <a:ea typeface="Verdana" panose="020B0604030504040204" pitchFamily="34" charset="0"/>
                <a:cs typeface="Verdana" panose="020B0604030504040204" pitchFamily="34" charset="0"/>
              </a:rPr>
              <a:t>MANDATSVERTRAG</a:t>
            </a:r>
          </a:p>
          <a:p>
            <a:pPr marL="0" indent="0">
              <a:buNone/>
              <a:defRPr/>
            </a:pPr>
            <a:r>
              <a:rPr lang="de-CH" altLang="de-DE" sz="2400" dirty="0" smtClean="0">
                <a:latin typeface="Verdana" panose="020B0604030504040204" pitchFamily="34" charset="0"/>
                <a:ea typeface="Verdana" panose="020B0604030504040204" pitchFamily="34" charset="0"/>
                <a:cs typeface="Verdana" panose="020B0604030504040204" pitchFamily="34" charset="0"/>
              </a:rPr>
              <a:t>…</a:t>
            </a:r>
          </a:p>
          <a:p>
            <a:pPr marL="177800" indent="0">
              <a:lnSpc>
                <a:spcPct val="120000"/>
              </a:lnSpc>
              <a:buNone/>
              <a:defRPr/>
            </a:pPr>
            <a:r>
              <a:rPr lang="de-CH" sz="2000" b="1" dirty="0" smtClean="0">
                <a:latin typeface="Verdana" panose="020B0604030504040204" pitchFamily="34" charset="0"/>
                <a:ea typeface="Verdana" panose="020B0604030504040204" pitchFamily="34" charset="0"/>
                <a:cs typeface="Verdana" panose="020B0604030504040204" pitchFamily="34" charset="0"/>
              </a:rPr>
              <a:t>4</a:t>
            </a:r>
            <a:r>
              <a:rPr lang="de-CH" sz="2000" b="1" dirty="0">
                <a:latin typeface="Verdana" panose="020B0604030504040204" pitchFamily="34" charset="0"/>
                <a:ea typeface="Verdana" panose="020B0604030504040204" pitchFamily="34" charset="0"/>
                <a:cs typeface="Verdana" panose="020B0604030504040204" pitchFamily="34" charset="0"/>
              </a:rPr>
              <a:t>. Vollmacht</a:t>
            </a:r>
            <a:endParaRPr lang="de-CH" sz="2000" dirty="0">
              <a:latin typeface="Verdana" panose="020B0604030504040204" pitchFamily="34" charset="0"/>
              <a:ea typeface="Verdana" panose="020B0604030504040204" pitchFamily="34" charset="0"/>
              <a:cs typeface="Verdana" panose="020B0604030504040204" pitchFamily="34" charset="0"/>
            </a:endParaRPr>
          </a:p>
          <a:p>
            <a:pPr marL="177800" indent="0">
              <a:lnSpc>
                <a:spcPct val="120000"/>
              </a:lnSpc>
              <a:buNone/>
            </a:pPr>
            <a:r>
              <a:rPr lang="de-CH" sz="2000" dirty="0">
                <a:latin typeface="Verdana" panose="020B0604030504040204" pitchFamily="34" charset="0"/>
                <a:ea typeface="Verdana" panose="020B0604030504040204" pitchFamily="34" charset="0"/>
                <a:cs typeface="Verdana" panose="020B0604030504040204" pitchFamily="34" charset="0"/>
              </a:rPr>
              <a:t>Trete ich für die </a:t>
            </a:r>
            <a:r>
              <a:rPr lang="de-CH" sz="2000" dirty="0" err="1">
                <a:latin typeface="Verdana" panose="020B0604030504040204" pitchFamily="34" charset="0"/>
                <a:ea typeface="Verdana" panose="020B0604030504040204" pitchFamily="34" charset="0"/>
                <a:cs typeface="Verdana" panose="020B0604030504040204" pitchFamily="34" charset="0"/>
              </a:rPr>
              <a:t>Klientschaft</a:t>
            </a:r>
            <a:r>
              <a:rPr lang="de-CH" sz="2000" dirty="0">
                <a:latin typeface="Verdana" panose="020B0604030504040204" pitchFamily="34" charset="0"/>
                <a:ea typeface="Verdana" panose="020B0604030504040204" pitchFamily="34" charset="0"/>
                <a:cs typeface="Verdana" panose="020B0604030504040204" pitchFamily="34" charset="0"/>
              </a:rPr>
              <a:t> gegen aussen auf, benötige ich eine Vollmacht. Ich verpflichte mich der </a:t>
            </a:r>
            <a:r>
              <a:rPr lang="de-CH" sz="2000" dirty="0" err="1">
                <a:latin typeface="Verdana" panose="020B0604030504040204" pitchFamily="34" charset="0"/>
                <a:ea typeface="Verdana" panose="020B0604030504040204" pitchFamily="34" charset="0"/>
                <a:cs typeface="Verdana" panose="020B0604030504040204" pitchFamily="34" charset="0"/>
              </a:rPr>
              <a:t>Klientschaft</a:t>
            </a:r>
            <a:r>
              <a:rPr lang="de-CH" sz="2000" dirty="0">
                <a:latin typeface="Verdana" panose="020B0604030504040204" pitchFamily="34" charset="0"/>
                <a:ea typeface="Verdana" panose="020B0604030504040204" pitchFamily="34" charset="0"/>
                <a:cs typeface="Verdana" panose="020B0604030504040204" pitchFamily="34" charset="0"/>
              </a:rPr>
              <a:t> gegenüber, von dieser Vollmacht nur so weit als notwendig Gebrauch zu machen. </a:t>
            </a:r>
          </a:p>
          <a:p>
            <a:pPr marL="177800" indent="0">
              <a:lnSpc>
                <a:spcPct val="120000"/>
              </a:lnSpc>
              <a:buNone/>
            </a:pPr>
            <a:r>
              <a:rPr lang="de-CH" sz="2000" dirty="0">
                <a:latin typeface="Verdana" panose="020B0604030504040204" pitchFamily="34" charset="0"/>
                <a:ea typeface="Verdana" panose="020B0604030504040204" pitchFamily="34" charset="0"/>
                <a:cs typeface="Verdana" panose="020B0604030504040204" pitchFamily="34" charset="0"/>
              </a:rPr>
              <a:t>Ausser bei Notfällen oder bei (gesundheitlicher oder anderweitiger) Unmöglichkeit der </a:t>
            </a:r>
            <a:r>
              <a:rPr lang="de-CH" sz="2000" dirty="0" err="1">
                <a:latin typeface="Verdana" panose="020B0604030504040204" pitchFamily="34" charset="0"/>
                <a:ea typeface="Verdana" panose="020B0604030504040204" pitchFamily="34" charset="0"/>
                <a:cs typeface="Verdana" panose="020B0604030504040204" pitchFamily="34" charset="0"/>
              </a:rPr>
              <a:t>Klientschaft</a:t>
            </a:r>
            <a:r>
              <a:rPr lang="de-CH" sz="2000" dirty="0">
                <a:latin typeface="Verdana" panose="020B0604030504040204" pitchFamily="34" charset="0"/>
                <a:ea typeface="Verdana" panose="020B0604030504040204" pitchFamily="34" charset="0"/>
                <a:cs typeface="Verdana" panose="020B0604030504040204" pitchFamily="34" charset="0"/>
              </a:rPr>
              <a:t>, fristgerecht zu handeln, </a:t>
            </a:r>
            <a:r>
              <a:rPr lang="de-CH" sz="2000" b="1" i="1" dirty="0">
                <a:latin typeface="Verdana" panose="020B0604030504040204" pitchFamily="34" charset="0"/>
                <a:ea typeface="Verdana" panose="020B0604030504040204" pitchFamily="34" charset="0"/>
                <a:cs typeface="Verdana" panose="020B0604030504040204" pitchFamily="34" charset="0"/>
              </a:rPr>
              <a:t>gebe ich keine Erklärungen ab, welche meine </a:t>
            </a:r>
            <a:r>
              <a:rPr lang="de-CH" sz="2000" b="1" i="1" dirty="0" err="1">
                <a:latin typeface="Verdana" panose="020B0604030504040204" pitchFamily="34" charset="0"/>
                <a:ea typeface="Verdana" panose="020B0604030504040204" pitchFamily="34" charset="0"/>
                <a:cs typeface="Verdana" panose="020B0604030504040204" pitchFamily="34" charset="0"/>
              </a:rPr>
              <a:t>Klientschaft</a:t>
            </a:r>
            <a:r>
              <a:rPr lang="de-CH" sz="2000" b="1" i="1" dirty="0">
                <a:latin typeface="Verdana" panose="020B0604030504040204" pitchFamily="34" charset="0"/>
                <a:ea typeface="Verdana" panose="020B0604030504040204" pitchFamily="34" charset="0"/>
                <a:cs typeface="Verdana" panose="020B0604030504040204" pitchFamily="34" charset="0"/>
              </a:rPr>
              <a:t> ohne deren Zustimmung bindet</a:t>
            </a:r>
            <a:r>
              <a:rPr lang="de-CH" sz="2000" dirty="0">
                <a:latin typeface="Verdana" panose="020B0604030504040204" pitchFamily="34" charset="0"/>
                <a:ea typeface="Verdana" panose="020B0604030504040204" pitchFamily="34" charset="0"/>
                <a:cs typeface="Verdana" panose="020B0604030504040204" pitchFamily="34" charset="0"/>
              </a:rPr>
              <a:t>. Vorbehalten bleibt eine andere Abmachung</a:t>
            </a:r>
            <a:r>
              <a:rPr lang="de-CH" sz="2000" dirty="0" smtClean="0">
                <a:latin typeface="Verdana" panose="020B0604030504040204" pitchFamily="34" charset="0"/>
                <a:ea typeface="Verdana" panose="020B0604030504040204" pitchFamily="34" charset="0"/>
                <a:cs typeface="Verdana" panose="020B0604030504040204" pitchFamily="34" charset="0"/>
              </a:rPr>
              <a:t>.</a:t>
            </a:r>
          </a:p>
          <a:p>
            <a:pPr marL="177800" indent="0">
              <a:buNone/>
            </a:pPr>
            <a:endParaRPr lang="de-CH" sz="1600" dirty="0" smtClean="0">
              <a:latin typeface="Verdana" panose="020B0604030504040204" pitchFamily="34" charset="0"/>
              <a:ea typeface="Verdana" panose="020B0604030504040204" pitchFamily="34" charset="0"/>
              <a:cs typeface="Verdana" panose="020B0604030504040204" pitchFamily="34" charset="0"/>
            </a:endParaRPr>
          </a:p>
          <a:p>
            <a:pPr marL="177800" indent="0">
              <a:buNone/>
            </a:pPr>
            <a:endParaRPr lang="de-CH" sz="16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97958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r>
              <a:rPr lang="de-CH" altLang="de-DE" sz="2400" b="1" dirty="0" smtClean="0">
                <a:latin typeface="Verdana" panose="020B0604030504040204" pitchFamily="34" charset="0"/>
                <a:ea typeface="Verdana" panose="020B0604030504040204" pitchFamily="34" charset="0"/>
                <a:cs typeface="Verdana" panose="020B0604030504040204" pitchFamily="34" charset="0"/>
              </a:rPr>
              <a:t>Die Anwaltsperson als Vertreterin</a:t>
            </a:r>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normAutofit lnSpcReduction="10000"/>
          </a:bodyPr>
          <a:lstStyle/>
          <a:p>
            <a:pPr marL="177800" indent="0">
              <a:buNone/>
            </a:pPr>
            <a:endParaRPr lang="de-CH" sz="1600" dirty="0" smtClean="0">
              <a:latin typeface="Verdana" panose="020B0604030504040204" pitchFamily="34" charset="0"/>
              <a:ea typeface="Verdana" panose="020B0604030504040204" pitchFamily="34" charset="0"/>
              <a:cs typeface="Verdana" panose="020B0604030504040204" pitchFamily="34" charset="0"/>
            </a:endParaRPr>
          </a:p>
          <a:p>
            <a:pPr marL="177800" indent="0">
              <a:buNone/>
            </a:pPr>
            <a:r>
              <a:rPr lang="de-CH" altLang="de-DE" sz="2000" dirty="0" smtClean="0">
                <a:latin typeface="Verdana" panose="020B0604030504040204" pitchFamily="34" charset="0"/>
                <a:ea typeface="Verdana" panose="020B0604030504040204" pitchFamily="34" charset="0"/>
                <a:cs typeface="Verdana" panose="020B0604030504040204" pitchFamily="34" charset="0"/>
              </a:rPr>
              <a:t>Wo </a:t>
            </a:r>
            <a:r>
              <a:rPr lang="de-CH" altLang="de-DE" sz="2000" dirty="0">
                <a:latin typeface="Verdana" panose="020B0604030504040204" pitchFamily="34" charset="0"/>
                <a:ea typeface="Verdana" panose="020B0604030504040204" pitchFamily="34" charset="0"/>
                <a:cs typeface="Verdana" panose="020B0604030504040204" pitchFamily="34" charset="0"/>
              </a:rPr>
              <a:t>der urteilsfähige, hinreichende informierte Klient seinen Willen äussert, ist es nicht Sache des Anwalts,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diesen </a:t>
            </a:r>
            <a:r>
              <a:rPr lang="de-CH" altLang="de-DE" sz="2000" dirty="0">
                <a:latin typeface="Verdana" panose="020B0604030504040204" pitchFamily="34" charset="0"/>
                <a:ea typeface="Verdana" panose="020B0604030504040204" pitchFamily="34" charset="0"/>
                <a:cs typeface="Verdana" panose="020B0604030504040204" pitchFamily="34" charset="0"/>
              </a:rPr>
              <a:t>aufgrund eigener Beurteilung anders zu bestimmen (</a:t>
            </a:r>
            <a:r>
              <a:rPr lang="de-CH" altLang="de-DE" sz="2000" cap="small" dirty="0" smtClean="0">
                <a:latin typeface="Verdana" panose="020B0604030504040204" pitchFamily="34" charset="0"/>
                <a:ea typeface="Verdana" panose="020B0604030504040204" pitchFamily="34" charset="0"/>
                <a:cs typeface="Verdana" panose="020B0604030504040204" pitchFamily="34" charset="0"/>
              </a:rPr>
              <a:t>Schiller</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Schweizerisches Anwaltsrecht, Zürich 2009, 1. Kapitel, </a:t>
            </a:r>
            <a:r>
              <a:rPr lang="de-CH" altLang="de-DE" sz="2000" dirty="0" err="1">
                <a:latin typeface="Verdana" panose="020B0604030504040204" pitchFamily="34" charset="0"/>
                <a:ea typeface="Verdana" panose="020B0604030504040204" pitchFamily="34" charset="0"/>
                <a:cs typeface="Verdana" panose="020B0604030504040204" pitchFamily="34" charset="0"/>
              </a:rPr>
              <a:t>Rz</a:t>
            </a:r>
            <a:r>
              <a:rPr lang="de-CH" altLang="de-DE" sz="2000" dirty="0">
                <a:latin typeface="Verdana" panose="020B0604030504040204" pitchFamily="34" charset="0"/>
                <a:ea typeface="Verdana" panose="020B0604030504040204" pitchFamily="34" charset="0"/>
                <a:cs typeface="Verdana" panose="020B0604030504040204" pitchFamily="34" charset="0"/>
              </a:rPr>
              <a: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13)</a:t>
            </a:r>
          </a:p>
          <a:p>
            <a:pPr marL="520700" indent="-342900">
              <a:buFont typeface="Wingdings" panose="05000000000000000000" pitchFamily="2" charset="2"/>
              <a:buChar cha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Demgegenüber Beistandsperson mit Vertretungskompetenz: Eine urteilsfähige Person soll nur vertreten werden, ihr die «Befähigung zum selbständigen Handeln» fehlt (</a:t>
            </a:r>
            <a:r>
              <a:rPr lang="de-CH" altLang="de-DE" sz="2000" cap="small" dirty="0" smtClean="0">
                <a:latin typeface="Verdana" panose="020B0604030504040204" pitchFamily="34" charset="0"/>
                <a:ea typeface="Verdana" panose="020B0604030504040204" pitchFamily="34" charset="0"/>
                <a:cs typeface="Verdana" panose="020B0604030504040204" pitchFamily="34" charset="0"/>
              </a:rPr>
              <a:t>Rosch</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Leitfaden für </a:t>
            </a:r>
            <a:r>
              <a:rPr lang="de-CH" altLang="de-DE" sz="2000" dirty="0" err="1" smtClean="0">
                <a:latin typeface="Verdana" panose="020B0604030504040204" pitchFamily="34" charset="0"/>
                <a:ea typeface="Verdana" panose="020B0604030504040204" pitchFamily="34" charset="0"/>
                <a:cs typeface="Verdana" panose="020B0604030504040204" pitchFamily="34" charset="0"/>
              </a:rPr>
              <a:t>Berufsbeiständinnen</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und Berufsbeistände, 2. Aufl., Bern 2019, 31)</a:t>
            </a:r>
          </a:p>
          <a:p>
            <a:pPr marL="177800" indent="0">
              <a:buNone/>
            </a:pP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177800" indent="0">
              <a:buNone/>
            </a:pPr>
            <a:r>
              <a:rPr lang="de-CH" altLang="de-DE" sz="2000" dirty="0">
                <a:latin typeface="Verdana" panose="020B0604030504040204" pitchFamily="34" charset="0"/>
                <a:ea typeface="Verdana" panose="020B0604030504040204" pitchFamily="34" charset="0"/>
                <a:cs typeface="Verdana" panose="020B0604030504040204" pitchFamily="34" charset="0"/>
              </a:rPr>
              <a:t>Drittinteressen darf der Anwalt nicht berücksichtigen (</a:t>
            </a:r>
            <a:r>
              <a:rPr lang="de-CH" altLang="de-DE" sz="2000" cap="small" dirty="0">
                <a:latin typeface="Verdana" panose="020B0604030504040204" pitchFamily="34" charset="0"/>
                <a:ea typeface="Verdana" panose="020B0604030504040204" pitchFamily="34" charset="0"/>
                <a:cs typeface="Verdana" panose="020B0604030504040204" pitchFamily="34" charset="0"/>
              </a:rPr>
              <a:t>Brunner</a:t>
            </a:r>
            <a:r>
              <a:rPr lang="de-CH" altLang="de-DE" sz="2000" dirty="0">
                <a:latin typeface="Verdana" panose="020B0604030504040204" pitchFamily="34" charset="0"/>
                <a:ea typeface="Verdana" panose="020B0604030504040204" pitchFamily="34" charset="0"/>
                <a:cs typeface="Verdana" panose="020B0604030504040204" pitchFamily="34" charset="0"/>
              </a:rPr>
              <a:t> </a:t>
            </a:r>
            <a:r>
              <a:rPr lang="de-CH" altLang="de-DE" sz="2000" cap="small" dirty="0">
                <a:latin typeface="Verdana" panose="020B0604030504040204" pitchFamily="34" charset="0"/>
                <a:ea typeface="Verdana" panose="020B0604030504040204" pitchFamily="34" charset="0"/>
                <a:cs typeface="Verdana" panose="020B0604030504040204" pitchFamily="34" charset="0"/>
              </a:rPr>
              <a:t>et. al.</a:t>
            </a:r>
            <a:r>
              <a:rPr lang="de-CH" altLang="de-DE" sz="2000" dirty="0">
                <a:latin typeface="Verdana" panose="020B0604030504040204" pitchFamily="34" charset="0"/>
                <a:ea typeface="Verdana" panose="020B0604030504040204" pitchFamily="34" charset="0"/>
                <a:cs typeface="Verdana" panose="020B0604030504040204" pitchFamily="34" charset="0"/>
              </a:rPr>
              <a:t>, Anwaltsrecht</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Zürich 2015, </a:t>
            </a:r>
            <a:r>
              <a:rPr lang="de-CH" altLang="de-DE" sz="2000" dirty="0">
                <a:latin typeface="Verdana" panose="020B0604030504040204" pitchFamily="34" charset="0"/>
                <a:ea typeface="Verdana" panose="020B0604030504040204" pitchFamily="34" charset="0"/>
                <a:cs typeface="Verdana" panose="020B0604030504040204" pitchFamily="34" charset="0"/>
              </a:rPr>
              <a:t>97) </a:t>
            </a:r>
            <a:endParaRPr lang="de-CH" sz="2000" dirty="0">
              <a:latin typeface="Verdana" panose="020B0604030504040204" pitchFamily="34" charset="0"/>
              <a:ea typeface="Verdana" panose="020B0604030504040204" pitchFamily="34" charset="0"/>
              <a:cs typeface="Verdana" panose="020B0604030504040204" pitchFamily="34" charset="0"/>
            </a:endParaRPr>
          </a:p>
          <a:p>
            <a:pPr marL="177800" indent="0">
              <a:buNone/>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177800" indent="0">
              <a:buNone/>
            </a:pPr>
            <a:r>
              <a:rPr lang="de-CH" altLang="de-DE" sz="2000" b="1" dirty="0" smtClean="0">
                <a:latin typeface="Verdana" panose="020B0604030504040204" pitchFamily="34" charset="0"/>
                <a:ea typeface="Verdana" panose="020B0604030504040204" pitchFamily="34" charset="0"/>
                <a:cs typeface="Verdana" panose="020B0604030504040204" pitchFamily="34" charset="0"/>
              </a:rPr>
              <a:t>-&gt; «Augen zu und durch?»</a:t>
            </a:r>
            <a:endParaRPr lang="de-CH" sz="2000" b="1"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4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835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r>
              <a:rPr lang="de-CH" altLang="de-DE" sz="2400" b="1" dirty="0" smtClean="0">
                <a:latin typeface="Verdana" panose="020B0604030504040204" pitchFamily="34" charset="0"/>
                <a:ea typeface="Verdana" panose="020B0604030504040204" pitchFamily="34" charset="0"/>
                <a:cs typeface="Verdana" panose="020B0604030504040204" pitchFamily="34" charset="0"/>
              </a:rPr>
              <a:t>Die Anwaltsperson als Vertreterin</a:t>
            </a:r>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normAutofit/>
          </a:bodyPr>
          <a:lstStyle/>
          <a:p>
            <a:pPr marL="17780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177800" indent="0">
              <a:buNone/>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Keine kritiklose Unterordnung, sondern </a:t>
            </a:r>
            <a:r>
              <a:rPr lang="de-CH" altLang="de-DE" sz="2000" b="1" i="1" dirty="0" smtClean="0">
                <a:latin typeface="Verdana" panose="020B0604030504040204" pitchFamily="34" charset="0"/>
                <a:ea typeface="Verdana" panose="020B0604030504040204" pitchFamily="34" charset="0"/>
                <a:cs typeface="Verdana" panose="020B0604030504040204" pitchFamily="34" charset="0"/>
              </a:rPr>
              <a:t>«denkender Gehorsam»</a:t>
            </a:r>
            <a:r>
              <a:rPr lang="de-CH" altLang="de-DE" sz="2000" dirty="0" smtClean="0">
                <a:latin typeface="Verdana" panose="020B0604030504040204" pitchFamily="34" charset="0"/>
                <a:ea typeface="Verdana" panose="020B0604030504040204" pitchFamily="34" charset="0"/>
                <a:cs typeface="Verdana" panose="020B0604030504040204" pitchFamily="34" charset="0"/>
              </a:rPr>
              <a:t>:</a:t>
            </a:r>
            <a:r>
              <a:rPr lang="de-CH" altLang="de-DE" sz="2000" b="1" i="1" dirty="0" smtClean="0">
                <a:latin typeface="Verdana" panose="020B0604030504040204" pitchFamily="34" charset="0"/>
                <a:ea typeface="Verdana" panose="020B0604030504040204" pitchFamily="34" charset="0"/>
                <a:cs typeface="Verdana" panose="020B0604030504040204" pitchFamily="34" charset="0"/>
              </a:rPr>
              <a: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Pflicht </a:t>
            </a:r>
            <a:r>
              <a:rPr lang="de-CH" altLang="de-DE" sz="2000" dirty="0">
                <a:latin typeface="Verdana" panose="020B0604030504040204" pitchFamily="34" charset="0"/>
                <a:ea typeface="Verdana" panose="020B0604030504040204" pitchFamily="34" charset="0"/>
                <a:cs typeface="Verdana" panose="020B0604030504040204" pitchFamily="34" charset="0"/>
              </a:rPr>
              <a:t>zur Aufklärung der Vor- und Nachteile einer Wahl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und </a:t>
            </a:r>
            <a:r>
              <a:rPr lang="de-CH" altLang="de-DE" sz="2000" dirty="0">
                <a:latin typeface="Verdana" panose="020B0604030504040204" pitchFamily="34" charset="0"/>
                <a:ea typeface="Verdana" panose="020B0604030504040204" pitchFamily="34" charset="0"/>
                <a:cs typeface="Verdana" panose="020B0604030504040204" pitchFamily="34" charset="0"/>
              </a:rPr>
              <a:t>zum Abraten von nachteiligen oder unnützen Handlungen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a:t>
            </a:r>
            <a:r>
              <a:rPr lang="de-CH" sz="2000" dirty="0">
                <a:latin typeface="Verdana" panose="020B0604030504040204" pitchFamily="34" charset="0"/>
                <a:ea typeface="Verdana" panose="020B0604030504040204" pitchFamily="34" charset="0"/>
                <a:cs typeface="Verdana" panose="020B0604030504040204" pitchFamily="34" charset="0"/>
              </a:rPr>
              <a:t>vgl. Art. 12 </a:t>
            </a:r>
            <a:r>
              <a:rPr lang="de-CH" sz="2000" dirty="0" err="1">
                <a:latin typeface="Verdana" panose="020B0604030504040204" pitchFamily="34" charset="0"/>
                <a:ea typeface="Verdana" panose="020B0604030504040204" pitchFamily="34" charset="0"/>
                <a:cs typeface="Verdana" panose="020B0604030504040204" pitchFamily="34" charset="0"/>
              </a:rPr>
              <a:t>lit</a:t>
            </a:r>
            <a:r>
              <a:rPr lang="de-CH" sz="2000" dirty="0">
                <a:latin typeface="Verdana" panose="020B0604030504040204" pitchFamily="34" charset="0"/>
                <a:ea typeface="Verdana" panose="020B0604030504040204" pitchFamily="34" charset="0"/>
                <a:cs typeface="Verdana" panose="020B0604030504040204" pitchFamily="34" charset="0"/>
              </a:rPr>
              <a:t>. b BGFA, Art. 2 </a:t>
            </a:r>
            <a:r>
              <a:rPr lang="de-CH" sz="2000" dirty="0" smtClean="0">
                <a:latin typeface="Verdana" panose="020B0604030504040204" pitchFamily="34" charset="0"/>
                <a:ea typeface="Verdana" panose="020B0604030504040204" pitchFamily="34" charset="0"/>
                <a:cs typeface="Verdana" panose="020B0604030504040204" pitchFamily="34" charset="0"/>
              </a:rPr>
              <a:t>SSR; </a:t>
            </a:r>
            <a:r>
              <a:rPr lang="de-CH" altLang="de-DE" sz="2000" cap="small" dirty="0" smtClean="0">
                <a:latin typeface="Verdana" panose="020B0604030504040204" pitchFamily="34" charset="0"/>
                <a:ea typeface="Verdana" panose="020B0604030504040204" pitchFamily="34" charset="0"/>
                <a:cs typeface="Verdana" panose="020B0604030504040204" pitchFamily="34" charset="0"/>
              </a:rPr>
              <a:t>Brunner</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a:t>
            </a:r>
            <a:r>
              <a:rPr lang="de-CH" altLang="de-DE" sz="2000" cap="small" dirty="0">
                <a:latin typeface="Verdana" panose="020B0604030504040204" pitchFamily="34" charset="0"/>
                <a:ea typeface="Verdana" panose="020B0604030504040204" pitchFamily="34" charset="0"/>
                <a:cs typeface="Verdana" panose="020B0604030504040204" pitchFamily="34" charset="0"/>
              </a:rPr>
              <a:t>et. al.</a:t>
            </a:r>
            <a:r>
              <a:rPr lang="de-CH" altLang="de-DE" sz="2000" dirty="0">
                <a:latin typeface="Verdana" panose="020B0604030504040204" pitchFamily="34" charset="0"/>
                <a:ea typeface="Verdana" panose="020B0604030504040204" pitchFamily="34" charset="0"/>
                <a:cs typeface="Verdana" panose="020B0604030504040204" pitchFamily="34" charset="0"/>
              </a:rPr>
              <a:t>, Anwaltsrecht,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Zürich 2015, 97 f.)</a:t>
            </a:r>
          </a:p>
          <a:p>
            <a:pPr marL="520700" indent="-342900">
              <a:buFont typeface="Wingdings" panose="05000000000000000000" pitchFamily="2" charset="2"/>
              <a:buChar char="§"/>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Höhere Intensität der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Pflicht zum «denkenden Gehorsam»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aufgrund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des (mutmasslichen) Schwächezustandes</a:t>
            </a:r>
            <a:endParaRPr lang="de-CH" altLang="de-DE" sz="2000" dirty="0" smtClean="0">
              <a:latin typeface="Verdana" panose="020B0604030504040204" pitchFamily="34" charset="0"/>
              <a:ea typeface="Verdana" panose="020B0604030504040204" pitchFamily="34" charset="0"/>
              <a:cs typeface="Verdana" panose="020B0604030504040204" pitchFamily="34" charset="0"/>
            </a:endParaRPr>
          </a:p>
          <a:p>
            <a:pPr marL="520700" indent="-342900">
              <a:buFont typeface="Wingdings" panose="05000000000000000000" pitchFamily="2" charset="2"/>
              <a:buChar char="§"/>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Praxisproblem im KESR: Wird tatsächlich der Wille der (potentiellen) </a:t>
            </a:r>
            <a:r>
              <a:rPr lang="de-CH" altLang="de-DE" sz="2000" dirty="0" err="1" smtClean="0">
                <a:latin typeface="Verdana" panose="020B0604030504040204" pitchFamily="34" charset="0"/>
                <a:ea typeface="Verdana" panose="020B0604030504040204" pitchFamily="34" charset="0"/>
                <a:cs typeface="Verdana" panose="020B0604030504040204" pitchFamily="34" charset="0"/>
              </a:rPr>
              <a:t>Klientschaft</a:t>
            </a:r>
            <a:r>
              <a:rPr lang="de-CH" altLang="de-DE" sz="2000" dirty="0" smtClean="0">
                <a:latin typeface="Verdana" panose="020B0604030504040204" pitchFamily="34" charset="0"/>
                <a:ea typeface="Verdana" panose="020B0604030504040204" pitchFamily="34" charset="0"/>
                <a:cs typeface="Verdana" panose="020B0604030504040204" pitchFamily="34" charset="0"/>
              </a:rPr>
              <a: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transportiert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oder der Wille Dritter?</a:t>
            </a:r>
          </a:p>
          <a:p>
            <a:pPr marL="177800" indent="0">
              <a:buNone/>
              <a:defRPr/>
            </a:pPr>
            <a:endParaRPr lang="de-CH" altLang="de-DE" sz="2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defRPr/>
            </a:pPr>
            <a:endParaRPr lang="de-CH" altLang="de-DE" sz="2000" dirty="0">
              <a:latin typeface="Cambria" panose="02040503050406030204" pitchFamily="18" charset="0"/>
            </a:endParaRPr>
          </a:p>
          <a:p>
            <a:pPr marL="0" indent="0">
              <a:buNone/>
              <a:defRPr/>
            </a:pPr>
            <a:endParaRPr lang="de-CH" altLang="de-DE" sz="2000" dirty="0">
              <a:latin typeface="Cambria" panose="02040503050406030204" pitchFamily="18" charset="0"/>
            </a:endParaRPr>
          </a:p>
          <a:p>
            <a:pPr marL="0" indent="0">
              <a:buNone/>
              <a:defRPr/>
            </a:pPr>
            <a:endParaRPr lang="de-CH" altLang="de-DE" dirty="0" smtClean="0"/>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68567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endParaRPr lang="de-CH" dirty="0"/>
          </a:p>
        </p:txBody>
      </p:sp>
      <p:sp>
        <p:nvSpPr>
          <p:cNvPr id="5123" name="Rectangle 2"/>
          <p:cNvSpPr>
            <a:spLocks noGrp="1" noChangeArrowheads="1"/>
          </p:cNvSpPr>
          <p:nvPr>
            <p:ph type="title" idx="4294967295"/>
          </p:nvPr>
        </p:nvSpPr>
        <p:spPr>
          <a:xfrm>
            <a:off x="996043" y="620713"/>
            <a:ext cx="9746570" cy="1143000"/>
          </a:xfrm>
        </p:spPr>
        <p:txBody>
          <a:bodyPr>
            <a:normAutofit/>
          </a:bodyPr>
          <a:lstStyle/>
          <a:p>
            <a:pPr marL="838200" indent="-838200"/>
            <a:r>
              <a:rPr lang="de-CH" altLang="de-DE" sz="2400" b="1" dirty="0" smtClean="0">
                <a:latin typeface="Verdana" panose="020B0604030504040204" pitchFamily="34" charset="0"/>
                <a:ea typeface="Verdana" panose="020B0604030504040204" pitchFamily="34" charset="0"/>
                <a:cs typeface="Verdana" panose="020B0604030504040204" pitchFamily="34" charset="0"/>
              </a:rPr>
              <a:t>Die Anwaltsperson als Vertreterin</a:t>
            </a:r>
            <a:endParaRPr lang="de-CH" altLang="de-DE" sz="2400" b="1" dirty="0">
              <a:latin typeface="Verdana" panose="020B0604030504040204" pitchFamily="34" charset="0"/>
              <a:ea typeface="Verdana" panose="020B0604030504040204" pitchFamily="34" charset="0"/>
              <a:cs typeface="Verdana" panose="020B0604030504040204" pitchFamily="34" charset="0"/>
            </a:endParaRPr>
          </a:p>
        </p:txBody>
      </p:sp>
      <p:sp>
        <p:nvSpPr>
          <p:cNvPr id="5124" name="Rectangle 3"/>
          <p:cNvSpPr>
            <a:spLocks noGrp="1" noChangeArrowheads="1"/>
          </p:cNvSpPr>
          <p:nvPr>
            <p:ph type="body" idx="4294967295"/>
          </p:nvPr>
        </p:nvSpPr>
        <p:spPr/>
        <p:txBody>
          <a:bodyPr>
            <a:normAutofit/>
          </a:bodyPr>
          <a:lstStyle/>
          <a:p>
            <a:pPr marL="17780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177800" indent="0">
              <a:buNone/>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Erachtet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der Anwalt die Vorstellungen des Klienten nicht mit seiner Rechtsauffassung vereinbar, darf er das Mandat nicht annehmen oder muss es (frühzeitig) niederlegen (</a:t>
            </a:r>
            <a:r>
              <a:rPr lang="de-CH" altLang="de-DE" sz="2000" cap="small" dirty="0" smtClean="0">
                <a:latin typeface="Verdana" panose="020B0604030504040204" pitchFamily="34" charset="0"/>
                <a:ea typeface="Verdana" panose="020B0604030504040204" pitchFamily="34" charset="0"/>
                <a:cs typeface="Verdana" panose="020B0604030504040204" pitchFamily="34" charset="0"/>
              </a:rPr>
              <a:t>Schiller</a:t>
            </a:r>
            <a:r>
              <a:rPr lang="de-CH" altLang="de-DE" sz="2000" dirty="0">
                <a:latin typeface="Verdana" panose="020B0604030504040204" pitchFamily="34" charset="0"/>
                <a:ea typeface="Verdana" panose="020B0604030504040204" pitchFamily="34" charset="0"/>
                <a:cs typeface="Verdana" panose="020B0604030504040204" pitchFamily="34" charset="0"/>
              </a:rPr>
              <a:t>, Schweizerisches Anwaltsrecht,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Zürich 2009, 1</a:t>
            </a:r>
            <a:r>
              <a:rPr lang="de-CH" altLang="de-DE" sz="2000" dirty="0">
                <a:latin typeface="Verdana" panose="020B0604030504040204" pitchFamily="34" charset="0"/>
                <a:ea typeface="Verdana" panose="020B0604030504040204" pitchFamily="34" charset="0"/>
                <a:cs typeface="Verdana" panose="020B0604030504040204" pitchFamily="34" charset="0"/>
              </a:rPr>
              <a:t>. Kapitel, </a:t>
            </a:r>
            <a:r>
              <a:rPr lang="de-CH" altLang="de-DE" sz="2000" dirty="0" err="1">
                <a:latin typeface="Verdana" panose="020B0604030504040204" pitchFamily="34" charset="0"/>
                <a:ea typeface="Verdana" panose="020B0604030504040204" pitchFamily="34" charset="0"/>
                <a:cs typeface="Verdana" panose="020B0604030504040204" pitchFamily="34" charset="0"/>
              </a:rPr>
              <a:t>Rz</a:t>
            </a:r>
            <a:r>
              <a:rPr lang="de-CH" altLang="de-DE" sz="2000" dirty="0">
                <a:latin typeface="Verdana" panose="020B0604030504040204" pitchFamily="34" charset="0"/>
                <a:ea typeface="Verdana" panose="020B0604030504040204" pitchFamily="34" charset="0"/>
                <a:cs typeface="Verdana" panose="020B0604030504040204" pitchFamily="34" charset="0"/>
              </a:rPr>
              <a:t>. </a:t>
            </a:r>
            <a:r>
              <a:rPr lang="de-CH" altLang="de-DE" sz="2000" dirty="0" smtClean="0">
                <a:latin typeface="Verdana" panose="020B0604030504040204" pitchFamily="34" charset="0"/>
                <a:ea typeface="Verdana" panose="020B0604030504040204" pitchFamily="34" charset="0"/>
                <a:cs typeface="Verdana" panose="020B0604030504040204" pitchFamily="34" charset="0"/>
              </a:rPr>
              <a:t>17)</a:t>
            </a:r>
          </a:p>
          <a:p>
            <a:pPr marL="520700" indent="-342900">
              <a:buFont typeface="Wingdings" panose="05000000000000000000" pitchFamily="2" charset="2"/>
              <a:buChar char="§"/>
              <a:defRPr/>
            </a:pPr>
            <a:r>
              <a:rPr lang="de-CH" altLang="de-DE" sz="2000" dirty="0" smtClean="0">
                <a:latin typeface="Verdana" panose="020B0604030504040204" pitchFamily="34" charset="0"/>
                <a:ea typeface="Verdana" panose="020B0604030504040204" pitchFamily="34" charset="0"/>
                <a:cs typeface="Verdana" panose="020B0604030504040204" pitchFamily="34" charset="0"/>
              </a:rPr>
              <a:t>Das «Alternativen-Dilemma»</a:t>
            </a: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de-CH" altLang="de-DE" sz="2000" dirty="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defRPr/>
            </a:pPr>
            <a:endParaRPr lang="de-CH" altLang="de-DE" sz="2000" dirty="0">
              <a:latin typeface="Cambria" panose="02040503050406030204" pitchFamily="18" charset="0"/>
            </a:endParaRPr>
          </a:p>
          <a:p>
            <a:pPr marL="0" indent="0">
              <a:buNone/>
              <a:defRPr/>
            </a:pPr>
            <a:endParaRPr lang="de-CH" altLang="de-DE" sz="2000" dirty="0">
              <a:latin typeface="Cambria" panose="02040503050406030204" pitchFamily="18" charset="0"/>
            </a:endParaRPr>
          </a:p>
          <a:p>
            <a:pPr marL="0" indent="0">
              <a:buNone/>
              <a:defRPr/>
            </a:pPr>
            <a:endParaRPr lang="de-CH" altLang="de-DE" dirty="0" smtClean="0"/>
          </a:p>
        </p:txBody>
      </p:sp>
      <p:pic>
        <p:nvPicPr>
          <p:cNvPr id="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77791" y="558801"/>
            <a:ext cx="1329644" cy="603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26429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75657" y="2775857"/>
            <a:ext cx="8991600" cy="730363"/>
          </a:xfrm>
        </p:spPr>
        <p:txBody>
          <a:bodyPr>
            <a:noAutofit/>
          </a:bodyPr>
          <a:lstStyle/>
          <a:p>
            <a:r>
              <a:rPr lang="de-CH" sz="2800" b="1" dirty="0" smtClean="0">
                <a:latin typeface="Verdana" panose="020B0604030504040204" pitchFamily="34" charset="0"/>
                <a:ea typeface="Verdana" panose="020B0604030504040204" pitchFamily="34" charset="0"/>
                <a:cs typeface="Verdana" panose="020B0604030504040204" pitchFamily="34" charset="0"/>
              </a:rPr>
              <a:t>Die Anwaltsperson als Vermittlerin</a:t>
            </a:r>
            <a:endParaRPr lang="de-CH"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Untertitel 2"/>
          <p:cNvSpPr>
            <a:spLocks noGrp="1"/>
          </p:cNvSpPr>
          <p:nvPr>
            <p:ph type="subTitle" idx="1"/>
          </p:nvPr>
        </p:nvSpPr>
        <p:spPr>
          <a:xfrm>
            <a:off x="631371" y="5372100"/>
            <a:ext cx="10929258" cy="522514"/>
          </a:xfrm>
        </p:spPr>
        <p:txBody>
          <a:bodyPr>
            <a:normAutofit/>
          </a:bodyPr>
          <a:lstStyle/>
          <a:p>
            <a:pPr algn="l"/>
            <a:r>
              <a:rPr lang="de-CH" dirty="0" smtClean="0"/>
              <a:t> </a:t>
            </a:r>
            <a:endParaRPr lang="de-CH" dirty="0"/>
          </a:p>
          <a:p>
            <a:pPr algn="l"/>
            <a:endParaRPr lang="de-CH"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a:p>
        </p:txBody>
      </p:sp>
      <p:pic>
        <p:nvPicPr>
          <p:cNvPr id="1025" name="Grafik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0829" y="613228"/>
            <a:ext cx="2209800" cy="100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024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689</Words>
  <Application>Microsoft Office PowerPoint</Application>
  <PresentationFormat>Breitbild</PresentationFormat>
  <Paragraphs>116</Paragraphs>
  <Slides>14</Slides>
  <Notes>14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14</vt:i4>
      </vt:variant>
    </vt:vector>
  </HeadingPairs>
  <TitlesOfParts>
    <vt:vector size="22" baseType="lpstr">
      <vt:lpstr>Arial</vt:lpstr>
      <vt:lpstr>Calibri</vt:lpstr>
      <vt:lpstr>Calibri Light</vt:lpstr>
      <vt:lpstr>Cambria</vt:lpstr>
      <vt:lpstr>Times</vt:lpstr>
      <vt:lpstr>Verdana</vt:lpstr>
      <vt:lpstr>Wingdings</vt:lpstr>
      <vt:lpstr>Office</vt:lpstr>
      <vt:lpstr>Der Anwalt und seine Rolle im KESR-Verfahren</vt:lpstr>
      <vt:lpstr>Frau D</vt:lpstr>
      <vt:lpstr>Herr C</vt:lpstr>
      <vt:lpstr>Die Anwaltsperson als Vertreterin</vt:lpstr>
      <vt:lpstr>PowerPoint-Präsentation</vt:lpstr>
      <vt:lpstr>Die Anwaltsperson als Vertreterin</vt:lpstr>
      <vt:lpstr>Die Anwaltsperson als Vertreterin</vt:lpstr>
      <vt:lpstr>Die Anwaltsperson als Vertreterin</vt:lpstr>
      <vt:lpstr>Die Anwaltsperson als Vermittlerin</vt:lpstr>
      <vt:lpstr>PowerPoint-Präsentation</vt:lpstr>
      <vt:lpstr>Die Anwaltsperson als Vermittlerin</vt:lpstr>
      <vt:lpstr>Die Anwaltsperson als Vermittlerin</vt:lpstr>
      <vt:lpstr>Fazit </vt:lpstr>
      <vt:lpstr>KESR-Blog:  https://luca-maranta.ch/kesr-blog/   lic. iur. Luca Maranta, Advokat Frankfurt-Strasse 14 4053 Basel (0)79 728 56 45 info@luca-maranta.ch </vt:lpstr>
    </vt:vector>
  </TitlesOfParts>
  <Company>IT Services Hochschule Luzern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Maranta Luca HSLU SA</dc:creator>
  <cp:lastModifiedBy>Maranta Luca HSLU SA</cp:lastModifiedBy>
  <cp:revision>178</cp:revision>
  <dcterms:created xsi:type="dcterms:W3CDTF">2019-04-16T13:11:34Z</dcterms:created>
  <dcterms:modified xsi:type="dcterms:W3CDTF">2019-07-31T10:54:16Z</dcterms:modified>
</cp:coreProperties>
</file>