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heme/themeOverride1.xml" ContentType="application/vnd.openxmlformats-officedocument.themeOverr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Lst>
  <p:notesMasterIdLst>
    <p:notesMasterId r:id="rId25"/>
  </p:notesMasterIdLst>
  <p:handoutMasterIdLst>
    <p:handoutMasterId r:id="rId26"/>
  </p:handoutMasterIdLst>
  <p:sldIdLst>
    <p:sldId id="256" r:id="rId3"/>
    <p:sldId id="289" r:id="rId4"/>
    <p:sldId id="266" r:id="rId5"/>
    <p:sldId id="269" r:id="rId6"/>
    <p:sldId id="270" r:id="rId7"/>
    <p:sldId id="283" r:id="rId8"/>
    <p:sldId id="284" r:id="rId9"/>
    <p:sldId id="285" r:id="rId10"/>
    <p:sldId id="286" r:id="rId11"/>
    <p:sldId id="287" r:id="rId12"/>
    <p:sldId id="271" r:id="rId13"/>
    <p:sldId id="267" r:id="rId14"/>
    <p:sldId id="274" r:id="rId15"/>
    <p:sldId id="273" r:id="rId16"/>
    <p:sldId id="276" r:id="rId17"/>
    <p:sldId id="277" r:id="rId18"/>
    <p:sldId id="279" r:id="rId19"/>
    <p:sldId id="288" r:id="rId20"/>
    <p:sldId id="290" r:id="rId21"/>
    <p:sldId id="291" r:id="rId22"/>
    <p:sldId id="292" r:id="rId23"/>
    <p:sldId id="281" r:id="rId24"/>
  </p:sldIdLst>
  <p:sldSz cx="9144000" cy="6858000" type="screen4x3"/>
  <p:notesSz cx="6858000" cy="9144000"/>
  <p:custDataLst>
    <p:tags r:id="rId27"/>
  </p:custDataLst>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1A5"/>
    <a:srgbClr val="0078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0" autoAdjust="0"/>
    <p:restoredTop sz="94692" autoAdjust="0"/>
  </p:normalViewPr>
  <p:slideViewPr>
    <p:cSldViewPr>
      <p:cViewPr varScale="1">
        <p:scale>
          <a:sx n="104" d="100"/>
          <a:sy n="104" d="100"/>
        </p:scale>
        <p:origin x="500" y="72"/>
      </p:cViewPr>
      <p:guideLst>
        <p:guide orient="horz" pos="2160"/>
        <p:guide pos="2880"/>
      </p:guideLst>
    </p:cSldViewPr>
  </p:slideViewPr>
  <p:notesTextViewPr>
    <p:cViewPr>
      <p:scale>
        <a:sx n="1" d="1"/>
        <a:sy n="1" d="1"/>
      </p:scale>
      <p:origin x="0" y="0"/>
    </p:cViewPr>
  </p:notesTextViewPr>
  <p:notesViewPr>
    <p:cSldViewPr showGuides="1">
      <p:cViewPr varScale="1">
        <p:scale>
          <a:sx n="81" d="100"/>
          <a:sy n="81" d="100"/>
        </p:scale>
        <p:origin x="-3330"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DDB59B-DC97-43AE-92D7-89015BF95750}" type="datetimeFigureOut">
              <a:rPr lang="de-CH" smtClean="0"/>
              <a:t>13.09.2023</a:t>
            </a:fld>
            <a:endParaRPr lang="de-CH" dirty="0"/>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dirty="0"/>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72D0F0-4422-46D6-8F94-244919A32A2C}" type="slidenum">
              <a:rPr lang="de-CH" smtClean="0"/>
              <a:t>‹Nr.›</a:t>
            </a:fld>
            <a:endParaRPr lang="de-CH" dirty="0"/>
          </a:p>
        </p:txBody>
      </p:sp>
    </p:spTree>
    <p:extLst>
      <p:ext uri="{BB962C8B-B14F-4D97-AF65-F5344CB8AC3E}">
        <p14:creationId xmlns:p14="http://schemas.microsoft.com/office/powerpoint/2010/main" val="854148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CH" dirty="0"/>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CH" dirty="0"/>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noProof="0" dirty="0"/>
              <a:t>Modifier les formats de grille de texte en cliquant dessus</a:t>
            </a:r>
          </a:p>
          <a:p>
            <a:pPr lvl="1"/>
            <a:r>
              <a:rPr lang="de-CH" noProof="0" dirty="0"/>
              <a:t>Deuxième niveau</a:t>
            </a:r>
          </a:p>
          <a:p>
            <a:pPr lvl="2"/>
            <a:r>
              <a:rPr lang="de-CH" noProof="0" dirty="0"/>
              <a:t>Troisième niveau</a:t>
            </a:r>
          </a:p>
          <a:p>
            <a:pPr lvl="3"/>
            <a:r>
              <a:rPr lang="de-CH" noProof="0" dirty="0"/>
              <a:t>Quatrième niveau</a:t>
            </a:r>
          </a:p>
          <a:p>
            <a:pPr lvl="4"/>
            <a:r>
              <a:rPr lang="de-CH" noProof="0" dirty="0"/>
              <a:t>Cinquième niveau</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CH" dirty="0"/>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A8AAE64-3626-4C51-B222-91818A958ECC}" type="slidenum">
              <a:rPr lang="de-CH"/>
              <a:t>‹Nr.›</a:t>
            </a:fld>
            <a:endParaRPr lang="de-CH" dirty="0"/>
          </a:p>
        </p:txBody>
      </p:sp>
    </p:spTree>
    <p:extLst>
      <p:ext uri="{BB962C8B-B14F-4D97-AF65-F5344CB8AC3E}">
        <p14:creationId xmlns:p14="http://schemas.microsoft.com/office/powerpoint/2010/main" val="1529789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tags" Target="../tags/tag16.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10" Type="http://schemas.openxmlformats.org/officeDocument/2006/relationships/image" Target="../media/image1.wmf"/><Relationship Id="rId4" Type="http://schemas.openxmlformats.org/officeDocument/2006/relationships/tags" Target="../tags/tag12.xml"/><Relationship Id="rId9"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slideMaster" Target="../slideMasters/slideMaster1.xml"/><Relationship Id="rId4" Type="http://schemas.openxmlformats.org/officeDocument/2006/relationships/tags" Target="../tags/tag5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4"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9.xml"/><Relationship Id="rId1" Type="http://schemas.openxmlformats.org/officeDocument/2006/relationships/tags" Target="../tags/tag58.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1.xml"/><Relationship Id="rId1" Type="http://schemas.openxmlformats.org/officeDocument/2006/relationships/tags" Target="../tags/tag60.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3.xml"/><Relationship Id="rId1" Type="http://schemas.openxmlformats.org/officeDocument/2006/relationships/tags" Target="../tags/tag6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slideMaster" Target="../slideMasters/slideMaster2.xml"/><Relationship Id="rId5" Type="http://schemas.openxmlformats.org/officeDocument/2006/relationships/tags" Target="../tags/tag71.xml"/><Relationship Id="rId4" Type="http://schemas.openxmlformats.org/officeDocument/2006/relationships/tags" Target="../tags/tag7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4"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7.xml"/><Relationship Id="rId1" Type="http://schemas.openxmlformats.org/officeDocument/2006/relationships/tags" Target="../tags/tag76.xml"/></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9.xml"/><Relationship Id="rId1" Type="http://schemas.openxmlformats.org/officeDocument/2006/relationships/tags" Target="../tags/tag78.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1.xml"/><Relationship Id="rId1" Type="http://schemas.openxmlformats.org/officeDocument/2006/relationships/tags" Target="../tags/tag8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slideMaster" Target="../slideMasters/slideMaster1.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5.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slideMaster" Target="../slideMasters/slideMaster1.xml"/><Relationship Id="rId4" Type="http://schemas.openxmlformats.org/officeDocument/2006/relationships/tags" Target="../tags/tag39.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pic>
        <p:nvPicPr>
          <p:cNvPr id="5" name="Grafik 4"/>
          <p:cNvPicPr>
            <a:picLocks/>
          </p:cNvPicPr>
          <p:nvPr userDrawn="1">
            <p:custDataLst>
              <p:tags r:id="rId1"/>
            </p:custDataLst>
          </p:nvPr>
        </p:nvPicPr>
        <p:blipFill>
          <a:blip r:embed="rId10">
            <a:extLst>
              <a:ext uri="{28A0092B-C50C-407E-A947-70E740481C1C}">
                <a14:useLocalDpi xmlns:a14="http://schemas.microsoft.com/office/drawing/2010/main" val="0"/>
              </a:ext>
            </a:extLst>
          </a:blip>
          <a:stretch>
            <a:fillRect/>
          </a:stretch>
        </p:blipFill>
        <p:spPr>
          <a:xfrm>
            <a:off x="0" y="316012"/>
            <a:ext cx="9144000" cy="6858000"/>
          </a:xfrm>
          <a:prstGeom prst="rect">
            <a:avLst/>
          </a:prstGeom>
        </p:spPr>
      </p:pic>
      <p:sp>
        <p:nvSpPr>
          <p:cNvPr id="3" name="Text Box 11"/>
          <p:cNvSpPr txBox="1">
            <a:spLocks noChangeArrowheads="1"/>
          </p:cNvSpPr>
          <p:nvPr>
            <p:custDataLst>
              <p:tags r:id="rId2"/>
            </p:custDataLst>
          </p:nvPr>
        </p:nvSpPr>
        <p:spPr bwMode="auto">
          <a:xfrm>
            <a:off x="466725" y="611287"/>
            <a:ext cx="338714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nchorCtr="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dirty="0">
                <a:latin typeface="Arial" charset="0"/>
              </a:rPr>
              <a:t>Clinique de </a:t>
            </a:r>
            <a:r>
              <a:rPr lang="de-CH" sz="1000" dirty="0" err="1">
                <a:latin typeface="Arial" charset="0"/>
              </a:rPr>
              <a:t>psychiatrie</a:t>
            </a:r>
            <a:r>
              <a:rPr lang="de-CH" sz="1000" dirty="0">
                <a:latin typeface="Arial" charset="0"/>
              </a:rPr>
              <a:t>, </a:t>
            </a:r>
            <a:r>
              <a:rPr lang="de-CH" sz="1000" dirty="0" err="1">
                <a:latin typeface="Arial" charset="0"/>
              </a:rPr>
              <a:t>psychothérapie</a:t>
            </a:r>
            <a:r>
              <a:rPr lang="de-CH" sz="1000" dirty="0">
                <a:latin typeface="Arial" charset="0"/>
              </a:rPr>
              <a:t> et </a:t>
            </a:r>
            <a:r>
              <a:rPr lang="de-CH" sz="1000" dirty="0" err="1">
                <a:latin typeface="Arial" charset="0"/>
              </a:rPr>
              <a:t>psychosomatique</a:t>
            </a:r>
            <a:endParaRPr lang="de-CH" sz="1000" dirty="0">
              <a:latin typeface="Arial" charset="0"/>
            </a:endParaRPr>
          </a:p>
        </p:txBody>
      </p:sp>
      <p:sp>
        <p:nvSpPr>
          <p:cNvPr id="6" name="Text Box 14"/>
          <p:cNvSpPr txBox="1">
            <a:spLocks noChangeArrowheads="1"/>
          </p:cNvSpPr>
          <p:nvPr userDrawn="1">
            <p:custDataLst>
              <p:tags r:id="rId3"/>
            </p:custDataLst>
          </p:nvPr>
        </p:nvSpPr>
        <p:spPr bwMode="auto">
          <a:xfrm>
            <a:off x="466725" y="6388100"/>
            <a:ext cx="634789"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dirty="0">
                <a:latin typeface="Arial" charset="0"/>
              </a:rPr>
              <a:t>14.09.2023</a:t>
            </a:r>
          </a:p>
        </p:txBody>
      </p:sp>
      <p:sp>
        <p:nvSpPr>
          <p:cNvPr id="7" name="Text Box 15"/>
          <p:cNvSpPr txBox="1">
            <a:spLocks noChangeArrowheads="1"/>
          </p:cNvSpPr>
          <p:nvPr>
            <p:custDataLst>
              <p:tags r:id="rId4"/>
            </p:custDataLst>
          </p:nvPr>
        </p:nvSpPr>
        <p:spPr bwMode="auto">
          <a:xfrm>
            <a:off x="287524" y="2829373"/>
            <a:ext cx="7197725"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177800" indent="0" eaLnBrk="1" hangingPunct="1"/>
            <a:r>
              <a:rPr lang="de-CH" sz="4000" b="1">
                <a:latin typeface="Arial" charset="0"/>
              </a:rPr>
              <a:t>Home Treatment</a:t>
            </a:r>
            <a:endParaRPr lang="de-CH" sz="4000" b="1" dirty="0">
              <a:latin typeface="Arial" charset="0"/>
            </a:endParaRPr>
          </a:p>
        </p:txBody>
      </p:sp>
      <p:sp>
        <p:nvSpPr>
          <p:cNvPr id="9" name="Text Box 22"/>
          <p:cNvSpPr txBox="1">
            <a:spLocks noChangeArrowheads="1"/>
          </p:cNvSpPr>
          <p:nvPr>
            <p:custDataLst>
              <p:tags r:id="rId5"/>
            </p:custDataLst>
          </p:nvPr>
        </p:nvSpPr>
        <p:spPr bwMode="auto">
          <a:xfrm>
            <a:off x="477838" y="4213225"/>
            <a:ext cx="7775575" cy="205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600"/>
              </a:lnSpc>
            </a:pPr>
            <a:endParaRPr lang="de-CH" sz="1200" dirty="0">
              <a:latin typeface="Arial" charset="0"/>
            </a:endParaRPr>
          </a:p>
        </p:txBody>
      </p:sp>
      <p:sp>
        <p:nvSpPr>
          <p:cNvPr id="11" name="Rechteck 10"/>
          <p:cNvSpPr/>
          <p:nvPr userDrawn="1">
            <p:custDataLst>
              <p:tags r:id="rId6"/>
            </p:custDataLst>
          </p:nvPr>
        </p:nvSpPr>
        <p:spPr>
          <a:xfrm>
            <a:off x="477838" y="4424400"/>
            <a:ext cx="7775575" cy="5770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gn="l">
              <a:lnSpc>
                <a:spcPts val="1500"/>
              </a:lnSpc>
            </a:pPr>
            <a:r>
              <a:rPr lang="sv-SE" sz="1200" dirty="0">
                <a:solidFill>
                  <a:schemeClr val="tx1"/>
                </a:solidFill>
              </a:rPr>
              <a:t>Dr med M. Knorr, médecin spécialiste en psychiatrie et psychothérapie, médecin-chef</a:t>
            </a:r>
          </a:p>
          <a:p>
            <a:pPr algn="l">
              <a:lnSpc>
                <a:spcPts val="1500"/>
              </a:lnSpc>
            </a:pPr>
            <a:r>
              <a:rPr lang="sv-SE" sz="1200" dirty="0">
                <a:solidFill>
                  <a:schemeClr val="tx1"/>
                </a:solidFill>
              </a:rPr>
              <a:t>Silvan Franke, directeur d’exploitation</a:t>
            </a:r>
          </a:p>
          <a:p>
            <a:pPr algn="l">
              <a:lnSpc>
                <a:spcPts val="1500"/>
              </a:lnSpc>
            </a:pPr>
            <a:endParaRPr lang="de-CH" sz="1200" dirty="0">
              <a:solidFill>
                <a:schemeClr val="tx1"/>
              </a:solidFill>
            </a:endParaRPr>
          </a:p>
        </p:txBody>
      </p:sp>
      <p:sp>
        <p:nvSpPr>
          <p:cNvPr id="10" name="Textfeld 9"/>
          <p:cNvSpPr txBox="1"/>
          <p:nvPr userDrawn="1">
            <p:custDataLst>
              <p:tags r:id="rId7"/>
            </p:custDataLst>
          </p:nvPr>
        </p:nvSpPr>
        <p:spPr>
          <a:xfrm>
            <a:off x="468000" y="766800"/>
            <a:ext cx="1769715" cy="15388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chorCtr="0">
            <a:spAutoFit/>
          </a:bodyPr>
          <a:lstStyle>
            <a:defPPr>
              <a:defRPr lang="en-GB"/>
            </a:defPPr>
            <a:lvl1pPr eaLnBrk="1" hangingPunct="1">
              <a:lnSpc>
                <a:spcPts val="1200"/>
              </a:lnSpc>
              <a:defRPr sz="1000" b="1">
                <a:latin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lvl="0"/>
            <a:r>
              <a:rPr lang="de-CH" b="0" dirty="0" err="1"/>
              <a:t>Centre</a:t>
            </a:r>
            <a:r>
              <a:rPr lang="de-CH" b="0" dirty="0"/>
              <a:t> </a:t>
            </a:r>
            <a:r>
              <a:rPr lang="de-CH" b="0" dirty="0" err="1"/>
              <a:t>d’évaluation</a:t>
            </a:r>
            <a:r>
              <a:rPr lang="de-CH" b="0" dirty="0"/>
              <a:t> et de </a:t>
            </a:r>
            <a:r>
              <a:rPr lang="de-CH" b="0" dirty="0" err="1"/>
              <a:t>triage</a:t>
            </a:r>
            <a:endParaRPr lang="de-CH" b="0" dirty="0"/>
          </a:p>
        </p:txBody>
      </p:sp>
      <p:sp>
        <p:nvSpPr>
          <p:cNvPr id="12" name="Textfeld 11"/>
          <p:cNvSpPr txBox="1"/>
          <p:nvPr userDrawn="1">
            <p:custDataLst>
              <p:tags r:id="rId8"/>
            </p:custDataLst>
          </p:nvPr>
        </p:nvSpPr>
        <p:spPr>
          <a:xfrm>
            <a:off x="468000" y="910800"/>
            <a:ext cx="1009892" cy="153888"/>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t" anchorCtr="0">
            <a:spAutoFit/>
          </a:bodyPr>
          <a:lstStyle>
            <a:defPPr>
              <a:defRPr lang="en-GB"/>
            </a:defPPr>
            <a:lvl1pPr eaLnBrk="1" hangingPunct="1">
              <a:lnSpc>
                <a:spcPts val="1200"/>
              </a:lnSpc>
              <a:defRPr sz="1000" b="1">
                <a:latin typeface="Arial"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lvl="0"/>
            <a:r>
              <a:rPr lang="de-CH"/>
              <a:t>Home Treatment</a:t>
            </a:r>
            <a:endParaRPr lang="de-CH" dirty="0"/>
          </a:p>
        </p:txBody>
      </p:sp>
    </p:spTree>
    <p:extLst>
      <p:ext uri="{BB962C8B-B14F-4D97-AF65-F5344CB8AC3E}">
        <p14:creationId xmlns:p14="http://schemas.microsoft.com/office/powerpoint/2010/main" val="1843971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Vertikaler Textplatzhalter 2"/>
          <p:cNvSpPr>
            <a:spLocks noGrp="1"/>
          </p:cNvSpPr>
          <p:nvPr>
            <p:ph type="body" orient="vert" idx="1"/>
            <p:custDataLst>
              <p:tags r:id="rId2"/>
            </p:custDataLst>
          </p:nvPr>
        </p:nvSpPr>
        <p:spPr/>
        <p:txBody>
          <a:bodyPr vert="eaVert"/>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Rectangle 6"/>
          <p:cNvSpPr>
            <a:spLocks noGrp="1" noChangeArrowheads="1"/>
          </p:cNvSpPr>
          <p:nvPr>
            <p:ph type="sldNum" sz="quarter" idx="10"/>
            <p:custDataLst>
              <p:tags r:id="rId3"/>
            </p:custDataLst>
          </p:nvPr>
        </p:nvSpPr>
        <p:spPr>
          <a:ln/>
        </p:spPr>
        <p:txBody>
          <a:bodyPr/>
          <a:lstStyle>
            <a:lvl1pPr>
              <a:defRPr/>
            </a:lvl1pPr>
          </a:lstStyle>
          <a:p>
            <a:pPr>
              <a:defRPr/>
            </a:pPr>
            <a:fld id="{29E01D21-CA02-4F37-9724-3F81624B47BA}" type="slidenum">
              <a:rPr lang="de-CH" smtClean="0"/>
              <a:pPr>
                <a:defRPr/>
              </a:pPr>
              <a:t>‹Nr.›</a:t>
            </a:fld>
            <a:endParaRPr lang="de-CH" dirty="0"/>
          </a:p>
        </p:txBody>
      </p:sp>
    </p:spTree>
    <p:extLst>
      <p:ext uri="{BB962C8B-B14F-4D97-AF65-F5344CB8AC3E}">
        <p14:creationId xmlns:p14="http://schemas.microsoft.com/office/powerpoint/2010/main" val="219879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custDataLst>
              <p:tags r:id="rId1"/>
            </p:custDataLst>
          </p:nvPr>
        </p:nvSpPr>
        <p:spPr>
          <a:xfrm>
            <a:off x="6672263" y="412750"/>
            <a:ext cx="2076450" cy="5600700"/>
          </a:xfrm>
        </p:spPr>
        <p:txBody>
          <a:bodyPr vert="eaVert"/>
          <a:lstStyle/>
          <a:p>
            <a:r>
              <a:rPr lang="de-CH" dirty="0"/>
              <a:t>Titelmasterformat durch Klicken bearbeiten</a:t>
            </a:r>
          </a:p>
        </p:txBody>
      </p:sp>
      <p:sp>
        <p:nvSpPr>
          <p:cNvPr id="3" name="Vertikaler Textplatzhalter 2"/>
          <p:cNvSpPr>
            <a:spLocks noGrp="1"/>
          </p:cNvSpPr>
          <p:nvPr>
            <p:ph type="body" orient="vert" idx="1"/>
            <p:custDataLst>
              <p:tags r:id="rId2"/>
            </p:custDataLst>
          </p:nvPr>
        </p:nvSpPr>
        <p:spPr>
          <a:xfrm>
            <a:off x="442913" y="412750"/>
            <a:ext cx="6076950" cy="5600700"/>
          </a:xfrm>
        </p:spPr>
        <p:txBody>
          <a:bodyPr vert="eaVert"/>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Rectangle 6"/>
          <p:cNvSpPr>
            <a:spLocks noGrp="1" noChangeArrowheads="1"/>
          </p:cNvSpPr>
          <p:nvPr>
            <p:ph type="sldNum" sz="quarter" idx="10"/>
            <p:custDataLst>
              <p:tags r:id="rId3"/>
            </p:custDataLst>
          </p:nvPr>
        </p:nvSpPr>
        <p:spPr>
          <a:ln/>
        </p:spPr>
        <p:txBody>
          <a:bodyPr/>
          <a:lstStyle>
            <a:lvl1pPr>
              <a:defRPr/>
            </a:lvl1pPr>
          </a:lstStyle>
          <a:p>
            <a:pPr>
              <a:defRPr/>
            </a:pPr>
            <a:fld id="{A73E89A2-3C87-468C-9F89-C4C231D08734}" type="slidenum">
              <a:rPr lang="de-CH" smtClean="0"/>
              <a:pPr>
                <a:defRPr/>
              </a:pPr>
              <a:t>‹Nr.›</a:t>
            </a:fld>
            <a:endParaRPr lang="de-CH" dirty="0"/>
          </a:p>
        </p:txBody>
      </p:sp>
    </p:spTree>
    <p:extLst>
      <p:ext uri="{BB962C8B-B14F-4D97-AF65-F5344CB8AC3E}">
        <p14:creationId xmlns:p14="http://schemas.microsoft.com/office/powerpoint/2010/main" val="3859371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Titelmasterformat durch Klicken bearbeiten</a:t>
            </a:r>
          </a:p>
        </p:txBody>
      </p:sp>
      <p:sp>
        <p:nvSpPr>
          <p:cNvPr id="3" name="Inhaltsplatzhalter 2"/>
          <p:cNvSpPr>
            <a:spLocks noGrp="1"/>
          </p:cNvSpPr>
          <p:nvPr>
            <p:ph sz="half" idx="1"/>
            <p:custDataLst>
              <p:tags r:id="rId2"/>
            </p:custDataLst>
          </p:nvPr>
        </p:nvSpPr>
        <p:spPr>
          <a:xfrm>
            <a:off x="466725" y="1377950"/>
            <a:ext cx="4064000" cy="4635500"/>
          </a:xfrm>
        </p:spPr>
        <p:txBody>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Textplatzhalter 3"/>
          <p:cNvSpPr>
            <a:spLocks noGrp="1"/>
          </p:cNvSpPr>
          <p:nvPr>
            <p:ph type="body" sz="half" idx="2"/>
            <p:custDataLst>
              <p:tags r:id="rId3"/>
            </p:custDataLst>
          </p:nvPr>
        </p:nvSpPr>
        <p:spPr>
          <a:xfrm>
            <a:off x="4683125" y="1377950"/>
            <a:ext cx="4065588" cy="4635500"/>
          </a:xfrm>
        </p:spPr>
        <p:txBody>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 name="Rectangle 6"/>
          <p:cNvSpPr>
            <a:spLocks noGrp="1" noChangeArrowheads="1"/>
          </p:cNvSpPr>
          <p:nvPr>
            <p:ph type="sldNum" sz="quarter" idx="10"/>
            <p:custDataLst>
              <p:tags r:id="rId4"/>
            </p:custDataLst>
          </p:nvPr>
        </p:nvSpPr>
        <p:spPr>
          <a:ln/>
        </p:spPr>
        <p:txBody>
          <a:bodyPr/>
          <a:lstStyle>
            <a:lvl1pPr>
              <a:defRPr/>
            </a:lvl1pPr>
          </a:lstStyle>
          <a:p>
            <a:pPr>
              <a:defRPr/>
            </a:pPr>
            <a:fld id="{CBCAA72E-9313-4485-A422-5FE0C7146FEA}" type="slidenum">
              <a:rPr lang="de-CH" smtClean="0"/>
              <a:pPr>
                <a:defRPr/>
              </a:pPr>
              <a:t>‹Nr.›</a:t>
            </a:fld>
            <a:endParaRPr lang="de-CH" dirty="0"/>
          </a:p>
        </p:txBody>
      </p:sp>
    </p:spTree>
    <p:extLst>
      <p:ext uri="{BB962C8B-B14F-4D97-AF65-F5344CB8AC3E}">
        <p14:creationId xmlns:p14="http://schemas.microsoft.com/office/powerpoint/2010/main" val="2876553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el, ClipArt und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Titelmasterformat durch Klicken bearbeiten</a:t>
            </a:r>
          </a:p>
        </p:txBody>
      </p:sp>
      <p:sp>
        <p:nvSpPr>
          <p:cNvPr id="3" name="ClipArt-Platzhalter 2"/>
          <p:cNvSpPr>
            <a:spLocks noGrp="1"/>
          </p:cNvSpPr>
          <p:nvPr>
            <p:ph type="clipArt" sz="half" idx="1"/>
          </p:nvPr>
        </p:nvSpPr>
        <p:spPr>
          <a:xfrm>
            <a:off x="466725" y="1377950"/>
            <a:ext cx="4064000" cy="4635500"/>
          </a:xfrm>
        </p:spPr>
        <p:txBody>
          <a:bodyPr/>
          <a:lstStyle/>
          <a:p>
            <a:pPr lvl="0"/>
            <a:endParaRPr lang="de-CH" noProof="0"/>
          </a:p>
        </p:txBody>
      </p:sp>
      <p:sp>
        <p:nvSpPr>
          <p:cNvPr id="4" name="Textplatzhalter 3"/>
          <p:cNvSpPr>
            <a:spLocks noGrp="1"/>
          </p:cNvSpPr>
          <p:nvPr>
            <p:ph type="body" sz="half" idx="2"/>
            <p:custDataLst>
              <p:tags r:id="rId2"/>
            </p:custDataLst>
          </p:nvPr>
        </p:nvSpPr>
        <p:spPr>
          <a:xfrm>
            <a:off x="4683125" y="1377950"/>
            <a:ext cx="4065588" cy="4635500"/>
          </a:xfrm>
        </p:spPr>
        <p:txBody>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 name="Rectangle 6"/>
          <p:cNvSpPr>
            <a:spLocks noGrp="1" noChangeArrowheads="1"/>
          </p:cNvSpPr>
          <p:nvPr>
            <p:ph type="sldNum" sz="quarter" idx="10"/>
            <p:custDataLst>
              <p:tags r:id="rId3"/>
            </p:custDataLst>
          </p:nvPr>
        </p:nvSpPr>
        <p:spPr>
          <a:ln/>
        </p:spPr>
        <p:txBody>
          <a:bodyPr/>
          <a:lstStyle>
            <a:lvl1pPr>
              <a:defRPr/>
            </a:lvl1pPr>
          </a:lstStyle>
          <a:p>
            <a:pPr>
              <a:defRPr/>
            </a:pPr>
            <a:fld id="{3DADC45F-E7B0-407F-9F2C-551850B371E8}" type="slidenum">
              <a:rPr lang="de-CH" smtClean="0"/>
              <a:pPr>
                <a:defRPr/>
              </a:pPr>
              <a:t>‹Nr.›</a:t>
            </a:fld>
            <a:endParaRPr lang="de-CH" dirty="0"/>
          </a:p>
        </p:txBody>
      </p:sp>
    </p:spTree>
    <p:extLst>
      <p:ext uri="{BB962C8B-B14F-4D97-AF65-F5344CB8AC3E}">
        <p14:creationId xmlns:p14="http://schemas.microsoft.com/office/powerpoint/2010/main" val="2491208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custDataLst>
              <p:tags r:id="rId1"/>
            </p:custDataLst>
          </p:nvPr>
        </p:nvSpPr>
        <p:spPr>
          <a:xfrm>
            <a:off x="685800" y="2369344"/>
            <a:ext cx="7772400" cy="1231106"/>
          </a:xfrm>
        </p:spPr>
        <p:txBody>
          <a:bodyPr/>
          <a:lstStyle/>
          <a:p>
            <a:r>
              <a:rPr lang="de-CH" dirty="0"/>
              <a:t>Titelmasterformat durch Klicken bearbeiten</a:t>
            </a:r>
          </a:p>
        </p:txBody>
      </p:sp>
      <p:sp>
        <p:nvSpPr>
          <p:cNvPr id="3" name="Untertitel 2"/>
          <p:cNvSpPr>
            <a:spLocks noGrp="1"/>
          </p:cNvSpPr>
          <p:nvPr>
            <p:ph type="subTitle" idx="1"/>
            <p:custDataLst>
              <p:tags r:id="rId2"/>
            </p:custDataLst>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CH" dirty="0"/>
              <a:t>Formatvorlage des Untertitelmasters durch Klicken bearbeiten</a:t>
            </a:r>
          </a:p>
        </p:txBody>
      </p:sp>
    </p:spTree>
    <p:extLst>
      <p:ext uri="{BB962C8B-B14F-4D97-AF65-F5344CB8AC3E}">
        <p14:creationId xmlns:p14="http://schemas.microsoft.com/office/powerpoint/2010/main" val="2738658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Inhaltsplatzhalter 2"/>
          <p:cNvSpPr>
            <a:spLocks noGrp="1"/>
          </p:cNvSpPr>
          <p:nvPr>
            <p:ph idx="1"/>
            <p:custDataLst>
              <p:tags r:id="rId2"/>
            </p:custDataLst>
          </p:nvPr>
        </p:nvSpPr>
        <p:spPr/>
        <p:txBody>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Tree>
    <p:extLst>
      <p:ext uri="{BB962C8B-B14F-4D97-AF65-F5344CB8AC3E}">
        <p14:creationId xmlns:p14="http://schemas.microsoft.com/office/powerpoint/2010/main" val="14930989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722313" y="4406900"/>
            <a:ext cx="7772400" cy="1231106"/>
          </a:xfrm>
        </p:spPr>
        <p:txBody>
          <a:bodyPr anchor="t"/>
          <a:lstStyle>
            <a:lvl1pPr algn="l">
              <a:defRPr sz="4000" b="1" cap="all"/>
            </a:lvl1pPr>
          </a:lstStyle>
          <a:p>
            <a:r>
              <a:rPr lang="de-CH" dirty="0"/>
              <a:t>Titelmasterformat durch Klicken bearbeiten</a:t>
            </a:r>
          </a:p>
        </p:txBody>
      </p:sp>
      <p:sp>
        <p:nvSpPr>
          <p:cNvPr id="3" name="Textplatzhalter 2"/>
          <p:cNvSpPr>
            <a:spLocks noGrp="1"/>
          </p:cNvSpPr>
          <p:nvPr>
            <p:ph type="body" idx="1"/>
            <p:custDataLst>
              <p:tags r:id="rId2"/>
            </p:custDataLst>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dirty="0"/>
              <a:t>Textmasterformat bearbeiten</a:t>
            </a:r>
          </a:p>
        </p:txBody>
      </p:sp>
    </p:spTree>
    <p:extLst>
      <p:ext uri="{BB962C8B-B14F-4D97-AF65-F5344CB8AC3E}">
        <p14:creationId xmlns:p14="http://schemas.microsoft.com/office/powerpoint/2010/main" val="3071608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Inhaltsplatzhalter 2"/>
          <p:cNvSpPr>
            <a:spLocks noGrp="1"/>
          </p:cNvSpPr>
          <p:nvPr>
            <p:ph sz="half" idx="1"/>
            <p:custDataLst>
              <p:tags r:id="rId2"/>
            </p:custDataLst>
          </p:nvPr>
        </p:nvSpPr>
        <p:spPr>
          <a:xfrm>
            <a:off x="431800" y="3141663"/>
            <a:ext cx="3983038" cy="1439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Inhaltsplatzhalter 3"/>
          <p:cNvSpPr>
            <a:spLocks noGrp="1"/>
          </p:cNvSpPr>
          <p:nvPr>
            <p:ph sz="half" idx="2"/>
            <p:custDataLst>
              <p:tags r:id="rId3"/>
            </p:custDataLst>
          </p:nvPr>
        </p:nvSpPr>
        <p:spPr>
          <a:xfrm>
            <a:off x="4567238" y="3141663"/>
            <a:ext cx="3984625" cy="1439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Tree>
    <p:extLst>
      <p:ext uri="{BB962C8B-B14F-4D97-AF65-F5344CB8AC3E}">
        <p14:creationId xmlns:p14="http://schemas.microsoft.com/office/powerpoint/2010/main" val="3280652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186532"/>
            <a:ext cx="8229600" cy="1231106"/>
          </a:xfrm>
        </p:spPr>
        <p:txBody>
          <a:bodyPr/>
          <a:lstStyle>
            <a:lvl1pPr>
              <a:defRPr/>
            </a:lvl1pPr>
          </a:lstStyle>
          <a:p>
            <a:r>
              <a:rPr lang="de-CH" dirty="0"/>
              <a:t>Titelmasterformat durch Klicken bearbeiten</a:t>
            </a:r>
          </a:p>
        </p:txBody>
      </p:sp>
      <p:sp>
        <p:nvSpPr>
          <p:cNvPr id="3" name="Textplatzhalter 2"/>
          <p:cNvSpPr>
            <a:spLocks noGrp="1"/>
          </p:cNvSpPr>
          <p:nvPr>
            <p:ph type="body" idx="1"/>
            <p:custDataLst>
              <p:tags r:id="rId2"/>
            </p:custDataLst>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a:t>Textmasterformat bearbeiten</a:t>
            </a:r>
          </a:p>
        </p:txBody>
      </p:sp>
      <p:sp>
        <p:nvSpPr>
          <p:cNvPr id="4" name="Inhaltsplatzhalter 3"/>
          <p:cNvSpPr>
            <a:spLocks noGrp="1"/>
          </p:cNvSpPr>
          <p:nvPr>
            <p:ph sz="half" idx="2"/>
            <p:custDataLst>
              <p:tags r:id="rId3"/>
            </p:custDataLst>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 name="Textplatzhalter 4"/>
          <p:cNvSpPr>
            <a:spLocks noGrp="1"/>
          </p:cNvSpPr>
          <p:nvPr>
            <p:ph type="body" sz="quarter" idx="3"/>
            <p:custDataLst>
              <p:tags r:id="rId4"/>
            </p:custDataLst>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a:t>Textmasterformat bearbeiten</a:t>
            </a:r>
          </a:p>
        </p:txBody>
      </p:sp>
      <p:sp>
        <p:nvSpPr>
          <p:cNvPr id="6" name="Inhaltsplatzhalter 5"/>
          <p:cNvSpPr>
            <a:spLocks noGrp="1"/>
          </p:cNvSpPr>
          <p:nvPr>
            <p:ph sz="quarter" idx="4"/>
            <p:custDataLst>
              <p:tags r:id="rId5"/>
            </p:custDataLst>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Tree>
    <p:extLst>
      <p:ext uri="{BB962C8B-B14F-4D97-AF65-F5344CB8AC3E}">
        <p14:creationId xmlns:p14="http://schemas.microsoft.com/office/powerpoint/2010/main" val="3159125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Tree>
    <p:extLst>
      <p:ext uri="{BB962C8B-B14F-4D97-AF65-F5344CB8AC3E}">
        <p14:creationId xmlns:p14="http://schemas.microsoft.com/office/powerpoint/2010/main" val="1525299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custDataLst>
              <p:tags r:id="rId1"/>
            </p:custDataLst>
          </p:nvPr>
        </p:nvSpPr>
        <p:spPr/>
        <p:txBody>
          <a:body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Rectangle 6"/>
          <p:cNvSpPr>
            <a:spLocks noGrp="1" noChangeArrowheads="1"/>
          </p:cNvSpPr>
          <p:nvPr>
            <p:ph type="sldNum" sz="quarter" idx="10"/>
            <p:custDataLst>
              <p:tags r:id="rId2"/>
            </p:custDataLst>
          </p:nvPr>
        </p:nvSpPr>
        <p:spPr>
          <a:xfrm>
            <a:off x="677862" y="6220800"/>
            <a:ext cx="473758" cy="241300"/>
          </a:xfrm>
          <a:ln/>
        </p:spPr>
        <p:txBody>
          <a:bodyPr/>
          <a:lstStyle>
            <a:lvl1pPr>
              <a:defRPr/>
            </a:lvl1pPr>
          </a:lstStyle>
          <a:p>
            <a:pPr>
              <a:defRPr/>
            </a:pPr>
            <a:fld id="{E23EC4FB-952C-4AB1-BD85-EDEE35A776F9}" type="slidenum">
              <a:rPr lang="de-CH" smtClean="0"/>
              <a:pPr>
                <a:defRPr/>
              </a:pPr>
              <a:t>‹Nr.›</a:t>
            </a:fld>
            <a:endParaRPr lang="de-CH" dirty="0"/>
          </a:p>
        </p:txBody>
      </p:sp>
      <p:sp>
        <p:nvSpPr>
          <p:cNvPr id="5" name="Titel 4"/>
          <p:cNvSpPr>
            <a:spLocks noGrp="1"/>
          </p:cNvSpPr>
          <p:nvPr>
            <p:ph type="title"/>
            <p:custDataLst>
              <p:tags r:id="rId3"/>
            </p:custDataLst>
          </p:nvPr>
        </p:nvSpPr>
        <p:spPr/>
        <p:txBody>
          <a:bodyPr/>
          <a:lstStyle/>
          <a:p>
            <a:r>
              <a:rPr lang="de-CH" dirty="0"/>
              <a:t>Titelmasterformat durch Klicken bearbeiten</a:t>
            </a:r>
          </a:p>
        </p:txBody>
      </p:sp>
    </p:spTree>
    <p:extLst>
      <p:ext uri="{BB962C8B-B14F-4D97-AF65-F5344CB8AC3E}">
        <p14:creationId xmlns:p14="http://schemas.microsoft.com/office/powerpoint/2010/main" val="31796413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7155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819547"/>
            <a:ext cx="3008313" cy="615553"/>
          </a:xfrm>
        </p:spPr>
        <p:txBody>
          <a:bodyPr/>
          <a:lstStyle>
            <a:lvl1pPr algn="l">
              <a:defRPr sz="2000" b="1"/>
            </a:lvl1pPr>
          </a:lstStyle>
          <a:p>
            <a:r>
              <a:rPr lang="de-CH" dirty="0"/>
              <a:t>Titelmasterformat durch Klicken bearbeiten</a:t>
            </a:r>
          </a:p>
        </p:txBody>
      </p:sp>
      <p:sp>
        <p:nvSpPr>
          <p:cNvPr id="3" name="Inhaltsplatzhalter 2"/>
          <p:cNvSpPr>
            <a:spLocks noGrp="1"/>
          </p:cNvSpPr>
          <p:nvPr>
            <p:ph idx="1"/>
            <p:custDataLst>
              <p:tags r:id="rId2"/>
            </p:custDataLst>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Textplatzhalter 3"/>
          <p:cNvSpPr>
            <a:spLocks noGrp="1"/>
          </p:cNvSpPr>
          <p:nvPr>
            <p:ph type="body" sz="half" idx="2"/>
            <p:custDataLst>
              <p:tags r:id="rId3"/>
            </p:custDataLst>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a:t>Textmasterformat bearbeiten</a:t>
            </a:r>
          </a:p>
        </p:txBody>
      </p:sp>
    </p:spTree>
    <p:extLst>
      <p:ext uri="{BB962C8B-B14F-4D97-AF65-F5344CB8AC3E}">
        <p14:creationId xmlns:p14="http://schemas.microsoft.com/office/powerpoint/2010/main" val="35842282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1792288" y="5059561"/>
            <a:ext cx="5486400" cy="307777"/>
          </a:xfrm>
        </p:spPr>
        <p:txBody>
          <a:bodyPr/>
          <a:lstStyle>
            <a:lvl1pPr algn="l">
              <a:defRPr sz="2000" b="1"/>
            </a:lvl1pPr>
          </a:lstStyle>
          <a:p>
            <a:r>
              <a:rPr lang="de-CH" dirty="0"/>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p:cNvSpPr>
            <a:spLocks noGrp="1"/>
          </p:cNvSpPr>
          <p:nvPr>
            <p:ph type="body" sz="half" idx="2"/>
            <p:custDataLst>
              <p:tags r:id="rId2"/>
            </p:custDataLst>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a:t>Textmasterformat bearbeiten</a:t>
            </a:r>
          </a:p>
        </p:txBody>
      </p:sp>
    </p:spTree>
    <p:extLst>
      <p:ext uri="{BB962C8B-B14F-4D97-AF65-F5344CB8AC3E}">
        <p14:creationId xmlns:p14="http://schemas.microsoft.com/office/powerpoint/2010/main" val="41314515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Vertikaler Textplatzhalter 2"/>
          <p:cNvSpPr>
            <a:spLocks noGrp="1"/>
          </p:cNvSpPr>
          <p:nvPr>
            <p:ph type="body" orient="vert" idx="1"/>
            <p:custDataLst>
              <p:tags r:id="rId2"/>
            </p:custDataLst>
          </p:nvPr>
        </p:nvSpPr>
        <p:spPr/>
        <p:txBody>
          <a:bodyPr vert="eaVert"/>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Tree>
    <p:extLst>
      <p:ext uri="{BB962C8B-B14F-4D97-AF65-F5344CB8AC3E}">
        <p14:creationId xmlns:p14="http://schemas.microsoft.com/office/powerpoint/2010/main" val="1584028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custDataLst>
              <p:tags r:id="rId1"/>
            </p:custDataLst>
          </p:nvPr>
        </p:nvSpPr>
        <p:spPr>
          <a:xfrm>
            <a:off x="6523038" y="1838325"/>
            <a:ext cx="3077766" cy="2743200"/>
          </a:xfrm>
        </p:spPr>
        <p:txBody>
          <a:bodyPr vert="eaVert"/>
          <a:lstStyle/>
          <a:p>
            <a:r>
              <a:rPr lang="de-CH" dirty="0"/>
              <a:t>Titelmasterformat durch Klicken bearbeiten</a:t>
            </a:r>
          </a:p>
        </p:txBody>
      </p:sp>
      <p:sp>
        <p:nvSpPr>
          <p:cNvPr id="3" name="Vertikaler Textplatzhalter 2"/>
          <p:cNvSpPr>
            <a:spLocks noGrp="1"/>
          </p:cNvSpPr>
          <p:nvPr>
            <p:ph type="body" orient="vert" idx="1"/>
            <p:custDataLst>
              <p:tags r:id="rId2"/>
            </p:custDataLst>
          </p:nvPr>
        </p:nvSpPr>
        <p:spPr>
          <a:xfrm>
            <a:off x="431800" y="1838325"/>
            <a:ext cx="5938838" cy="2743200"/>
          </a:xfrm>
        </p:spPr>
        <p:txBody>
          <a:bodyPr vert="eaVert"/>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Tree>
    <p:extLst>
      <p:ext uri="{BB962C8B-B14F-4D97-AF65-F5344CB8AC3E}">
        <p14:creationId xmlns:p14="http://schemas.microsoft.com/office/powerpoint/2010/main" val="334900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3" name="Textplatzhalter 2"/>
          <p:cNvSpPr>
            <a:spLocks noGrp="1"/>
          </p:cNvSpPr>
          <p:nvPr>
            <p:ph type="body" idx="1"/>
            <p:custDataLst>
              <p:tags r:id="rId1"/>
            </p:custDataLst>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dirty="0"/>
              <a:t>Textmasterformat bearbeiten</a:t>
            </a:r>
          </a:p>
        </p:txBody>
      </p:sp>
      <p:sp>
        <p:nvSpPr>
          <p:cNvPr id="4" name="Rectangle 6"/>
          <p:cNvSpPr>
            <a:spLocks noGrp="1" noChangeArrowheads="1"/>
          </p:cNvSpPr>
          <p:nvPr>
            <p:ph type="sldNum" sz="quarter" idx="10"/>
            <p:custDataLst>
              <p:tags r:id="rId2"/>
            </p:custDataLst>
          </p:nvPr>
        </p:nvSpPr>
        <p:spPr>
          <a:xfrm>
            <a:off x="677862" y="6220800"/>
            <a:ext cx="473758" cy="241300"/>
          </a:xfrm>
          <a:ln/>
        </p:spPr>
        <p:txBody>
          <a:bodyPr/>
          <a:lstStyle>
            <a:lvl1pPr>
              <a:defRPr/>
            </a:lvl1pPr>
          </a:lstStyle>
          <a:p>
            <a:pPr>
              <a:defRPr/>
            </a:pPr>
            <a:fld id="{9F993289-8D42-41EF-88C1-E009E2731B93}" type="slidenum">
              <a:rPr lang="de-CH" smtClean="0"/>
              <a:pPr>
                <a:defRPr/>
              </a:pPr>
              <a:t>‹Nr.›</a:t>
            </a:fld>
            <a:endParaRPr lang="de-CH" dirty="0"/>
          </a:p>
        </p:txBody>
      </p:sp>
      <p:sp>
        <p:nvSpPr>
          <p:cNvPr id="5" name="Titel 4"/>
          <p:cNvSpPr>
            <a:spLocks noGrp="1"/>
          </p:cNvSpPr>
          <p:nvPr>
            <p:ph type="title"/>
            <p:custDataLst>
              <p:tags r:id="rId3"/>
            </p:custDataLst>
          </p:nvPr>
        </p:nvSpPr>
        <p:spPr/>
        <p:txBody>
          <a:bodyPr/>
          <a:lstStyle/>
          <a:p>
            <a:r>
              <a:rPr lang="de-CH" dirty="0"/>
              <a:t>Titelmasterformat durch Klicken bearbeiten</a:t>
            </a:r>
          </a:p>
        </p:txBody>
      </p:sp>
    </p:spTree>
    <p:extLst>
      <p:ext uri="{BB962C8B-B14F-4D97-AF65-F5344CB8AC3E}">
        <p14:creationId xmlns:p14="http://schemas.microsoft.com/office/powerpoint/2010/main" val="723660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Inhaltsplatzhalter 2"/>
          <p:cNvSpPr>
            <a:spLocks noGrp="1"/>
          </p:cNvSpPr>
          <p:nvPr>
            <p:ph sz="half" idx="1"/>
            <p:custDataLst>
              <p:tags r:id="rId2"/>
            </p:custDataLst>
          </p:nvPr>
        </p:nvSpPr>
        <p:spPr>
          <a:xfrm>
            <a:off x="466725" y="1377950"/>
            <a:ext cx="4064000" cy="4635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Inhaltsplatzhalter 3"/>
          <p:cNvSpPr>
            <a:spLocks noGrp="1"/>
          </p:cNvSpPr>
          <p:nvPr>
            <p:ph sz="half" idx="2"/>
            <p:custDataLst>
              <p:tags r:id="rId3"/>
            </p:custDataLst>
          </p:nvPr>
        </p:nvSpPr>
        <p:spPr>
          <a:xfrm>
            <a:off x="4683125" y="1377950"/>
            <a:ext cx="4065588" cy="4635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 name="Rectangle 6"/>
          <p:cNvSpPr>
            <a:spLocks noGrp="1" noChangeArrowheads="1"/>
          </p:cNvSpPr>
          <p:nvPr>
            <p:ph type="sldNum" sz="quarter" idx="10"/>
            <p:custDataLst>
              <p:tags r:id="rId4"/>
            </p:custDataLst>
          </p:nvPr>
        </p:nvSpPr>
        <p:spPr>
          <a:ln/>
        </p:spPr>
        <p:txBody>
          <a:bodyPr/>
          <a:lstStyle>
            <a:lvl1pPr>
              <a:defRPr/>
            </a:lvl1pPr>
          </a:lstStyle>
          <a:p>
            <a:pPr>
              <a:defRPr/>
            </a:pPr>
            <a:fld id="{F1AD00FC-3A45-46A7-8D0D-6100994F8AF6}" type="slidenum">
              <a:rPr lang="de-CH" smtClean="0"/>
              <a:pPr>
                <a:defRPr/>
              </a:pPr>
              <a:t>‹Nr.›</a:t>
            </a:fld>
            <a:endParaRPr lang="de-CH" dirty="0"/>
          </a:p>
        </p:txBody>
      </p:sp>
    </p:spTree>
    <p:extLst>
      <p:ext uri="{BB962C8B-B14F-4D97-AF65-F5344CB8AC3E}">
        <p14:creationId xmlns:p14="http://schemas.microsoft.com/office/powerpoint/2010/main" val="90329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274638"/>
            <a:ext cx="8229600" cy="1143000"/>
          </a:xfrm>
        </p:spPr>
        <p:txBody>
          <a:bodyPr/>
          <a:lstStyle>
            <a:lvl1pPr>
              <a:defRPr/>
            </a:lvl1pPr>
          </a:lstStyle>
          <a:p>
            <a:r>
              <a:rPr lang="de-CH" dirty="0"/>
              <a:t>Titelmasterformat durch Klicken bearbeiten</a:t>
            </a:r>
          </a:p>
        </p:txBody>
      </p:sp>
      <p:sp>
        <p:nvSpPr>
          <p:cNvPr id="3" name="Textplatzhalter 2"/>
          <p:cNvSpPr>
            <a:spLocks noGrp="1"/>
          </p:cNvSpPr>
          <p:nvPr>
            <p:ph type="body" idx="1"/>
            <p:custDataLst>
              <p:tags r:id="rId2"/>
            </p:custDataLst>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a:t>Textmasterformat bearbeiten</a:t>
            </a:r>
          </a:p>
        </p:txBody>
      </p:sp>
      <p:sp>
        <p:nvSpPr>
          <p:cNvPr id="4" name="Inhaltsplatzhalter 3"/>
          <p:cNvSpPr>
            <a:spLocks noGrp="1"/>
          </p:cNvSpPr>
          <p:nvPr>
            <p:ph sz="half" idx="2"/>
            <p:custDataLst>
              <p:tags r:id="rId3"/>
            </p:custDataLst>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5" name="Textplatzhalter 4"/>
          <p:cNvSpPr>
            <a:spLocks noGrp="1"/>
          </p:cNvSpPr>
          <p:nvPr>
            <p:ph type="body" sz="quarter" idx="3"/>
            <p:custDataLst>
              <p:tags r:id="rId4"/>
            </p:custDataLst>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dirty="0"/>
              <a:t>Textmasterformat bearbeiten</a:t>
            </a:r>
          </a:p>
        </p:txBody>
      </p:sp>
      <p:sp>
        <p:nvSpPr>
          <p:cNvPr id="6" name="Inhaltsplatzhalter 5"/>
          <p:cNvSpPr>
            <a:spLocks noGrp="1"/>
          </p:cNvSpPr>
          <p:nvPr>
            <p:ph sz="quarter" idx="4"/>
            <p:custDataLst>
              <p:tags r:id="rId5"/>
            </p:custDataLst>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7" name="Rectangle 6"/>
          <p:cNvSpPr>
            <a:spLocks noGrp="1" noChangeArrowheads="1"/>
          </p:cNvSpPr>
          <p:nvPr>
            <p:ph type="sldNum" sz="quarter" idx="10"/>
            <p:custDataLst>
              <p:tags r:id="rId6"/>
            </p:custDataLst>
          </p:nvPr>
        </p:nvSpPr>
        <p:spPr>
          <a:ln/>
        </p:spPr>
        <p:txBody>
          <a:bodyPr/>
          <a:lstStyle>
            <a:lvl1pPr>
              <a:defRPr/>
            </a:lvl1pPr>
          </a:lstStyle>
          <a:p>
            <a:pPr>
              <a:defRPr/>
            </a:pPr>
            <a:fld id="{5B1AB665-2693-49B8-A192-3CC1E277FBF0}" type="slidenum">
              <a:rPr lang="de-CH" smtClean="0"/>
              <a:pPr>
                <a:defRPr/>
              </a:pPr>
              <a:t>‹Nr.›</a:t>
            </a:fld>
            <a:endParaRPr lang="de-CH" dirty="0"/>
          </a:p>
        </p:txBody>
      </p:sp>
    </p:spTree>
    <p:extLst>
      <p:ext uri="{BB962C8B-B14F-4D97-AF65-F5344CB8AC3E}">
        <p14:creationId xmlns:p14="http://schemas.microsoft.com/office/powerpoint/2010/main" val="3825039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p:txBody>
          <a:bodyPr/>
          <a:lstStyle/>
          <a:p>
            <a:r>
              <a:rPr lang="de-CH" dirty="0"/>
              <a:t>Titelmasterformat durch Klicken bearbeiten</a:t>
            </a:r>
          </a:p>
        </p:txBody>
      </p:sp>
      <p:sp>
        <p:nvSpPr>
          <p:cNvPr id="3" name="Rectangle 6"/>
          <p:cNvSpPr>
            <a:spLocks noGrp="1" noChangeArrowheads="1"/>
          </p:cNvSpPr>
          <p:nvPr>
            <p:ph type="sldNum" sz="quarter" idx="10"/>
            <p:custDataLst>
              <p:tags r:id="rId2"/>
            </p:custDataLst>
          </p:nvPr>
        </p:nvSpPr>
        <p:spPr>
          <a:ln/>
        </p:spPr>
        <p:txBody>
          <a:bodyPr/>
          <a:lstStyle>
            <a:lvl1pPr>
              <a:defRPr/>
            </a:lvl1pPr>
          </a:lstStyle>
          <a:p>
            <a:pPr>
              <a:defRPr/>
            </a:pPr>
            <a:fld id="{181BC7F1-CB29-4F04-86B9-F67DB559A91C}" type="slidenum">
              <a:rPr lang="de-CH" smtClean="0"/>
              <a:pPr>
                <a:defRPr/>
              </a:pPr>
              <a:t>‹Nr.›</a:t>
            </a:fld>
            <a:endParaRPr lang="de-CH" dirty="0"/>
          </a:p>
        </p:txBody>
      </p:sp>
    </p:spTree>
    <p:extLst>
      <p:ext uri="{BB962C8B-B14F-4D97-AF65-F5344CB8AC3E}">
        <p14:creationId xmlns:p14="http://schemas.microsoft.com/office/powerpoint/2010/main" val="139741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custDataLst>
              <p:tags r:id="rId1"/>
            </p:custDataLst>
          </p:nvPr>
        </p:nvSpPr>
        <p:spPr>
          <a:ln/>
        </p:spPr>
        <p:txBody>
          <a:bodyPr/>
          <a:lstStyle>
            <a:lvl1pPr>
              <a:defRPr/>
            </a:lvl1pPr>
          </a:lstStyle>
          <a:p>
            <a:pPr>
              <a:defRPr/>
            </a:pPr>
            <a:fld id="{F2347AB4-3853-47A4-9727-31AB913E0FA2}" type="slidenum">
              <a:rPr lang="de-CH" smtClean="0"/>
              <a:pPr>
                <a:defRPr/>
              </a:pPr>
              <a:t>‹Nr.›</a:t>
            </a:fld>
            <a:endParaRPr lang="de-CH" dirty="0"/>
          </a:p>
        </p:txBody>
      </p:sp>
    </p:spTree>
    <p:extLst>
      <p:ext uri="{BB962C8B-B14F-4D97-AF65-F5344CB8AC3E}">
        <p14:creationId xmlns:p14="http://schemas.microsoft.com/office/powerpoint/2010/main" val="187915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273050"/>
            <a:ext cx="3008313" cy="1162050"/>
          </a:xfrm>
        </p:spPr>
        <p:txBody>
          <a:bodyPr anchor="b"/>
          <a:lstStyle>
            <a:lvl1pPr algn="l">
              <a:defRPr sz="2000" b="1"/>
            </a:lvl1pPr>
          </a:lstStyle>
          <a:p>
            <a:r>
              <a:rPr lang="de-CH" dirty="0"/>
              <a:t>Titelmasterformat durch Klicken bearbeiten</a:t>
            </a:r>
          </a:p>
        </p:txBody>
      </p:sp>
      <p:sp>
        <p:nvSpPr>
          <p:cNvPr id="3" name="Inhaltsplatzhalter 2"/>
          <p:cNvSpPr>
            <a:spLocks noGrp="1"/>
          </p:cNvSpPr>
          <p:nvPr>
            <p:ph idx="1"/>
            <p:custDataLst>
              <p:tags r:id="rId2"/>
            </p:custDataLst>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dirty="0"/>
              <a:t>Textmasterformat bearbeiten</a:t>
            </a:r>
          </a:p>
          <a:p>
            <a:pPr lvl="1"/>
            <a:r>
              <a:rPr lang="de-CH" dirty="0"/>
              <a:t>Zweite Ebene</a:t>
            </a:r>
          </a:p>
          <a:p>
            <a:pPr lvl="2"/>
            <a:r>
              <a:rPr lang="de-CH" dirty="0"/>
              <a:t>Dritte Ebene</a:t>
            </a:r>
          </a:p>
          <a:p>
            <a:pPr lvl="3"/>
            <a:r>
              <a:rPr lang="de-CH" dirty="0"/>
              <a:t>Vierte Ebene</a:t>
            </a:r>
          </a:p>
          <a:p>
            <a:pPr lvl="4"/>
            <a:r>
              <a:rPr lang="de-CH" dirty="0"/>
              <a:t>Fünfte Ebene</a:t>
            </a:r>
          </a:p>
        </p:txBody>
      </p:sp>
      <p:sp>
        <p:nvSpPr>
          <p:cNvPr id="4" name="Textplatzhalter 3"/>
          <p:cNvSpPr>
            <a:spLocks noGrp="1"/>
          </p:cNvSpPr>
          <p:nvPr>
            <p:ph type="body" sz="half" idx="2"/>
            <p:custDataLst>
              <p:tags r:id="rId3"/>
            </p:custDataLst>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a:t>Textmasterformat bearbeiten</a:t>
            </a:r>
          </a:p>
        </p:txBody>
      </p:sp>
      <p:sp>
        <p:nvSpPr>
          <p:cNvPr id="5" name="Rectangle 6"/>
          <p:cNvSpPr>
            <a:spLocks noGrp="1" noChangeArrowheads="1"/>
          </p:cNvSpPr>
          <p:nvPr>
            <p:ph type="sldNum" sz="quarter" idx="10"/>
            <p:custDataLst>
              <p:tags r:id="rId4"/>
            </p:custDataLst>
          </p:nvPr>
        </p:nvSpPr>
        <p:spPr>
          <a:ln/>
        </p:spPr>
        <p:txBody>
          <a:bodyPr/>
          <a:lstStyle>
            <a:lvl1pPr>
              <a:defRPr/>
            </a:lvl1pPr>
          </a:lstStyle>
          <a:p>
            <a:pPr>
              <a:defRPr/>
            </a:pPr>
            <a:fld id="{4DAE72B1-7DA0-4E76-8F0E-F6871006F19C}" type="slidenum">
              <a:rPr lang="de-CH" smtClean="0"/>
              <a:pPr>
                <a:defRPr/>
              </a:pPr>
              <a:t>‹Nr.›</a:t>
            </a:fld>
            <a:endParaRPr lang="de-CH" dirty="0"/>
          </a:p>
        </p:txBody>
      </p:sp>
    </p:spTree>
    <p:extLst>
      <p:ext uri="{BB962C8B-B14F-4D97-AF65-F5344CB8AC3E}">
        <p14:creationId xmlns:p14="http://schemas.microsoft.com/office/powerpoint/2010/main" val="225589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1792288" y="4800600"/>
            <a:ext cx="5486400" cy="566738"/>
          </a:xfrm>
        </p:spPr>
        <p:txBody>
          <a:bodyPr anchor="b"/>
          <a:lstStyle>
            <a:lvl1pPr algn="l">
              <a:defRPr sz="2000" b="1"/>
            </a:lvl1pPr>
          </a:lstStyle>
          <a:p>
            <a:r>
              <a:rPr lang="de-CH" dirty="0"/>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p:cNvSpPr>
            <a:spLocks noGrp="1"/>
          </p:cNvSpPr>
          <p:nvPr>
            <p:ph type="body" sz="half" idx="2"/>
            <p:custDataLst>
              <p:tags r:id="rId2"/>
            </p:custDataLst>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dirty="0"/>
              <a:t>Textmasterformat bearbeiten</a:t>
            </a:r>
          </a:p>
        </p:txBody>
      </p:sp>
      <p:sp>
        <p:nvSpPr>
          <p:cNvPr id="5" name="Rectangle 6"/>
          <p:cNvSpPr>
            <a:spLocks noGrp="1" noChangeArrowheads="1"/>
          </p:cNvSpPr>
          <p:nvPr>
            <p:ph type="sldNum" sz="quarter" idx="10"/>
            <p:custDataLst>
              <p:tags r:id="rId3"/>
            </p:custDataLst>
          </p:nvPr>
        </p:nvSpPr>
        <p:spPr>
          <a:ln/>
        </p:spPr>
        <p:txBody>
          <a:bodyPr/>
          <a:lstStyle>
            <a:lvl1pPr>
              <a:defRPr/>
            </a:lvl1pPr>
          </a:lstStyle>
          <a:p>
            <a:pPr>
              <a:defRPr/>
            </a:pPr>
            <a:fld id="{732045DC-291C-4EE8-8B81-778A4F6A4B24}" type="slidenum">
              <a:rPr lang="de-CH" smtClean="0"/>
              <a:pPr>
                <a:defRPr/>
              </a:pPr>
              <a:t>‹Nr.›</a:t>
            </a:fld>
            <a:endParaRPr lang="de-CH" dirty="0"/>
          </a:p>
        </p:txBody>
      </p:sp>
    </p:spTree>
    <p:extLst>
      <p:ext uri="{BB962C8B-B14F-4D97-AF65-F5344CB8AC3E}">
        <p14:creationId xmlns:p14="http://schemas.microsoft.com/office/powerpoint/2010/main" val="90127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5.xml"/><Relationship Id="rId3" Type="http://schemas.openxmlformats.org/officeDocument/2006/relationships/slideLayout" Target="../slideLayouts/slideLayout3.xml"/><Relationship Id="rId21" Type="http://schemas.openxmlformats.org/officeDocument/2006/relationships/tags" Target="../tags/tag8.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22"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ags" Target="../tags/tag5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ags" Target="../tags/tag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Grafik 7"/>
          <p:cNvPicPr>
            <a:picLocks/>
          </p:cNvPicPr>
          <p:nvPr userDrawn="1">
            <p:custDataLst>
              <p:tags r:id="rId15"/>
            </p:custDataLst>
          </p:nvPr>
        </p:nvPicPr>
        <p:blipFill>
          <a:blip r:embed="rId2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051" name="Rectangle 2"/>
          <p:cNvSpPr>
            <a:spLocks noGrp="1" noChangeArrowheads="1"/>
          </p:cNvSpPr>
          <p:nvPr>
            <p:ph type="title"/>
            <p:custDataLst>
              <p:tags r:id="rId16"/>
            </p:custDataLst>
          </p:nvPr>
        </p:nvSpPr>
        <p:spPr bwMode="auto">
          <a:xfrm>
            <a:off x="442913" y="412750"/>
            <a:ext cx="6272212" cy="80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a:t>Cliquez </a:t>
            </a:r>
            <a:r>
              <a:rPr lang="de-CH" dirty="0" err="1"/>
              <a:t>pour éditer les styles </a:t>
            </a:r>
            <a:r>
              <a:rPr lang="de-CH" dirty="0"/>
              <a:t>de titre principal</a:t>
            </a:r>
          </a:p>
        </p:txBody>
      </p:sp>
      <p:sp>
        <p:nvSpPr>
          <p:cNvPr id="2052" name="Rectangle 3"/>
          <p:cNvSpPr>
            <a:spLocks noGrp="1" noChangeArrowheads="1"/>
          </p:cNvSpPr>
          <p:nvPr>
            <p:ph type="body" idx="1"/>
            <p:custDataLst>
              <p:tags r:id="rId17"/>
            </p:custDataLst>
          </p:nvPr>
        </p:nvSpPr>
        <p:spPr bwMode="auto">
          <a:xfrm>
            <a:off x="466725" y="1377950"/>
            <a:ext cx="8281988" cy="463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a:t>Cliquez </a:t>
            </a:r>
            <a:r>
              <a:rPr lang="de-CH" dirty="0" err="1"/>
              <a:t>pour éditer les styles de texte </a:t>
            </a:r>
            <a:r>
              <a:rPr lang="de-CH" dirty="0"/>
              <a:t>principal</a:t>
            </a:r>
          </a:p>
          <a:p>
            <a:pPr lvl="1"/>
            <a:r>
              <a:rPr lang="de-CH" dirty="0"/>
              <a:t>Deuxième </a:t>
            </a:r>
            <a:r>
              <a:rPr lang="de-CH" dirty="0" err="1"/>
              <a:t>niveau</a:t>
            </a:r>
            <a:endParaRPr lang="de-CH" dirty="0"/>
          </a:p>
          <a:p>
            <a:pPr lvl="2"/>
            <a:r>
              <a:rPr lang="de-CH" dirty="0"/>
              <a:t>Troisième </a:t>
            </a:r>
            <a:r>
              <a:rPr lang="de-CH" dirty="0" err="1"/>
              <a:t>niveau</a:t>
            </a:r>
            <a:endParaRPr lang="de-CH" dirty="0"/>
          </a:p>
          <a:p>
            <a:pPr lvl="3"/>
            <a:r>
              <a:rPr lang="de-CH" dirty="0" err="1"/>
              <a:t>Quatrième niveau</a:t>
            </a:r>
            <a:endParaRPr lang="de-CH" dirty="0"/>
          </a:p>
          <a:p>
            <a:pPr lvl="4"/>
            <a:r>
              <a:rPr lang="de-CH" dirty="0" err="1"/>
              <a:t>Cinquième niveau</a:t>
            </a:r>
            <a:endParaRPr lang="de-CH" dirty="0"/>
          </a:p>
        </p:txBody>
      </p:sp>
      <p:sp>
        <p:nvSpPr>
          <p:cNvPr id="2053" name="Text Box 9"/>
          <p:cNvSpPr txBox="1">
            <a:spLocks noChangeArrowheads="1"/>
          </p:cNvSpPr>
          <p:nvPr>
            <p:custDataLst>
              <p:tags r:id="rId18"/>
            </p:custDataLst>
          </p:nvPr>
        </p:nvSpPr>
        <p:spPr bwMode="auto">
          <a:xfrm>
            <a:off x="358775" y="6195600"/>
            <a:ext cx="47481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de-CH" sz="1000">
                <a:latin typeface="Arial" charset="0"/>
              </a:rPr>
              <a:t>Page</a:t>
            </a:r>
            <a:endParaRPr lang="de-CH" sz="1000" dirty="0">
              <a:latin typeface="Arial" charset="0"/>
            </a:endParaRPr>
          </a:p>
        </p:txBody>
      </p:sp>
      <p:sp>
        <p:nvSpPr>
          <p:cNvPr id="2054" name="Text Box 10"/>
          <p:cNvSpPr txBox="1">
            <a:spLocks noChangeArrowheads="1"/>
          </p:cNvSpPr>
          <p:nvPr>
            <p:custDataLst>
              <p:tags r:id="rId19"/>
            </p:custDataLst>
          </p:nvPr>
        </p:nvSpPr>
        <p:spPr bwMode="auto">
          <a:xfrm>
            <a:off x="1846800" y="6195600"/>
            <a:ext cx="558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a:latin typeface="Arial" charset="0"/>
              </a:rPr>
              <a:t>Clinique de psychiatrie, psychothérapie et psychosomatique, Centre d'évaluation et de triage, Home Treatment</a:t>
            </a:r>
            <a:endParaRPr lang="de-CH" sz="1000" dirty="0">
              <a:latin typeface="Arial" charset="0"/>
            </a:endParaRPr>
          </a:p>
        </p:txBody>
      </p:sp>
      <p:sp>
        <p:nvSpPr>
          <p:cNvPr id="1030" name="Rectangle 6"/>
          <p:cNvSpPr>
            <a:spLocks noGrp="1" noChangeArrowheads="1"/>
          </p:cNvSpPr>
          <p:nvPr>
            <p:ph type="sldNum" sz="quarter" idx="4"/>
            <p:custDataLst>
              <p:tags r:id="rId20"/>
            </p:custDataLst>
          </p:nvPr>
        </p:nvSpPr>
        <p:spPr bwMode="auto">
          <a:xfrm>
            <a:off x="677862" y="6220800"/>
            <a:ext cx="439200"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ts val="1000"/>
              </a:lnSpc>
              <a:defRPr sz="1000" smtClean="0">
                <a:latin typeface="+mn-lt"/>
              </a:defRPr>
            </a:lvl1pPr>
          </a:lstStyle>
          <a:p>
            <a:pPr>
              <a:defRPr/>
            </a:pPr>
            <a:fld id="{4FE37A77-CF1A-4FCA-8408-E09600D5B72E}" type="slidenum">
              <a:rPr lang="de-CH" smtClean="0"/>
              <a:t>‹Nr.›</a:t>
            </a:fld>
            <a:endParaRPr lang="de-CH" dirty="0"/>
          </a:p>
        </p:txBody>
      </p:sp>
      <p:sp>
        <p:nvSpPr>
          <p:cNvPr id="2056" name="Text Box 13"/>
          <p:cNvSpPr txBox="1">
            <a:spLocks noChangeArrowheads="1"/>
          </p:cNvSpPr>
          <p:nvPr>
            <p:custDataLst>
              <p:tags r:id="rId21"/>
            </p:custDataLst>
          </p:nvPr>
        </p:nvSpPr>
        <p:spPr bwMode="auto">
          <a:xfrm>
            <a:off x="1051200" y="6195600"/>
            <a:ext cx="819455"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lnSpc>
                <a:spcPts val="1200"/>
              </a:lnSpc>
            </a:pPr>
            <a:r>
              <a:rPr lang="de-CH" sz="1000" dirty="0">
                <a:latin typeface="Arial" charset="0"/>
              </a:rPr>
              <a:t>14.09.2023</a:t>
            </a:r>
          </a:p>
        </p:txBody>
      </p:sp>
    </p:spTree>
  </p:cSld>
  <p:clrMap bg1="lt1" tx1="dk1" bg2="lt2" tx2="dk2" accent1="accent1" accent2="accent2" accent3="accent3" accent4="accent4" accent5="accent5" accent6="accent6" hlink="hlink" folHlink="folHlink"/>
  <p:sldLayoutIdLst>
    <p:sldLayoutId id="2147483698"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hf hdr="0"/>
  <p:txStyles>
    <p:titleStyle>
      <a:lvl1pPr algn="l" rtl="0" eaLnBrk="0" fontAlgn="base" hangingPunct="0">
        <a:lnSpc>
          <a:spcPts val="3000"/>
        </a:lnSpc>
        <a:spcBef>
          <a:spcPct val="0"/>
        </a:spcBef>
        <a:spcAft>
          <a:spcPct val="0"/>
        </a:spcAft>
        <a:defRPr sz="2300" b="1">
          <a:solidFill>
            <a:srgbClr val="0078BB"/>
          </a:solidFill>
          <a:latin typeface="+mj-lt"/>
          <a:ea typeface="+mj-ea"/>
          <a:cs typeface="+mj-cs"/>
        </a:defRPr>
      </a:lvl1pPr>
      <a:lvl2pPr algn="l" rtl="0" eaLnBrk="0" fontAlgn="base" hangingPunct="0">
        <a:lnSpc>
          <a:spcPts val="3000"/>
        </a:lnSpc>
        <a:spcBef>
          <a:spcPct val="0"/>
        </a:spcBef>
        <a:spcAft>
          <a:spcPct val="0"/>
        </a:spcAft>
        <a:defRPr sz="2300" b="1">
          <a:solidFill>
            <a:srgbClr val="0078BB"/>
          </a:solidFill>
          <a:latin typeface="Arial" charset="0"/>
        </a:defRPr>
      </a:lvl2pPr>
      <a:lvl3pPr algn="l" rtl="0" eaLnBrk="0" fontAlgn="base" hangingPunct="0">
        <a:lnSpc>
          <a:spcPts val="3000"/>
        </a:lnSpc>
        <a:spcBef>
          <a:spcPct val="0"/>
        </a:spcBef>
        <a:spcAft>
          <a:spcPct val="0"/>
        </a:spcAft>
        <a:defRPr sz="2300" b="1">
          <a:solidFill>
            <a:srgbClr val="0078BB"/>
          </a:solidFill>
          <a:latin typeface="Arial" charset="0"/>
        </a:defRPr>
      </a:lvl3pPr>
      <a:lvl4pPr algn="l" rtl="0" eaLnBrk="0" fontAlgn="base" hangingPunct="0">
        <a:lnSpc>
          <a:spcPts val="3000"/>
        </a:lnSpc>
        <a:spcBef>
          <a:spcPct val="0"/>
        </a:spcBef>
        <a:spcAft>
          <a:spcPct val="0"/>
        </a:spcAft>
        <a:defRPr sz="2300" b="1">
          <a:solidFill>
            <a:srgbClr val="0078BB"/>
          </a:solidFill>
          <a:latin typeface="Arial" charset="0"/>
        </a:defRPr>
      </a:lvl4pPr>
      <a:lvl5pPr algn="l" rtl="0" eaLnBrk="0" fontAlgn="base" hangingPunct="0">
        <a:lnSpc>
          <a:spcPts val="3000"/>
        </a:lnSpc>
        <a:spcBef>
          <a:spcPct val="0"/>
        </a:spcBef>
        <a:spcAft>
          <a:spcPct val="0"/>
        </a:spcAft>
        <a:defRPr sz="2300" b="1">
          <a:solidFill>
            <a:srgbClr val="0078BB"/>
          </a:solidFill>
          <a:latin typeface="Arial" charset="0"/>
        </a:defRPr>
      </a:lvl5pPr>
      <a:lvl6pPr marL="457200" algn="l" rtl="0" fontAlgn="base">
        <a:lnSpc>
          <a:spcPts val="3000"/>
        </a:lnSpc>
        <a:spcBef>
          <a:spcPct val="0"/>
        </a:spcBef>
        <a:spcAft>
          <a:spcPct val="0"/>
        </a:spcAft>
        <a:defRPr sz="2300" b="1">
          <a:solidFill>
            <a:srgbClr val="0078BB"/>
          </a:solidFill>
          <a:latin typeface="Arial" charset="0"/>
        </a:defRPr>
      </a:lvl6pPr>
      <a:lvl7pPr marL="914400" algn="l" rtl="0" fontAlgn="base">
        <a:lnSpc>
          <a:spcPts val="3000"/>
        </a:lnSpc>
        <a:spcBef>
          <a:spcPct val="0"/>
        </a:spcBef>
        <a:spcAft>
          <a:spcPct val="0"/>
        </a:spcAft>
        <a:defRPr sz="2300" b="1">
          <a:solidFill>
            <a:srgbClr val="0078BB"/>
          </a:solidFill>
          <a:latin typeface="Arial" charset="0"/>
        </a:defRPr>
      </a:lvl7pPr>
      <a:lvl8pPr marL="1371600" algn="l" rtl="0" fontAlgn="base">
        <a:lnSpc>
          <a:spcPts val="3000"/>
        </a:lnSpc>
        <a:spcBef>
          <a:spcPct val="0"/>
        </a:spcBef>
        <a:spcAft>
          <a:spcPct val="0"/>
        </a:spcAft>
        <a:defRPr sz="2300" b="1">
          <a:solidFill>
            <a:srgbClr val="0078BB"/>
          </a:solidFill>
          <a:latin typeface="Arial" charset="0"/>
        </a:defRPr>
      </a:lvl8pPr>
      <a:lvl9pPr marL="1828800" algn="l" rtl="0" fontAlgn="base">
        <a:lnSpc>
          <a:spcPts val="3000"/>
        </a:lnSpc>
        <a:spcBef>
          <a:spcPct val="0"/>
        </a:spcBef>
        <a:spcAft>
          <a:spcPct val="0"/>
        </a:spcAft>
        <a:defRPr sz="2300" b="1">
          <a:solidFill>
            <a:srgbClr val="0078BB"/>
          </a:solidFill>
          <a:latin typeface="Arial" charset="0"/>
        </a:defRPr>
      </a:lvl9pPr>
    </p:titleStyle>
    <p:bodyStyle>
      <a:lvl1pPr marL="342900" indent="-342900" algn="l" rtl="0" eaLnBrk="0" fontAlgn="base" hangingPunct="0">
        <a:lnSpc>
          <a:spcPts val="2200"/>
        </a:lnSpc>
        <a:spcBef>
          <a:spcPct val="0"/>
        </a:spcBef>
        <a:spcAft>
          <a:spcPct val="0"/>
        </a:spcAft>
        <a:buFont typeface="Arial" charset="0"/>
        <a:defRPr>
          <a:solidFill>
            <a:schemeClr val="tx1"/>
          </a:solidFill>
          <a:latin typeface="+mn-lt"/>
          <a:ea typeface="+mn-ea"/>
          <a:cs typeface="+mn-cs"/>
        </a:defRPr>
      </a:lvl1pPr>
      <a:lvl2pPr marL="196850" indent="-195263" algn="l" rtl="0" eaLnBrk="0" fontAlgn="base" hangingPunct="0">
        <a:lnSpc>
          <a:spcPts val="2200"/>
        </a:lnSpc>
        <a:spcBef>
          <a:spcPct val="0"/>
        </a:spcBef>
        <a:spcAft>
          <a:spcPct val="0"/>
        </a:spcAft>
        <a:buFont typeface="Arial" charset="0"/>
        <a:buChar char="–"/>
        <a:defRPr>
          <a:solidFill>
            <a:schemeClr val="tx1"/>
          </a:solidFill>
          <a:latin typeface="+mn-lt"/>
        </a:defRPr>
      </a:lvl2pPr>
      <a:lvl3pPr marL="395288" indent="-196850" algn="l" rtl="0" eaLnBrk="0" fontAlgn="base" hangingPunct="0">
        <a:lnSpc>
          <a:spcPts val="2200"/>
        </a:lnSpc>
        <a:spcBef>
          <a:spcPct val="0"/>
        </a:spcBef>
        <a:spcAft>
          <a:spcPct val="0"/>
        </a:spcAft>
        <a:buFont typeface="Arial" charset="0"/>
        <a:buChar char="–"/>
        <a:defRPr>
          <a:solidFill>
            <a:schemeClr val="tx1"/>
          </a:solidFill>
          <a:latin typeface="+mn-lt"/>
        </a:defRPr>
      </a:lvl3pPr>
      <a:lvl4pPr marL="582613" indent="-185738" algn="l" rtl="0" eaLnBrk="0" fontAlgn="base" hangingPunct="0">
        <a:lnSpc>
          <a:spcPts val="2200"/>
        </a:lnSpc>
        <a:spcBef>
          <a:spcPct val="0"/>
        </a:spcBef>
        <a:spcAft>
          <a:spcPct val="0"/>
        </a:spcAft>
        <a:buFont typeface="Arial" charset="0"/>
        <a:buChar char="–"/>
        <a:defRPr>
          <a:solidFill>
            <a:schemeClr val="tx1"/>
          </a:solidFill>
          <a:latin typeface="+mn-lt"/>
        </a:defRPr>
      </a:lvl4pPr>
      <a:lvl5pPr marL="763588" indent="-179388" algn="l" rtl="0" eaLnBrk="0" fontAlgn="base" hangingPunct="0">
        <a:lnSpc>
          <a:spcPts val="2200"/>
        </a:lnSpc>
        <a:spcBef>
          <a:spcPct val="0"/>
        </a:spcBef>
        <a:spcAft>
          <a:spcPct val="0"/>
        </a:spcAft>
        <a:buFont typeface="Arial" charset="0"/>
        <a:buChar char="–"/>
        <a:defRPr>
          <a:solidFill>
            <a:schemeClr val="tx1"/>
          </a:solidFill>
          <a:latin typeface="+mn-lt"/>
        </a:defRPr>
      </a:lvl5pPr>
      <a:lvl6pPr marL="1220788" indent="-179388" algn="l" rtl="0" fontAlgn="base">
        <a:lnSpc>
          <a:spcPts val="2200"/>
        </a:lnSpc>
        <a:spcBef>
          <a:spcPct val="0"/>
        </a:spcBef>
        <a:spcAft>
          <a:spcPct val="0"/>
        </a:spcAft>
        <a:buFont typeface="Arial" charset="0"/>
        <a:buChar char="–"/>
        <a:defRPr>
          <a:solidFill>
            <a:schemeClr val="tx1"/>
          </a:solidFill>
          <a:latin typeface="+mn-lt"/>
        </a:defRPr>
      </a:lvl6pPr>
      <a:lvl7pPr marL="1677988" indent="-179388" algn="l" rtl="0" fontAlgn="base">
        <a:lnSpc>
          <a:spcPts val="2200"/>
        </a:lnSpc>
        <a:spcBef>
          <a:spcPct val="0"/>
        </a:spcBef>
        <a:spcAft>
          <a:spcPct val="0"/>
        </a:spcAft>
        <a:buFont typeface="Arial" charset="0"/>
        <a:buChar char="–"/>
        <a:defRPr>
          <a:solidFill>
            <a:schemeClr val="tx1"/>
          </a:solidFill>
          <a:latin typeface="+mn-lt"/>
        </a:defRPr>
      </a:lvl7pPr>
      <a:lvl8pPr marL="2135188" indent="-179388" algn="l" rtl="0" fontAlgn="base">
        <a:lnSpc>
          <a:spcPts val="2200"/>
        </a:lnSpc>
        <a:spcBef>
          <a:spcPct val="0"/>
        </a:spcBef>
        <a:spcAft>
          <a:spcPct val="0"/>
        </a:spcAft>
        <a:buFont typeface="Arial" charset="0"/>
        <a:buChar char="–"/>
        <a:defRPr>
          <a:solidFill>
            <a:schemeClr val="tx1"/>
          </a:solidFill>
          <a:latin typeface="+mn-lt"/>
        </a:defRPr>
      </a:lvl8pPr>
      <a:lvl9pPr marL="2592388" indent="-179388" algn="l" rtl="0" fontAlgn="base">
        <a:lnSpc>
          <a:spcPts val="2200"/>
        </a:lnSpc>
        <a:spcBef>
          <a:spcPct val="0"/>
        </a:spcBef>
        <a:spcAft>
          <a:spcPct val="0"/>
        </a:spcAft>
        <a:buFont typeface="Arial" charset="0"/>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078BB"/>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custDataLst>
              <p:tags r:id="rId13"/>
            </p:custDataLst>
          </p:nvPr>
        </p:nvSpPr>
        <p:spPr bwMode="auto">
          <a:xfrm>
            <a:off x="431800" y="1838325"/>
            <a:ext cx="8093075"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r>
              <a:rPr lang="de-CH" dirty="0"/>
              <a:t>Modifier le format de la maquette du titre en cliquant dessus</a:t>
            </a:r>
          </a:p>
        </p:txBody>
      </p:sp>
      <p:sp>
        <p:nvSpPr>
          <p:cNvPr id="3075" name="Rectangle 3"/>
          <p:cNvSpPr>
            <a:spLocks noGrp="1" noChangeArrowheads="1"/>
          </p:cNvSpPr>
          <p:nvPr>
            <p:ph type="body" idx="1"/>
            <p:custDataLst>
              <p:tags r:id="rId14"/>
            </p:custDataLst>
          </p:nvPr>
        </p:nvSpPr>
        <p:spPr bwMode="auto">
          <a:xfrm>
            <a:off x="431800" y="3141663"/>
            <a:ext cx="8120063"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CH" dirty="0"/>
              <a:t>Modifier les formats de grille de texte en cliquant dessus</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Arial" charset="0"/>
        </a:defRPr>
      </a:lvl2pPr>
      <a:lvl3pPr algn="l" rtl="0" eaLnBrk="0" fontAlgn="base" hangingPunct="0">
        <a:spcBef>
          <a:spcPct val="0"/>
        </a:spcBef>
        <a:spcAft>
          <a:spcPct val="0"/>
        </a:spcAft>
        <a:defRPr sz="4000" b="1">
          <a:solidFill>
            <a:schemeClr val="bg1"/>
          </a:solidFill>
          <a:latin typeface="Arial" charset="0"/>
        </a:defRPr>
      </a:lvl3pPr>
      <a:lvl4pPr algn="l" rtl="0" eaLnBrk="0" fontAlgn="base" hangingPunct="0">
        <a:spcBef>
          <a:spcPct val="0"/>
        </a:spcBef>
        <a:spcAft>
          <a:spcPct val="0"/>
        </a:spcAft>
        <a:defRPr sz="4000" b="1">
          <a:solidFill>
            <a:schemeClr val="bg1"/>
          </a:solidFill>
          <a:latin typeface="Arial" charset="0"/>
        </a:defRPr>
      </a:lvl4pPr>
      <a:lvl5pPr algn="l" rtl="0" eaLnBrk="0" fontAlgn="base" hangingPunct="0">
        <a:spcBef>
          <a:spcPct val="0"/>
        </a:spcBef>
        <a:spcAft>
          <a:spcPct val="0"/>
        </a:spcAft>
        <a:defRPr sz="4000" b="1">
          <a:solidFill>
            <a:schemeClr val="bg1"/>
          </a:solidFill>
          <a:latin typeface="Arial" charset="0"/>
        </a:defRPr>
      </a:lvl5pPr>
      <a:lvl6pPr marL="457200" algn="l" rtl="0" fontAlgn="base">
        <a:spcBef>
          <a:spcPct val="0"/>
        </a:spcBef>
        <a:spcAft>
          <a:spcPct val="0"/>
        </a:spcAft>
        <a:defRPr sz="4000" b="1">
          <a:solidFill>
            <a:schemeClr val="bg1"/>
          </a:solidFill>
          <a:latin typeface="Arial" charset="0"/>
        </a:defRPr>
      </a:lvl6pPr>
      <a:lvl7pPr marL="914400" algn="l" rtl="0" fontAlgn="base">
        <a:spcBef>
          <a:spcPct val="0"/>
        </a:spcBef>
        <a:spcAft>
          <a:spcPct val="0"/>
        </a:spcAft>
        <a:defRPr sz="4000" b="1">
          <a:solidFill>
            <a:schemeClr val="bg1"/>
          </a:solidFill>
          <a:latin typeface="Arial" charset="0"/>
        </a:defRPr>
      </a:lvl7pPr>
      <a:lvl8pPr marL="1371600" algn="l" rtl="0" fontAlgn="base">
        <a:spcBef>
          <a:spcPct val="0"/>
        </a:spcBef>
        <a:spcAft>
          <a:spcPct val="0"/>
        </a:spcAft>
        <a:defRPr sz="4000" b="1">
          <a:solidFill>
            <a:schemeClr val="bg1"/>
          </a:solidFill>
          <a:latin typeface="Arial" charset="0"/>
        </a:defRPr>
      </a:lvl8pPr>
      <a:lvl9pPr marL="1828800" algn="l" rtl="0" fontAlgn="base">
        <a:spcBef>
          <a:spcPct val="0"/>
        </a:spcBef>
        <a:spcAft>
          <a:spcPct val="0"/>
        </a:spcAft>
        <a:defRPr sz="4000" b="1">
          <a:solidFill>
            <a:schemeClr val="bg1"/>
          </a:solidFill>
          <a:latin typeface="Arial" charset="0"/>
        </a:defRPr>
      </a:lvl9pPr>
    </p:titleStyle>
    <p:bodyStyle>
      <a:lvl1pPr marL="342900" indent="-342900" algn="l" rtl="0" eaLnBrk="0" fontAlgn="base" hangingPunct="0">
        <a:spcBef>
          <a:spcPct val="0"/>
        </a:spcBef>
        <a:spcAft>
          <a:spcPct val="0"/>
        </a:spcAft>
        <a:defRPr sz="4000">
          <a:solidFill>
            <a:schemeClr val="bg1"/>
          </a:solidFill>
          <a:latin typeface="+mn-lt"/>
          <a:ea typeface="+mn-ea"/>
          <a:cs typeface="+mn-cs"/>
        </a:defRPr>
      </a:lvl1pPr>
      <a:lvl2pPr marL="828675" indent="-285750" algn="l" rtl="0" eaLnBrk="0" fontAlgn="base" hangingPunct="0">
        <a:spcBef>
          <a:spcPct val="20000"/>
        </a:spcBef>
        <a:spcAft>
          <a:spcPct val="0"/>
        </a:spcAft>
        <a:buChar char="–"/>
        <a:defRPr sz="4000">
          <a:solidFill>
            <a:schemeClr val="tx1"/>
          </a:solidFill>
          <a:latin typeface="+mn-lt"/>
        </a:defRPr>
      </a:lvl2pPr>
      <a:lvl3pPr marL="1236663" indent="-228600" algn="l" rtl="0" eaLnBrk="0" fontAlgn="base" hangingPunct="0">
        <a:spcBef>
          <a:spcPct val="20000"/>
        </a:spcBef>
        <a:spcAft>
          <a:spcPct val="0"/>
        </a:spcAft>
        <a:buChar char="•"/>
        <a:defRPr sz="4000">
          <a:solidFill>
            <a:schemeClr val="tx1"/>
          </a:solidFill>
          <a:latin typeface="+mn-lt"/>
        </a:defRPr>
      </a:lvl3pPr>
      <a:lvl4pPr marL="1644650" indent="-228600" algn="l" rtl="0" eaLnBrk="0" fontAlgn="base" hangingPunct="0">
        <a:spcBef>
          <a:spcPct val="20000"/>
        </a:spcBef>
        <a:spcAft>
          <a:spcPct val="0"/>
        </a:spcAft>
        <a:buChar char="–"/>
        <a:defRPr sz="4000">
          <a:solidFill>
            <a:schemeClr val="tx1"/>
          </a:solidFill>
          <a:latin typeface="+mn-lt"/>
        </a:defRPr>
      </a:lvl4pPr>
      <a:lvl5pPr marL="2057400" indent="-228600" algn="l" rtl="0" eaLnBrk="0" fontAlgn="base" hangingPunct="0">
        <a:spcBef>
          <a:spcPct val="20000"/>
        </a:spcBef>
        <a:spcAft>
          <a:spcPct val="0"/>
        </a:spcAft>
        <a:buChar char="»"/>
        <a:defRPr sz="4000">
          <a:solidFill>
            <a:schemeClr val="tx1"/>
          </a:solidFill>
          <a:latin typeface="+mn-lt"/>
        </a:defRPr>
      </a:lvl5pPr>
      <a:lvl6pPr marL="2514600" indent="-228600" algn="l" rtl="0" fontAlgn="base">
        <a:spcBef>
          <a:spcPct val="20000"/>
        </a:spcBef>
        <a:spcAft>
          <a:spcPct val="0"/>
        </a:spcAft>
        <a:buChar char="»"/>
        <a:defRPr sz="4000">
          <a:solidFill>
            <a:schemeClr val="tx1"/>
          </a:solidFill>
          <a:latin typeface="+mn-lt"/>
        </a:defRPr>
      </a:lvl6pPr>
      <a:lvl7pPr marL="2971800" indent="-228600" algn="l" rtl="0" fontAlgn="base">
        <a:spcBef>
          <a:spcPct val="20000"/>
        </a:spcBef>
        <a:spcAft>
          <a:spcPct val="0"/>
        </a:spcAft>
        <a:buChar char="»"/>
        <a:defRPr sz="4000">
          <a:solidFill>
            <a:schemeClr val="tx1"/>
          </a:solidFill>
          <a:latin typeface="+mn-lt"/>
        </a:defRPr>
      </a:lvl7pPr>
      <a:lvl8pPr marL="3429000" indent="-228600" algn="l" rtl="0" fontAlgn="base">
        <a:spcBef>
          <a:spcPct val="20000"/>
        </a:spcBef>
        <a:spcAft>
          <a:spcPct val="0"/>
        </a:spcAft>
        <a:buChar char="»"/>
        <a:defRPr sz="4000">
          <a:solidFill>
            <a:schemeClr val="tx1"/>
          </a:solidFill>
          <a:latin typeface="+mn-lt"/>
        </a:defRPr>
      </a:lvl8pPr>
      <a:lvl9pPr marL="3886200" indent="-228600" algn="l" rtl="0" fontAlgn="base">
        <a:spcBef>
          <a:spcPct val="20000"/>
        </a:spcBef>
        <a:spcAft>
          <a:spcPct val="0"/>
        </a:spcAft>
        <a:buChar char="»"/>
        <a:defRPr sz="4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slideLayout" Target="../slideLayouts/slideLayout2.xml"/><Relationship Id="rId4" Type="http://schemas.openxmlformats.org/officeDocument/2006/relationships/tags" Target="../tags/tag112.xml"/></Relationships>
</file>

<file path=ppt/slides/_rels/slide12.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121.xml"/><Relationship Id="rId2" Type="http://schemas.openxmlformats.org/officeDocument/2006/relationships/tags" Target="../tags/tag120.xml"/><Relationship Id="rId1" Type="http://schemas.openxmlformats.org/officeDocument/2006/relationships/tags" Target="../tags/tag119.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124.xml"/><Relationship Id="rId2" Type="http://schemas.openxmlformats.org/officeDocument/2006/relationships/tags" Target="../tags/tag123.xml"/><Relationship Id="rId1" Type="http://schemas.openxmlformats.org/officeDocument/2006/relationships/tags" Target="../tags/tag122.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130.xml"/><Relationship Id="rId2" Type="http://schemas.openxmlformats.org/officeDocument/2006/relationships/tags" Target="../tags/tag129.xml"/><Relationship Id="rId1" Type="http://schemas.openxmlformats.org/officeDocument/2006/relationships/tags" Target="../tags/tag128.xml"/><Relationship Id="rId5" Type="http://schemas.openxmlformats.org/officeDocument/2006/relationships/image" Target="../media/image2.png"/><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133.xml"/><Relationship Id="rId2" Type="http://schemas.openxmlformats.org/officeDocument/2006/relationships/tags" Target="../tags/tag132.xml"/><Relationship Id="rId1" Type="http://schemas.openxmlformats.org/officeDocument/2006/relationships/tags" Target="../tags/tag131.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5.xml"/><Relationship Id="rId1" Type="http://schemas.openxmlformats.org/officeDocument/2006/relationships/tags" Target="../tags/tag134.xml"/></Relationships>
</file>

<file path=ppt/slides/_rels/slide3.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hemeOverride" Target="../theme/themeOverride1.xml"/><Relationship Id="rId5" Type="http://schemas.openxmlformats.org/officeDocument/2006/relationships/slideLayout" Target="../slideLayouts/slideLayout2.xml"/><Relationship Id="rId4" Type="http://schemas.openxmlformats.org/officeDocument/2006/relationships/tags" Target="../tags/tag90.xml"/></Relationships>
</file>

<file path=ppt/slides/_rels/slide5.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Interprétation</a:t>
            </a:r>
          </a:p>
        </p:txBody>
      </p:sp>
      <p:sp>
        <p:nvSpPr>
          <p:cNvPr id="3" name="Inhaltsplatzhalter 2"/>
          <p:cNvSpPr>
            <a:spLocks noGrp="1"/>
          </p:cNvSpPr>
          <p:nvPr>
            <p:ph idx="1"/>
            <p:custDataLst>
              <p:tags r:id="rId2"/>
            </p:custDataLst>
          </p:nvPr>
        </p:nvSpPr>
        <p:spPr/>
        <p:txBody>
          <a:bodyPr/>
          <a:lstStyle/>
          <a:p>
            <a:r>
              <a:rPr lang="de-CH" dirty="0"/>
              <a:t>HT comme substitut </a:t>
            </a:r>
            <a:r>
              <a:rPr lang="de-CH" dirty="0" err="1"/>
              <a:t>partiel</a:t>
            </a:r>
            <a:r>
              <a:rPr lang="de-CH" dirty="0"/>
              <a:t> au </a:t>
            </a:r>
            <a:r>
              <a:rPr lang="de-CH" dirty="0" err="1"/>
              <a:t>traitement</a:t>
            </a:r>
            <a:r>
              <a:rPr lang="de-CH" dirty="0"/>
              <a:t> de </a:t>
            </a:r>
            <a:r>
              <a:rPr lang="de-CH" dirty="0" err="1"/>
              <a:t>crise</a:t>
            </a:r>
            <a:r>
              <a:rPr lang="de-CH" dirty="0"/>
              <a:t> </a:t>
            </a:r>
            <a:r>
              <a:rPr lang="de-CH" dirty="0" err="1"/>
              <a:t>traditionnel</a:t>
            </a:r>
            <a:r>
              <a:rPr lang="de-CH" dirty="0"/>
              <a:t>, à la </a:t>
            </a:r>
            <a:r>
              <a:rPr lang="de-CH" dirty="0" err="1"/>
              <a:t>fois</a:t>
            </a:r>
            <a:r>
              <a:rPr lang="de-CH" dirty="0"/>
              <a:t> </a:t>
            </a:r>
            <a:r>
              <a:rPr lang="de-CH" dirty="0" err="1"/>
              <a:t>sûr</a:t>
            </a:r>
            <a:r>
              <a:rPr lang="de-CH" dirty="0"/>
              <a:t> et </a:t>
            </a:r>
            <a:r>
              <a:rPr lang="de-CH" dirty="0" err="1"/>
              <a:t>efficace</a:t>
            </a:r>
            <a:endParaRPr lang="de-CH" dirty="0"/>
          </a:p>
          <a:p>
            <a:endParaRPr lang="de-CH" dirty="0"/>
          </a:p>
          <a:p>
            <a:endParaRPr lang="de-CH" dirty="0"/>
          </a:p>
          <a:p>
            <a:r>
              <a:rPr lang="de-CH" dirty="0"/>
              <a:t>&gt;&gt; Réduction du nombre de jours de traitement pour</a:t>
            </a:r>
          </a:p>
          <a:p>
            <a:endParaRPr lang="de-CH" dirty="0"/>
          </a:p>
          <a:p>
            <a:endParaRPr lang="de-CH" dirty="0"/>
          </a:p>
          <a:p>
            <a:pPr marL="285750" indent="-285750">
              <a:buFont typeface="Wingdings" panose="05000000000000000000" pitchFamily="2" charset="2"/>
              <a:buChar char="v"/>
            </a:pPr>
            <a:r>
              <a:rPr lang="de-CH" dirty="0"/>
              <a:t>Effets cliniques similaires</a:t>
            </a:r>
          </a:p>
          <a:p>
            <a:pPr marL="285750" indent="-285750">
              <a:buFont typeface="Wingdings" panose="05000000000000000000" pitchFamily="2" charset="2"/>
              <a:buChar char="v"/>
            </a:pPr>
            <a:endParaRPr lang="de-CH" dirty="0"/>
          </a:p>
          <a:p>
            <a:pPr marL="285750" indent="-285750">
              <a:buFont typeface="Wingdings" panose="05000000000000000000" pitchFamily="2" charset="2"/>
              <a:buChar char="v"/>
            </a:pPr>
            <a:r>
              <a:rPr lang="de-CH" dirty="0"/>
              <a:t>Satisfaction des patients similaire</a:t>
            </a:r>
          </a:p>
          <a:p>
            <a:pPr marL="0" indent="0"/>
            <a:endParaRPr lang="de-CH" dirty="0"/>
          </a:p>
          <a:p>
            <a:pPr marL="285750" indent="-285750">
              <a:buFont typeface="Wingdings" panose="05000000000000000000" pitchFamily="2" charset="2"/>
              <a:buChar char="v"/>
            </a:pPr>
            <a:r>
              <a:rPr lang="de-CH" dirty="0" err="1"/>
              <a:t>Evénements</a:t>
            </a:r>
            <a:r>
              <a:rPr lang="de-CH" dirty="0"/>
              <a:t> indésirables similaires</a:t>
            </a:r>
          </a:p>
        </p:txBody>
      </p:sp>
      <p:sp>
        <p:nvSpPr>
          <p:cNvPr id="4" name="Foliennummernplatzhalter 3"/>
          <p:cNvSpPr>
            <a:spLocks noGrp="1"/>
          </p:cNvSpPr>
          <p:nvPr>
            <p:ph type="sldNum" sz="quarter" idx="10"/>
            <p:custDataLst>
              <p:tags r:id="rId3"/>
            </p:custDataLst>
          </p:nvPr>
        </p:nvSpPr>
        <p:spPr/>
        <p:txBody>
          <a:bodyPr/>
          <a:lstStyle/>
          <a:p>
            <a:pPr>
              <a:defRPr/>
            </a:pPr>
            <a:r>
              <a:rPr lang="de-CH" dirty="0"/>
              <a:t>9</a:t>
            </a:r>
          </a:p>
        </p:txBody>
      </p:sp>
    </p:spTree>
    <p:extLst>
      <p:ext uri="{BB962C8B-B14F-4D97-AF65-F5344CB8AC3E}">
        <p14:creationId xmlns:p14="http://schemas.microsoft.com/office/powerpoint/2010/main" val="288843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10</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Situation de départ - mise en </a:t>
            </a:r>
            <a:r>
              <a:rPr lang="de-CH" dirty="0" err="1"/>
              <a:t>œuvre</a:t>
            </a:r>
            <a:r>
              <a:rPr lang="de-CH" dirty="0"/>
              <a:t> au sein de la PUK</a:t>
            </a:r>
          </a:p>
        </p:txBody>
      </p:sp>
      <p:sp>
        <p:nvSpPr>
          <p:cNvPr id="5124" name="Rectangle 3"/>
          <p:cNvSpPr>
            <a:spLocks noGrp="1" noChangeArrowheads="1"/>
          </p:cNvSpPr>
          <p:nvPr>
            <p:ph type="body" idx="1"/>
            <p:custDataLst>
              <p:tags r:id="rId3"/>
            </p:custDataLst>
          </p:nvPr>
        </p:nvSpPr>
        <p:spPr/>
        <p:txBody>
          <a:bodyPr/>
          <a:lstStyle/>
          <a:p>
            <a:pPr marL="0" indent="0"/>
            <a:r>
              <a:rPr lang="de-CH" dirty="0"/>
              <a:t> </a:t>
            </a:r>
          </a:p>
          <a:p>
            <a:pPr marL="0" indent="0" eaLnBrk="1" hangingPunct="1"/>
            <a:endParaRPr lang="de-CH" dirty="0"/>
          </a:p>
          <a:p>
            <a:pPr marL="0" indent="0" eaLnBrk="1" hangingPunct="1"/>
            <a:endParaRPr lang="de-CH" dirty="0"/>
          </a:p>
          <a:p>
            <a:pPr marL="0" indent="0" eaLnBrk="1" hangingPunct="1"/>
            <a:endParaRPr lang="de-CH" dirty="0"/>
          </a:p>
          <a:p>
            <a:pPr marL="0" indent="0" eaLnBrk="1" hangingPunct="1"/>
            <a:endParaRPr lang="de-CH" dirty="0"/>
          </a:p>
        </p:txBody>
      </p:sp>
      <p:sp>
        <p:nvSpPr>
          <p:cNvPr id="5" name="Inhaltsplatzhalter 2"/>
          <p:cNvSpPr txBox="1">
            <a:spLocks/>
          </p:cNvSpPr>
          <p:nvPr>
            <p:custDataLst>
              <p:tags r:id="rId4"/>
            </p:custDataLst>
          </p:nvPr>
        </p:nvSpPr>
        <p:spPr bwMode="auto">
          <a:xfrm>
            <a:off x="619125" y="1530350"/>
            <a:ext cx="8281988" cy="463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342900" indent="-342900" algn="l" rtl="0" eaLnBrk="0" fontAlgn="base" hangingPunct="0">
              <a:lnSpc>
                <a:spcPts val="2200"/>
              </a:lnSpc>
              <a:spcBef>
                <a:spcPct val="0"/>
              </a:spcBef>
              <a:spcAft>
                <a:spcPct val="0"/>
              </a:spcAft>
              <a:buFont typeface="Arial" charset="0"/>
              <a:defRPr>
                <a:solidFill>
                  <a:schemeClr val="tx1"/>
                </a:solidFill>
                <a:latin typeface="+mn-lt"/>
                <a:ea typeface="+mn-ea"/>
                <a:cs typeface="+mn-cs"/>
              </a:defRPr>
            </a:lvl1pPr>
            <a:lvl2pPr marL="196850" indent="-195263" algn="l" rtl="0" eaLnBrk="0" fontAlgn="base" hangingPunct="0">
              <a:lnSpc>
                <a:spcPts val="2200"/>
              </a:lnSpc>
              <a:spcBef>
                <a:spcPct val="0"/>
              </a:spcBef>
              <a:spcAft>
                <a:spcPct val="0"/>
              </a:spcAft>
              <a:buFont typeface="Arial" charset="0"/>
              <a:buChar char="–"/>
              <a:defRPr>
                <a:solidFill>
                  <a:schemeClr val="tx1"/>
                </a:solidFill>
                <a:latin typeface="+mn-lt"/>
              </a:defRPr>
            </a:lvl2pPr>
            <a:lvl3pPr marL="395288" indent="-196850" algn="l" rtl="0" eaLnBrk="0" fontAlgn="base" hangingPunct="0">
              <a:lnSpc>
                <a:spcPts val="2200"/>
              </a:lnSpc>
              <a:spcBef>
                <a:spcPct val="0"/>
              </a:spcBef>
              <a:spcAft>
                <a:spcPct val="0"/>
              </a:spcAft>
              <a:buFont typeface="Arial" charset="0"/>
              <a:buChar char="–"/>
              <a:defRPr>
                <a:solidFill>
                  <a:schemeClr val="tx1"/>
                </a:solidFill>
                <a:latin typeface="+mn-lt"/>
              </a:defRPr>
            </a:lvl3pPr>
            <a:lvl4pPr marL="582613" indent="-185738" algn="l" rtl="0" eaLnBrk="0" fontAlgn="base" hangingPunct="0">
              <a:lnSpc>
                <a:spcPts val="2200"/>
              </a:lnSpc>
              <a:spcBef>
                <a:spcPct val="0"/>
              </a:spcBef>
              <a:spcAft>
                <a:spcPct val="0"/>
              </a:spcAft>
              <a:buFont typeface="Arial" charset="0"/>
              <a:buChar char="–"/>
              <a:defRPr>
                <a:solidFill>
                  <a:schemeClr val="tx1"/>
                </a:solidFill>
                <a:latin typeface="+mn-lt"/>
              </a:defRPr>
            </a:lvl4pPr>
            <a:lvl5pPr marL="763588" indent="-179388" algn="l" rtl="0" eaLnBrk="0" fontAlgn="base" hangingPunct="0">
              <a:lnSpc>
                <a:spcPts val="2200"/>
              </a:lnSpc>
              <a:spcBef>
                <a:spcPct val="0"/>
              </a:spcBef>
              <a:spcAft>
                <a:spcPct val="0"/>
              </a:spcAft>
              <a:buFont typeface="Arial" charset="0"/>
              <a:buChar char="–"/>
              <a:defRPr>
                <a:solidFill>
                  <a:schemeClr val="tx1"/>
                </a:solidFill>
                <a:latin typeface="+mn-lt"/>
              </a:defRPr>
            </a:lvl5pPr>
            <a:lvl6pPr marL="1220788" indent="-179388" algn="l" rtl="0" fontAlgn="base">
              <a:lnSpc>
                <a:spcPts val="2200"/>
              </a:lnSpc>
              <a:spcBef>
                <a:spcPct val="0"/>
              </a:spcBef>
              <a:spcAft>
                <a:spcPct val="0"/>
              </a:spcAft>
              <a:buFont typeface="Arial" charset="0"/>
              <a:buChar char="–"/>
              <a:defRPr>
                <a:solidFill>
                  <a:schemeClr val="tx1"/>
                </a:solidFill>
                <a:latin typeface="+mn-lt"/>
              </a:defRPr>
            </a:lvl6pPr>
            <a:lvl7pPr marL="1677988" indent="-179388" algn="l" rtl="0" fontAlgn="base">
              <a:lnSpc>
                <a:spcPts val="2200"/>
              </a:lnSpc>
              <a:spcBef>
                <a:spcPct val="0"/>
              </a:spcBef>
              <a:spcAft>
                <a:spcPct val="0"/>
              </a:spcAft>
              <a:buFont typeface="Arial" charset="0"/>
              <a:buChar char="–"/>
              <a:defRPr>
                <a:solidFill>
                  <a:schemeClr val="tx1"/>
                </a:solidFill>
                <a:latin typeface="+mn-lt"/>
              </a:defRPr>
            </a:lvl7pPr>
            <a:lvl8pPr marL="2135188" indent="-179388" algn="l" rtl="0" fontAlgn="base">
              <a:lnSpc>
                <a:spcPts val="2200"/>
              </a:lnSpc>
              <a:spcBef>
                <a:spcPct val="0"/>
              </a:spcBef>
              <a:spcAft>
                <a:spcPct val="0"/>
              </a:spcAft>
              <a:buFont typeface="Arial" charset="0"/>
              <a:buChar char="–"/>
              <a:defRPr>
                <a:solidFill>
                  <a:schemeClr val="tx1"/>
                </a:solidFill>
                <a:latin typeface="+mn-lt"/>
              </a:defRPr>
            </a:lvl8pPr>
            <a:lvl9pPr marL="2592388" indent="-179388" algn="l" rtl="0" fontAlgn="base">
              <a:lnSpc>
                <a:spcPts val="2200"/>
              </a:lnSpc>
              <a:spcBef>
                <a:spcPct val="0"/>
              </a:spcBef>
              <a:spcAft>
                <a:spcPct val="0"/>
              </a:spcAft>
              <a:buFont typeface="Arial" charset="0"/>
              <a:buChar char="–"/>
              <a:defRPr>
                <a:solidFill>
                  <a:schemeClr val="tx1"/>
                </a:solidFill>
                <a:latin typeface="+mn-lt"/>
              </a:defRPr>
            </a:lvl9pPr>
          </a:lstStyle>
          <a:p>
            <a:pPr>
              <a:buFont typeface="Arial" panose="020B0604020202020204" pitchFamily="34" charset="0"/>
              <a:buChar char="•"/>
            </a:pPr>
            <a:r>
              <a:rPr lang="de-CH" sz="1800" kern="0" dirty="0"/>
              <a:t>2016 - Clinique de psychiatrie, psychothérapie et psychosomatique (KPPP) : HT comme nouvelle offre</a:t>
            </a:r>
          </a:p>
          <a:p>
            <a:pPr>
              <a:buFont typeface="Arial" panose="020B0604020202020204" pitchFamily="34" charset="0"/>
              <a:buChar char="•"/>
            </a:pPr>
            <a:endParaRPr lang="de-CH" sz="1800" kern="0" dirty="0"/>
          </a:p>
          <a:p>
            <a:pPr>
              <a:buFont typeface="Arial" panose="020B0604020202020204" pitchFamily="34" charset="0"/>
              <a:buChar char="•"/>
            </a:pPr>
            <a:r>
              <a:rPr lang="de-CH" sz="1800" kern="0" dirty="0"/>
              <a:t>Idée : HT pour les 4 cliniques (enfants, adultes, personnes âgées, </a:t>
            </a:r>
            <a:r>
              <a:rPr lang="de-CH" sz="1800" kern="0" dirty="0" err="1"/>
              <a:t>psychiatrie</a:t>
            </a:r>
            <a:r>
              <a:rPr lang="de-CH" sz="1800" kern="0" dirty="0"/>
              <a:t> </a:t>
            </a:r>
            <a:r>
              <a:rPr lang="de-CH" sz="1800" kern="0" dirty="0" err="1"/>
              <a:t>forensique</a:t>
            </a:r>
            <a:r>
              <a:rPr lang="de-CH" sz="1800" kern="0" dirty="0"/>
              <a:t>)</a:t>
            </a:r>
          </a:p>
          <a:p>
            <a:pPr>
              <a:buFont typeface="Arial" panose="020B0604020202020204" pitchFamily="34" charset="0"/>
              <a:buChar char="•"/>
            </a:pPr>
            <a:endParaRPr lang="de-CH" sz="1800" kern="0" dirty="0"/>
          </a:p>
          <a:p>
            <a:pPr>
              <a:buFont typeface="Arial" panose="020B0604020202020204" pitchFamily="34" charset="0"/>
              <a:buChar char="•"/>
            </a:pPr>
            <a:r>
              <a:rPr lang="de-CH" sz="1800" kern="0" dirty="0"/>
              <a:t>Depuis 2020 : projet HT Clinique de psychiatrie de la personne </a:t>
            </a:r>
            <a:r>
              <a:rPr lang="de-CH" sz="1800" kern="0" dirty="0" err="1"/>
              <a:t>âgée</a:t>
            </a:r>
            <a:r>
              <a:rPr lang="de-CH" sz="1800" kern="0" dirty="0"/>
              <a:t> (KAP) en tant que projet indépendant </a:t>
            </a:r>
          </a:p>
          <a:p>
            <a:pPr>
              <a:buFont typeface="Arial" panose="020B0604020202020204" pitchFamily="34" charset="0"/>
              <a:buChar char="•"/>
            </a:pPr>
            <a:endParaRPr lang="de-CH" sz="1800" kern="0" dirty="0"/>
          </a:p>
          <a:p>
            <a:pPr>
              <a:buFont typeface="Arial" panose="020B0604020202020204" pitchFamily="34" charset="0"/>
              <a:buChar char="•"/>
            </a:pPr>
            <a:r>
              <a:rPr lang="de-CH" sz="1800" kern="0" dirty="0"/>
              <a:t>Octobre 2023 : </a:t>
            </a:r>
            <a:r>
              <a:rPr lang="de-CH" sz="1800" kern="0" dirty="0" err="1"/>
              <a:t>début</a:t>
            </a:r>
            <a:r>
              <a:rPr lang="de-CH" sz="1800" kern="0" dirty="0"/>
              <a:t> de la mise en </a:t>
            </a:r>
            <a:r>
              <a:rPr lang="de-CH" sz="1800" kern="0" dirty="0" err="1"/>
              <a:t>œuvre</a:t>
            </a:r>
            <a:r>
              <a:rPr lang="de-CH" sz="1800" kern="0" dirty="0"/>
              <a:t> du HT pour les enfants et </a:t>
            </a:r>
            <a:r>
              <a:rPr lang="de-CH" sz="1800" kern="0" dirty="0" err="1"/>
              <a:t>adolescents</a:t>
            </a:r>
            <a:r>
              <a:rPr lang="de-CH" sz="1800" kern="0" dirty="0"/>
              <a:t> (KJP)</a:t>
            </a:r>
          </a:p>
          <a:p>
            <a:pPr>
              <a:buFont typeface="Arial" panose="020B0604020202020204" pitchFamily="34" charset="0"/>
              <a:buChar char="•"/>
            </a:pPr>
            <a:endParaRPr lang="de-CH" sz="1800" kern="0" dirty="0"/>
          </a:p>
          <a:p>
            <a:pPr>
              <a:buFont typeface="Arial" panose="020B0604020202020204" pitchFamily="34" charset="0"/>
              <a:buChar char="•"/>
            </a:pPr>
            <a:r>
              <a:rPr lang="de-CH" sz="1800" kern="0" dirty="0" err="1"/>
              <a:t>Vraisemblablement</a:t>
            </a:r>
            <a:r>
              <a:rPr lang="de-CH" sz="1800" kern="0" dirty="0"/>
              <a:t> au 1er trimestre 2025 : début de la </a:t>
            </a:r>
            <a:r>
              <a:rPr lang="de-CH" sz="1800" kern="0" dirty="0" err="1"/>
              <a:t>mise</a:t>
            </a:r>
            <a:r>
              <a:rPr lang="de-CH" sz="1800" kern="0" dirty="0"/>
              <a:t> en </a:t>
            </a:r>
            <a:r>
              <a:rPr lang="de-CH" sz="1800" kern="0" dirty="0" err="1"/>
              <a:t>place</a:t>
            </a:r>
            <a:r>
              <a:rPr lang="de-CH" sz="1800" kern="0" dirty="0"/>
              <a:t> du HT au sein de la </a:t>
            </a:r>
            <a:r>
              <a:rPr lang="de-CH" sz="1800" kern="0" dirty="0" err="1"/>
              <a:t>clinique</a:t>
            </a:r>
            <a:r>
              <a:rPr lang="de-CH" sz="1800" kern="0" dirty="0"/>
              <a:t> de </a:t>
            </a:r>
            <a:r>
              <a:rPr lang="de-CH" sz="1800" kern="0" dirty="0" err="1"/>
              <a:t>psychiatrie</a:t>
            </a:r>
            <a:r>
              <a:rPr lang="de-CH" sz="1800" kern="0" dirty="0"/>
              <a:t> </a:t>
            </a:r>
            <a:r>
              <a:rPr lang="de-CH" sz="1800" kern="0" dirty="0" err="1"/>
              <a:t>forensique</a:t>
            </a:r>
            <a:r>
              <a:rPr lang="de-CH" sz="1800" kern="0" dirty="0"/>
              <a:t> (KFP)</a:t>
            </a:r>
          </a:p>
          <a:p>
            <a:pPr>
              <a:buFont typeface="Arial" panose="020B0604020202020204" pitchFamily="34" charset="0"/>
              <a:buChar char="•"/>
            </a:pPr>
            <a:endParaRPr lang="de-CH" sz="1800" kern="0" dirty="0"/>
          </a:p>
        </p:txBody>
      </p:sp>
    </p:spTree>
    <p:extLst>
      <p:ext uri="{BB962C8B-B14F-4D97-AF65-F5344CB8AC3E}">
        <p14:creationId xmlns:p14="http://schemas.microsoft.com/office/powerpoint/2010/main" val="1863851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11</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Stratégie</a:t>
            </a:r>
          </a:p>
        </p:txBody>
      </p:sp>
      <p:sp>
        <p:nvSpPr>
          <p:cNvPr id="5124" name="Rectangle 3"/>
          <p:cNvSpPr>
            <a:spLocks noGrp="1" noChangeArrowheads="1"/>
          </p:cNvSpPr>
          <p:nvPr>
            <p:ph type="body" idx="1"/>
            <p:custDataLst>
              <p:tags r:id="rId3"/>
            </p:custDataLst>
          </p:nvPr>
        </p:nvSpPr>
        <p:spPr/>
        <p:txBody>
          <a:bodyPr/>
          <a:lstStyle/>
          <a:p>
            <a:pPr>
              <a:buFont typeface="Wingdings" panose="05000000000000000000" pitchFamily="2" charset="2"/>
              <a:buChar char="Ø"/>
            </a:pPr>
            <a:r>
              <a:rPr lang="de-CH" dirty="0"/>
              <a:t>Diagnostic : </a:t>
            </a:r>
          </a:p>
          <a:p>
            <a:pPr lvl="2">
              <a:buFont typeface="Arial" panose="020B0604020202020204" pitchFamily="34" charset="0"/>
              <a:buChar char="•"/>
            </a:pPr>
            <a:r>
              <a:rPr lang="de-CH" dirty="0"/>
              <a:t>Diagnostic par imagerie (IRM, scanner)</a:t>
            </a:r>
          </a:p>
          <a:p>
            <a:pPr lvl="2">
              <a:buFont typeface="Arial" panose="020B0604020202020204" pitchFamily="34" charset="0"/>
              <a:buChar char="•"/>
            </a:pPr>
            <a:r>
              <a:rPr lang="de-CH" dirty="0"/>
              <a:t>Diagnostic de laboratoire (sang, liquide céphalorachidien)</a:t>
            </a:r>
          </a:p>
          <a:p>
            <a:pPr lvl="2">
              <a:buFont typeface="Arial" panose="020B0604020202020204" pitchFamily="34" charset="0"/>
              <a:buChar char="•"/>
            </a:pPr>
            <a:r>
              <a:rPr lang="de-CH" dirty="0"/>
              <a:t>Diagnostic par appareillage (ECG, EEG)</a:t>
            </a:r>
          </a:p>
          <a:p>
            <a:pPr lvl="2">
              <a:buFont typeface="Arial" panose="020B0604020202020204" pitchFamily="34" charset="0"/>
              <a:buChar char="•"/>
            </a:pPr>
            <a:r>
              <a:rPr lang="de-CH" dirty="0"/>
              <a:t>Diagnostic clinique</a:t>
            </a:r>
          </a:p>
          <a:p>
            <a:pPr lvl="2">
              <a:buFont typeface="Arial" panose="020B0604020202020204" pitchFamily="34" charset="0"/>
              <a:buChar char="•"/>
            </a:pPr>
            <a:r>
              <a:rPr lang="de-CH" dirty="0"/>
              <a:t>Dépistage cognitif</a:t>
            </a:r>
          </a:p>
          <a:p>
            <a:pPr lvl="2">
              <a:buFont typeface="Arial" panose="020B0604020202020204" pitchFamily="34" charset="0"/>
              <a:buChar char="•"/>
            </a:pPr>
            <a:r>
              <a:rPr lang="de-CH" dirty="0"/>
              <a:t>Tests neuropsychologiques</a:t>
            </a:r>
          </a:p>
          <a:p>
            <a:pPr lvl="2">
              <a:buFont typeface="Arial" panose="020B0604020202020204" pitchFamily="34" charset="0"/>
              <a:buChar char="•"/>
            </a:pPr>
            <a:r>
              <a:rPr lang="de-CH" dirty="0"/>
              <a:t>Dépistage de la dépression et du délire</a:t>
            </a:r>
          </a:p>
          <a:p>
            <a:pPr lvl="2">
              <a:buFont typeface="Arial" panose="020B0604020202020204" pitchFamily="34" charset="0"/>
              <a:buChar char="•"/>
            </a:pPr>
            <a:r>
              <a:rPr lang="de-CH" dirty="0"/>
              <a:t>Troubles neurocognitifs &gt; </a:t>
            </a:r>
            <a:r>
              <a:rPr lang="de-CH" dirty="0" err="1"/>
              <a:t>consultation</a:t>
            </a:r>
            <a:r>
              <a:rPr lang="de-CH" dirty="0"/>
              <a:t> </a:t>
            </a:r>
            <a:r>
              <a:rPr lang="de-CH" dirty="0" err="1"/>
              <a:t>mémoire</a:t>
            </a:r>
            <a:r>
              <a:rPr lang="de-CH" dirty="0"/>
              <a:t> </a:t>
            </a:r>
          </a:p>
          <a:p>
            <a:pPr marL="0" indent="0"/>
            <a:endParaRPr lang="de-CH" dirty="0"/>
          </a:p>
          <a:p>
            <a:pPr>
              <a:buFont typeface="Wingdings" panose="05000000000000000000" pitchFamily="2" charset="2"/>
              <a:buChar char="Ø"/>
            </a:pPr>
            <a:r>
              <a:rPr lang="de-CH" dirty="0" err="1"/>
              <a:t>Thérapie</a:t>
            </a:r>
            <a:r>
              <a:rPr lang="de-CH" dirty="0"/>
              <a:t> :</a:t>
            </a:r>
          </a:p>
          <a:p>
            <a:pPr lvl="2">
              <a:buFont typeface="Arial" panose="020B0604020202020204" pitchFamily="34" charset="0"/>
              <a:buChar char="•"/>
            </a:pPr>
            <a:r>
              <a:rPr lang="de-CH" dirty="0" err="1"/>
              <a:t>Psychiatrique</a:t>
            </a:r>
            <a:r>
              <a:rPr lang="de-CH" dirty="0"/>
              <a:t> </a:t>
            </a:r>
            <a:r>
              <a:rPr lang="de-CH" dirty="0" err="1"/>
              <a:t>intégrée</a:t>
            </a:r>
            <a:r>
              <a:rPr lang="de-CH" dirty="0"/>
              <a:t> - psychothérapeutique</a:t>
            </a:r>
          </a:p>
          <a:p>
            <a:pPr lvl="2">
              <a:buFont typeface="Arial" panose="020B0604020202020204" pitchFamily="34" charset="0"/>
              <a:buChar char="•"/>
            </a:pPr>
            <a:r>
              <a:rPr lang="de-CH" dirty="0"/>
              <a:t>Psychothérapeutique (thérapie d'exposition, activation comportementale, etc.)</a:t>
            </a:r>
          </a:p>
          <a:p>
            <a:pPr lvl="2">
              <a:buFont typeface="Arial" panose="020B0604020202020204" pitchFamily="34" charset="0"/>
              <a:buChar char="•"/>
            </a:pPr>
            <a:r>
              <a:rPr lang="de-CH" dirty="0"/>
              <a:t>Ergothérapie</a:t>
            </a:r>
          </a:p>
          <a:p>
            <a:pPr lvl="2">
              <a:buFont typeface="Arial" panose="020B0604020202020204" pitchFamily="34" charset="0"/>
              <a:buChar char="•"/>
            </a:pPr>
            <a:r>
              <a:rPr lang="de-CH" dirty="0"/>
              <a:t>Psychiatrie sociale</a:t>
            </a:r>
          </a:p>
          <a:p>
            <a:pPr marL="0" indent="0" eaLnBrk="1" hangingPunct="1"/>
            <a:endParaRPr lang="de-CH" dirty="0"/>
          </a:p>
          <a:p>
            <a:pPr marL="0" indent="0" eaLnBrk="1" hangingPunct="1"/>
            <a:endParaRPr lang="de-CH" dirty="0"/>
          </a:p>
        </p:txBody>
      </p:sp>
    </p:spTree>
    <p:extLst>
      <p:ext uri="{BB962C8B-B14F-4D97-AF65-F5344CB8AC3E}">
        <p14:creationId xmlns:p14="http://schemas.microsoft.com/office/powerpoint/2010/main" val="527975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14</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Mode </a:t>
            </a:r>
            <a:r>
              <a:rPr lang="de-CH" dirty="0" err="1"/>
              <a:t>opératoire</a:t>
            </a:r>
            <a:endParaRPr lang="de-CH" dirty="0"/>
          </a:p>
        </p:txBody>
      </p:sp>
      <p:sp>
        <p:nvSpPr>
          <p:cNvPr id="5124" name="Rectangle 3"/>
          <p:cNvSpPr>
            <a:spLocks noGrp="1" noChangeArrowheads="1"/>
          </p:cNvSpPr>
          <p:nvPr>
            <p:ph type="body" idx="1"/>
            <p:custDataLst>
              <p:tags r:id="rId3"/>
            </p:custDataLst>
          </p:nvPr>
        </p:nvSpPr>
        <p:spPr/>
        <p:txBody>
          <a:bodyPr/>
          <a:lstStyle/>
          <a:p>
            <a:r>
              <a:rPr lang="de-CH" b="1" dirty="0">
                <a:solidFill>
                  <a:srgbClr val="C00000"/>
                </a:solidFill>
              </a:rPr>
              <a:t>Le HT est une unité de </a:t>
            </a:r>
            <a:r>
              <a:rPr lang="de-CH" b="1" dirty="0" err="1">
                <a:solidFill>
                  <a:srgbClr val="C00000"/>
                </a:solidFill>
              </a:rPr>
              <a:t>soins</a:t>
            </a:r>
            <a:r>
              <a:rPr lang="de-CH" b="1" dirty="0">
                <a:solidFill>
                  <a:srgbClr val="C00000"/>
                </a:solidFill>
              </a:rPr>
              <a:t> équivalente aux unités de soins aigus</a:t>
            </a:r>
          </a:p>
          <a:p>
            <a:pPr marL="0" indent="0"/>
            <a:endParaRPr lang="de-CH" dirty="0"/>
          </a:p>
          <a:p>
            <a:pPr marL="0" indent="0"/>
            <a:endParaRPr lang="de-CH" dirty="0"/>
          </a:p>
          <a:p>
            <a:pPr>
              <a:buFont typeface="Arial" panose="020B0604020202020204" pitchFamily="34" charset="0"/>
              <a:buChar char="•"/>
            </a:pPr>
            <a:r>
              <a:rPr lang="de-CH" dirty="0"/>
              <a:t>Mêmes éléments de traitement que l'unité de soins aigus</a:t>
            </a:r>
          </a:p>
          <a:p>
            <a:pPr marL="285750" indent="-285750">
              <a:buFont typeface="Arial" panose="020B0604020202020204" pitchFamily="34" charset="0"/>
              <a:buChar char="•"/>
            </a:pPr>
            <a:endParaRPr lang="de-CH" dirty="0"/>
          </a:p>
          <a:p>
            <a:pPr>
              <a:buFont typeface="Arial" panose="020B0604020202020204" pitchFamily="34" charset="0"/>
              <a:buChar char="•"/>
            </a:pPr>
            <a:r>
              <a:rPr lang="de-CH" dirty="0"/>
              <a:t>Visites quotidiennes à domicile par un professionnel (30-60 minutes)</a:t>
            </a:r>
          </a:p>
          <a:p>
            <a:pPr>
              <a:buFont typeface="Arial" panose="020B0604020202020204" pitchFamily="34" charset="0"/>
              <a:buChar char="•"/>
            </a:pPr>
            <a:endParaRPr lang="de-CH" dirty="0"/>
          </a:p>
          <a:p>
            <a:pPr>
              <a:buFont typeface="Arial" panose="020B0604020202020204" pitchFamily="34" charset="0"/>
              <a:buChar char="•"/>
            </a:pPr>
            <a:r>
              <a:rPr lang="de-CH" dirty="0"/>
              <a:t>Fréquence et durée en fonction de la situation individuelle</a:t>
            </a:r>
          </a:p>
          <a:p>
            <a:pPr>
              <a:buFont typeface="Arial" panose="020B0604020202020204" pitchFamily="34" charset="0"/>
              <a:buChar char="•"/>
            </a:pPr>
            <a:endParaRPr lang="de-CH" dirty="0"/>
          </a:p>
          <a:p>
            <a:pPr>
              <a:buFont typeface="Arial" panose="020B0604020202020204" pitchFamily="34" charset="0"/>
              <a:buChar char="•"/>
            </a:pPr>
            <a:r>
              <a:rPr lang="de-CH" dirty="0"/>
              <a:t>Fréquence des visites : à définir lors des </a:t>
            </a:r>
            <a:r>
              <a:rPr lang="de-CH" dirty="0" err="1"/>
              <a:t>réunions</a:t>
            </a:r>
            <a:r>
              <a:rPr lang="de-CH" dirty="0"/>
              <a:t> </a:t>
            </a:r>
            <a:r>
              <a:rPr lang="de-CH" dirty="0" err="1"/>
              <a:t>interdisciplinaires</a:t>
            </a:r>
            <a:r>
              <a:rPr lang="de-CH" dirty="0"/>
              <a:t> quotidiennes.</a:t>
            </a:r>
          </a:p>
          <a:p>
            <a:pPr>
              <a:buFont typeface="Arial" panose="020B0604020202020204" pitchFamily="34" charset="0"/>
              <a:buChar char="•"/>
            </a:pPr>
            <a:endParaRPr lang="de-CH" dirty="0"/>
          </a:p>
          <a:p>
            <a:pPr>
              <a:buFont typeface="Arial" panose="020B0604020202020204" pitchFamily="34" charset="0"/>
              <a:buChar char="•"/>
            </a:pPr>
            <a:r>
              <a:rPr lang="de-CH" dirty="0"/>
              <a:t>Ergothérapie, travail social et psychologie selon l'indication</a:t>
            </a:r>
          </a:p>
          <a:p>
            <a:pPr marL="0" indent="0"/>
            <a:endParaRPr lang="de-CH" dirty="0"/>
          </a:p>
          <a:p>
            <a:pPr>
              <a:buFont typeface="Arial" panose="020B0604020202020204" pitchFamily="34" charset="0"/>
              <a:buChar char="•"/>
            </a:pPr>
            <a:r>
              <a:rPr lang="de-CH" dirty="0"/>
              <a:t>En </a:t>
            </a:r>
            <a:r>
              <a:rPr lang="de-CH" dirty="0" err="1"/>
              <a:t>complément</a:t>
            </a:r>
            <a:r>
              <a:rPr lang="de-CH" dirty="0"/>
              <a:t> : toutes les offres (diagnostiques et thérapeutiques) </a:t>
            </a:r>
            <a:r>
              <a:rPr lang="de-CH" dirty="0" err="1"/>
              <a:t>proposées</a:t>
            </a:r>
            <a:r>
              <a:rPr lang="de-CH" dirty="0"/>
              <a:t> </a:t>
            </a:r>
            <a:r>
              <a:rPr lang="de-CH" dirty="0" err="1"/>
              <a:t>dans</a:t>
            </a:r>
            <a:r>
              <a:rPr lang="de-CH" dirty="0"/>
              <a:t> </a:t>
            </a:r>
            <a:r>
              <a:rPr lang="de-CH" dirty="0" err="1"/>
              <a:t>les</a:t>
            </a:r>
            <a:r>
              <a:rPr lang="de-CH" dirty="0"/>
              <a:t> </a:t>
            </a:r>
            <a:r>
              <a:rPr lang="de-CH" dirty="0" err="1"/>
              <a:t>sites</a:t>
            </a:r>
            <a:r>
              <a:rPr lang="de-CH" dirty="0"/>
              <a:t> principaux de la PUK</a:t>
            </a:r>
          </a:p>
          <a:p>
            <a:pPr>
              <a:buFont typeface="Arial" panose="020B0604020202020204" pitchFamily="34" charset="0"/>
              <a:buChar char="•"/>
            </a:pPr>
            <a:endParaRPr lang="de-CH" dirty="0"/>
          </a:p>
          <a:p>
            <a:pPr marL="0" indent="0" eaLnBrk="1" hangingPunct="1"/>
            <a:endParaRPr lang="de-CH" dirty="0"/>
          </a:p>
          <a:p>
            <a:pPr marL="0" indent="0" eaLnBrk="1" hangingPunct="1"/>
            <a:endParaRPr lang="de-CH" dirty="0"/>
          </a:p>
        </p:txBody>
      </p:sp>
    </p:spTree>
    <p:extLst>
      <p:ext uri="{BB962C8B-B14F-4D97-AF65-F5344CB8AC3E}">
        <p14:creationId xmlns:p14="http://schemas.microsoft.com/office/powerpoint/2010/main" val="3287780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13</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err="1"/>
              <a:t>Eligibilité</a:t>
            </a:r>
            <a:r>
              <a:rPr lang="de-CH" dirty="0"/>
              <a:t> et heures d'admission</a:t>
            </a:r>
          </a:p>
        </p:txBody>
      </p:sp>
      <p:sp>
        <p:nvSpPr>
          <p:cNvPr id="5124" name="Rectangle 3"/>
          <p:cNvSpPr>
            <a:spLocks noGrp="1" noChangeArrowheads="1"/>
          </p:cNvSpPr>
          <p:nvPr>
            <p:ph type="body" idx="1"/>
            <p:custDataLst>
              <p:tags r:id="rId3"/>
            </p:custDataLst>
          </p:nvPr>
        </p:nvSpPr>
        <p:spPr>
          <a:xfrm>
            <a:off x="466725" y="1844824"/>
            <a:ext cx="8281988" cy="4168626"/>
          </a:xfrm>
        </p:spPr>
        <p:txBody>
          <a:bodyPr/>
          <a:lstStyle/>
          <a:p>
            <a:pPr marL="285750" indent="-285750" eaLnBrk="1" hangingPunct="1">
              <a:buFont typeface="Arial" panose="020B0604020202020204" pitchFamily="34" charset="0"/>
              <a:buChar char="•"/>
            </a:pPr>
            <a:r>
              <a:rPr lang="de-CH" dirty="0"/>
              <a:t>Patient(e)s âgé(e)s de 18 ans et plus</a:t>
            </a:r>
          </a:p>
          <a:p>
            <a:pPr marL="0" indent="0" eaLnBrk="1" hangingPunct="1"/>
            <a:endParaRPr lang="de-CH" dirty="0"/>
          </a:p>
          <a:p>
            <a:pPr marL="285750" indent="-285750" eaLnBrk="1" hangingPunct="1">
              <a:buFont typeface="Arial" panose="020B0604020202020204" pitchFamily="34" charset="0"/>
              <a:buChar char="•"/>
            </a:pPr>
            <a:r>
              <a:rPr lang="de-CH" dirty="0" err="1"/>
              <a:t>Dépôt</a:t>
            </a:r>
            <a:r>
              <a:rPr lang="de-CH" dirty="0"/>
              <a:t> des </a:t>
            </a:r>
            <a:r>
              <a:rPr lang="de-CH" dirty="0" err="1"/>
              <a:t>demandes</a:t>
            </a:r>
            <a:r>
              <a:rPr lang="de-CH" dirty="0"/>
              <a:t> / </a:t>
            </a:r>
            <a:r>
              <a:rPr lang="de-CH" dirty="0" err="1"/>
              <a:t>inscriptions</a:t>
            </a:r>
            <a:r>
              <a:rPr lang="de-CH" dirty="0"/>
              <a:t> du lundi au vendredi de 08h00 à 17h00</a:t>
            </a:r>
          </a:p>
          <a:p>
            <a:pPr marL="0" indent="0" eaLnBrk="1" hangingPunct="1"/>
            <a:endParaRPr lang="de-CH" dirty="0"/>
          </a:p>
          <a:p>
            <a:pPr marL="285750" indent="-285750" eaLnBrk="1" hangingPunct="1">
              <a:buFont typeface="Arial" panose="020B0604020202020204" pitchFamily="34" charset="0"/>
              <a:buChar char="•"/>
            </a:pPr>
            <a:r>
              <a:rPr lang="de-CH" dirty="0" err="1"/>
              <a:t>Affectation</a:t>
            </a:r>
            <a:r>
              <a:rPr lang="de-CH" dirty="0"/>
              <a:t> par le </a:t>
            </a:r>
            <a:r>
              <a:rPr lang="de-CH" dirty="0" err="1"/>
              <a:t>centre</a:t>
            </a:r>
            <a:r>
              <a:rPr lang="de-CH" dirty="0"/>
              <a:t> de </a:t>
            </a:r>
            <a:r>
              <a:rPr lang="de-CH" dirty="0" err="1"/>
              <a:t>triage</a:t>
            </a:r>
            <a:r>
              <a:rPr lang="de-CH" dirty="0"/>
              <a:t>, disposition &gt; </a:t>
            </a:r>
            <a:r>
              <a:rPr lang="de-CH" dirty="0" err="1"/>
              <a:t>examen</a:t>
            </a:r>
            <a:r>
              <a:rPr lang="de-CH" dirty="0"/>
              <a:t> des </a:t>
            </a:r>
            <a:r>
              <a:rPr lang="de-CH" dirty="0" err="1"/>
              <a:t>critères</a:t>
            </a:r>
            <a:r>
              <a:rPr lang="de-CH" dirty="0"/>
              <a:t> </a:t>
            </a:r>
            <a:r>
              <a:rPr lang="de-CH" dirty="0" err="1"/>
              <a:t>d’admission</a:t>
            </a:r>
            <a:r>
              <a:rPr lang="de-CH" dirty="0"/>
              <a:t> </a:t>
            </a:r>
            <a:r>
              <a:rPr lang="de-CH" dirty="0" err="1"/>
              <a:t>formels</a:t>
            </a:r>
            <a:endParaRPr lang="de-CH" dirty="0"/>
          </a:p>
          <a:p>
            <a:pPr marL="0" indent="0" eaLnBrk="1" hangingPunct="1"/>
            <a:endParaRPr lang="de-CH" dirty="0"/>
          </a:p>
          <a:p>
            <a:pPr marL="285750" indent="-285750" eaLnBrk="1" hangingPunct="1">
              <a:buFont typeface="Arial" panose="020B0604020202020204" pitchFamily="34" charset="0"/>
              <a:buChar char="•"/>
            </a:pPr>
            <a:r>
              <a:rPr lang="de-CH" dirty="0"/>
              <a:t>Entretien avec le médecin cadre &gt; </a:t>
            </a:r>
            <a:r>
              <a:rPr lang="de-CH" dirty="0" err="1"/>
              <a:t>entretien</a:t>
            </a:r>
            <a:r>
              <a:rPr lang="de-CH" dirty="0"/>
              <a:t> d'évaluation / d'admission, avec le personnel soignant, en règle générale dans les 2 jours</a:t>
            </a:r>
          </a:p>
          <a:p>
            <a:pPr marL="285750" indent="-285750" eaLnBrk="1" hangingPunct="1">
              <a:buFont typeface="Arial" panose="020B0604020202020204" pitchFamily="34" charset="0"/>
              <a:buChar char="•"/>
            </a:pPr>
            <a:endParaRPr lang="de-CH" dirty="0"/>
          </a:p>
          <a:p>
            <a:pPr marL="285750" indent="-285750" eaLnBrk="1" hangingPunct="1">
              <a:buFont typeface="Arial" panose="020B0604020202020204" pitchFamily="34" charset="0"/>
              <a:buChar char="•"/>
            </a:pPr>
            <a:endParaRPr lang="de-CH" dirty="0"/>
          </a:p>
        </p:txBody>
      </p:sp>
    </p:spTree>
    <p:extLst>
      <p:ext uri="{BB962C8B-B14F-4D97-AF65-F5344CB8AC3E}">
        <p14:creationId xmlns:p14="http://schemas.microsoft.com/office/powerpoint/2010/main" val="3542289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16</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Groupe cible et critères d'inclusion</a:t>
            </a:r>
          </a:p>
        </p:txBody>
      </p:sp>
      <p:sp>
        <p:nvSpPr>
          <p:cNvPr id="5124" name="Rectangle 3"/>
          <p:cNvSpPr>
            <a:spLocks noGrp="1" noChangeArrowheads="1"/>
          </p:cNvSpPr>
          <p:nvPr>
            <p:ph type="body" idx="1"/>
            <p:custDataLst>
              <p:tags r:id="rId3"/>
            </p:custDataLst>
          </p:nvPr>
        </p:nvSpPr>
        <p:spPr/>
        <p:txBody>
          <a:bodyPr/>
          <a:lstStyle/>
          <a:p>
            <a:pPr>
              <a:buFont typeface="Wingdings" panose="05000000000000000000" pitchFamily="2" charset="2"/>
              <a:buChar char="§"/>
            </a:pPr>
            <a:endParaRPr lang="de-CH" dirty="0"/>
          </a:p>
          <a:p>
            <a:pPr>
              <a:buFont typeface="Arial" panose="020B0604020202020204" pitchFamily="34" charset="0"/>
              <a:buChar char="•"/>
            </a:pPr>
            <a:r>
              <a:rPr lang="de-CH" dirty="0"/>
              <a:t>Personnes de plus de 18 ans </a:t>
            </a:r>
            <a:r>
              <a:rPr lang="de-CH" dirty="0" err="1"/>
              <a:t>souffrant</a:t>
            </a:r>
            <a:r>
              <a:rPr lang="de-CH" dirty="0"/>
              <a:t> </a:t>
            </a:r>
            <a:r>
              <a:rPr lang="de-CH" dirty="0" err="1"/>
              <a:t>d’un</a:t>
            </a:r>
            <a:r>
              <a:rPr lang="de-CH" dirty="0"/>
              <a:t> </a:t>
            </a:r>
            <a:r>
              <a:rPr lang="de-CH" dirty="0" err="1"/>
              <a:t>trouble</a:t>
            </a:r>
            <a:r>
              <a:rPr lang="de-CH" dirty="0"/>
              <a:t> </a:t>
            </a:r>
            <a:r>
              <a:rPr lang="de-CH" dirty="0" err="1"/>
              <a:t>psychique</a:t>
            </a:r>
            <a:r>
              <a:rPr lang="de-CH" dirty="0"/>
              <a:t> et </a:t>
            </a:r>
            <a:r>
              <a:rPr lang="de-CH" dirty="0" err="1"/>
              <a:t>ayant</a:t>
            </a:r>
            <a:r>
              <a:rPr lang="de-CH" dirty="0"/>
              <a:t> </a:t>
            </a:r>
            <a:r>
              <a:rPr lang="de-CH" dirty="0" err="1"/>
              <a:t>besoin</a:t>
            </a:r>
            <a:r>
              <a:rPr lang="de-CH" dirty="0"/>
              <a:t> </a:t>
            </a:r>
            <a:r>
              <a:rPr lang="de-CH" dirty="0" err="1"/>
              <a:t>d'un</a:t>
            </a:r>
            <a:r>
              <a:rPr lang="de-CH" dirty="0"/>
              <a:t> </a:t>
            </a:r>
            <a:r>
              <a:rPr lang="de-CH" dirty="0" err="1"/>
              <a:t>traitement</a:t>
            </a:r>
            <a:r>
              <a:rPr lang="de-CH" dirty="0"/>
              <a:t> aigu et </a:t>
            </a:r>
            <a:r>
              <a:rPr lang="de-CH" dirty="0" err="1"/>
              <a:t>intensif</a:t>
            </a:r>
            <a:endParaRPr lang="de-CH" dirty="0"/>
          </a:p>
          <a:p>
            <a:pPr>
              <a:buFont typeface="Arial" panose="020B0604020202020204" pitchFamily="34" charset="0"/>
              <a:buChar char="•"/>
            </a:pPr>
            <a:endParaRPr lang="de-CH" dirty="0"/>
          </a:p>
          <a:p>
            <a:pPr marL="342900" lvl="4" indent="-342900">
              <a:buFont typeface="Arial" panose="020B0604020202020204" pitchFamily="34" charset="0"/>
              <a:buChar char="•"/>
            </a:pPr>
            <a:r>
              <a:rPr lang="de-CH" dirty="0" err="1">
                <a:ea typeface="+mn-ea"/>
                <a:cs typeface="+mn-cs"/>
              </a:rPr>
              <a:t>Indication</a:t>
            </a:r>
            <a:r>
              <a:rPr lang="de-CH" dirty="0">
                <a:ea typeface="+mn-ea"/>
                <a:cs typeface="+mn-cs"/>
              </a:rPr>
              <a:t> </a:t>
            </a:r>
            <a:r>
              <a:rPr lang="de-CH" dirty="0" err="1">
                <a:ea typeface="+mn-ea"/>
                <a:cs typeface="+mn-cs"/>
              </a:rPr>
              <a:t>d’une</a:t>
            </a:r>
            <a:r>
              <a:rPr lang="de-CH" dirty="0">
                <a:ea typeface="+mn-ea"/>
                <a:cs typeface="+mn-cs"/>
              </a:rPr>
              <a:t> </a:t>
            </a:r>
            <a:r>
              <a:rPr lang="de-CH" dirty="0" err="1">
                <a:ea typeface="+mn-ea"/>
                <a:cs typeface="+mn-cs"/>
              </a:rPr>
              <a:t>hospitalisation</a:t>
            </a:r>
            <a:endParaRPr lang="de-CH" dirty="0">
              <a:ea typeface="+mn-ea"/>
              <a:cs typeface="+mn-cs"/>
            </a:endParaRPr>
          </a:p>
          <a:p>
            <a:pPr marL="342900" lvl="4" indent="-342900">
              <a:buFont typeface="Arial" panose="020B0604020202020204" pitchFamily="34" charset="0"/>
              <a:buChar char="•"/>
            </a:pPr>
            <a:endParaRPr lang="de-CH" dirty="0">
              <a:ea typeface="+mn-ea"/>
              <a:cs typeface="+mn-cs"/>
            </a:endParaRPr>
          </a:p>
          <a:p>
            <a:pPr marL="342900" lvl="4" indent="-342900">
              <a:buFont typeface="Arial" panose="020B0604020202020204" pitchFamily="34" charset="0"/>
              <a:buChar char="•"/>
            </a:pPr>
            <a:r>
              <a:rPr lang="de-CH" dirty="0" err="1">
                <a:ea typeface="+mn-ea"/>
                <a:cs typeface="+mn-cs"/>
              </a:rPr>
              <a:t>Consentement</a:t>
            </a:r>
            <a:r>
              <a:rPr lang="de-CH" dirty="0">
                <a:ea typeface="+mn-ea"/>
                <a:cs typeface="+mn-cs"/>
              </a:rPr>
              <a:t> du patient et des personnes vivant dans le même ménage</a:t>
            </a:r>
          </a:p>
          <a:p>
            <a:pPr marL="342900" lvl="4" indent="-342900">
              <a:buFont typeface="Arial" panose="020B0604020202020204" pitchFamily="34" charset="0"/>
              <a:buChar char="•"/>
            </a:pPr>
            <a:endParaRPr lang="de-CH" dirty="0">
              <a:ea typeface="+mn-ea"/>
              <a:cs typeface="+mn-cs"/>
            </a:endParaRPr>
          </a:p>
        </p:txBody>
      </p:sp>
    </p:spTree>
    <p:extLst>
      <p:ext uri="{BB962C8B-B14F-4D97-AF65-F5344CB8AC3E}">
        <p14:creationId xmlns:p14="http://schemas.microsoft.com/office/powerpoint/2010/main" val="2718902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17</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Critères d'exclusion</a:t>
            </a:r>
          </a:p>
        </p:txBody>
      </p:sp>
      <p:sp>
        <p:nvSpPr>
          <p:cNvPr id="5124" name="Rectangle 3"/>
          <p:cNvSpPr>
            <a:spLocks noGrp="1" noChangeArrowheads="1"/>
          </p:cNvSpPr>
          <p:nvPr>
            <p:ph type="body" idx="1"/>
            <p:custDataLst>
              <p:tags r:id="rId3"/>
            </p:custDataLst>
          </p:nvPr>
        </p:nvSpPr>
        <p:spPr/>
        <p:txBody>
          <a:bodyPr/>
          <a:lstStyle/>
          <a:p>
            <a:pPr lvl="0">
              <a:buFont typeface="Arial" panose="020B0604020202020204" pitchFamily="34" charset="0"/>
              <a:buChar char="•"/>
            </a:pPr>
            <a:r>
              <a:rPr lang="de-CH" dirty="0"/>
              <a:t>Mise en danger aiguë de soi ou d'autrui</a:t>
            </a:r>
          </a:p>
          <a:p>
            <a:pPr marL="285750" lvl="0" indent="-285750">
              <a:buFont typeface="Arial" panose="020B0604020202020204" pitchFamily="34" charset="0"/>
              <a:buChar char="•"/>
            </a:pPr>
            <a:endParaRPr lang="de-CH" dirty="0"/>
          </a:p>
          <a:p>
            <a:pPr lvl="0">
              <a:buFont typeface="Arial" panose="020B0604020202020204" pitchFamily="34" charset="0"/>
              <a:buChar char="•"/>
            </a:pPr>
            <a:r>
              <a:rPr lang="de-CH" dirty="0"/>
              <a:t>Manque de capacité de concertation et de coopération en ce qui concerne le </a:t>
            </a:r>
            <a:r>
              <a:rPr lang="de-CH" dirty="0" err="1"/>
              <a:t>cadre</a:t>
            </a:r>
            <a:r>
              <a:rPr lang="de-CH" dirty="0"/>
              <a:t> du traitement HT </a:t>
            </a:r>
          </a:p>
          <a:p>
            <a:pPr marL="285750" lvl="0" indent="-285750">
              <a:buFont typeface="Arial" panose="020B0604020202020204" pitchFamily="34" charset="0"/>
              <a:buChar char="•"/>
            </a:pPr>
            <a:endParaRPr lang="de-CH" dirty="0"/>
          </a:p>
          <a:p>
            <a:pPr lvl="0">
              <a:buFont typeface="Arial" panose="020B0604020202020204" pitchFamily="34" charset="0"/>
              <a:buChar char="•"/>
            </a:pPr>
            <a:r>
              <a:rPr lang="de-CH" dirty="0"/>
              <a:t>Intoxication aiguë</a:t>
            </a:r>
          </a:p>
          <a:p>
            <a:pPr lvl="0">
              <a:buFont typeface="Arial" panose="020B0604020202020204" pitchFamily="34" charset="0"/>
              <a:buChar char="•"/>
            </a:pPr>
            <a:endParaRPr lang="de-CH" dirty="0"/>
          </a:p>
          <a:p>
            <a:pPr lvl="0">
              <a:buFont typeface="Arial" panose="020B0604020202020204" pitchFamily="34" charset="0"/>
              <a:buChar char="•"/>
            </a:pPr>
            <a:r>
              <a:rPr lang="de-CH" dirty="0"/>
              <a:t>Sevrage </a:t>
            </a:r>
            <a:r>
              <a:rPr lang="de-CH" dirty="0" err="1"/>
              <a:t>ou</a:t>
            </a:r>
            <a:r>
              <a:rPr lang="de-CH" dirty="0"/>
              <a:t> </a:t>
            </a:r>
            <a:r>
              <a:rPr lang="de-CH" dirty="0" err="1"/>
              <a:t>addiction</a:t>
            </a:r>
            <a:r>
              <a:rPr lang="de-CH" dirty="0"/>
              <a:t> grave </a:t>
            </a:r>
            <a:r>
              <a:rPr lang="de-CH" dirty="0" err="1"/>
              <a:t>comme</a:t>
            </a:r>
            <a:r>
              <a:rPr lang="de-CH" dirty="0"/>
              <a:t> motif principal de traitement</a:t>
            </a:r>
          </a:p>
          <a:p>
            <a:pPr marL="285750" lvl="0" indent="-285750">
              <a:buFont typeface="Arial" panose="020B0604020202020204" pitchFamily="34" charset="0"/>
              <a:buChar char="•"/>
            </a:pPr>
            <a:endParaRPr lang="de-CH" dirty="0"/>
          </a:p>
          <a:p>
            <a:pPr lvl="0">
              <a:buFont typeface="Arial" panose="020B0604020202020204" pitchFamily="34" charset="0"/>
              <a:buChar char="•"/>
            </a:pPr>
            <a:r>
              <a:rPr lang="de-CH" dirty="0"/>
              <a:t>Délire</a:t>
            </a:r>
          </a:p>
          <a:p>
            <a:pPr marL="285750" lvl="0" indent="-285750">
              <a:buFont typeface="Arial" panose="020B0604020202020204" pitchFamily="34" charset="0"/>
              <a:buChar char="•"/>
            </a:pPr>
            <a:endParaRPr lang="de-CH" dirty="0"/>
          </a:p>
          <a:p>
            <a:pPr lvl="0">
              <a:buFont typeface="Arial" panose="020B0604020202020204" pitchFamily="34" charset="0"/>
              <a:buChar char="•"/>
            </a:pPr>
            <a:r>
              <a:rPr lang="de-CH" dirty="0"/>
              <a:t>Démence modérée et sévère (avec réserve)</a:t>
            </a:r>
          </a:p>
          <a:p>
            <a:pPr>
              <a:buFont typeface="Wingdings" panose="05000000000000000000" pitchFamily="2" charset="2"/>
              <a:buChar char="§"/>
            </a:pPr>
            <a:endParaRPr lang="de-CH" dirty="0"/>
          </a:p>
        </p:txBody>
      </p:sp>
    </p:spTree>
    <p:extLst>
      <p:ext uri="{BB962C8B-B14F-4D97-AF65-F5344CB8AC3E}">
        <p14:creationId xmlns:p14="http://schemas.microsoft.com/office/powerpoint/2010/main" val="2002292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18</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Zone </a:t>
            </a:r>
            <a:r>
              <a:rPr lang="de-CH" dirty="0" err="1"/>
              <a:t>desservie</a:t>
            </a:r>
            <a:endParaRPr lang="de-CH" dirty="0"/>
          </a:p>
        </p:txBody>
      </p:sp>
      <p:pic>
        <p:nvPicPr>
          <p:cNvPr id="2" name="Grafik 1"/>
          <p:cNvPicPr>
            <a:picLocks noChangeAspect="1"/>
          </p:cNvPicPr>
          <p:nvPr/>
        </p:nvPicPr>
        <p:blipFill>
          <a:blip r:embed="rId5"/>
          <a:stretch>
            <a:fillRect/>
          </a:stretch>
        </p:blipFill>
        <p:spPr>
          <a:xfrm>
            <a:off x="1117062" y="1719285"/>
            <a:ext cx="5742930" cy="3456732"/>
          </a:xfrm>
          <a:prstGeom prst="rect">
            <a:avLst/>
          </a:prstGeom>
        </p:spPr>
      </p:pic>
      <p:sp>
        <p:nvSpPr>
          <p:cNvPr id="5124" name="Rectangle 3"/>
          <p:cNvSpPr>
            <a:spLocks noGrp="1" noChangeArrowheads="1"/>
          </p:cNvSpPr>
          <p:nvPr>
            <p:ph type="body" idx="1"/>
            <p:custDataLst>
              <p:tags r:id="rId3"/>
            </p:custDataLst>
          </p:nvPr>
        </p:nvSpPr>
        <p:spPr/>
        <p:txBody>
          <a:bodyPr/>
          <a:lstStyle/>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a:p>
            <a:pPr>
              <a:buFont typeface="Wingdings" panose="05000000000000000000" pitchFamily="2" charset="2"/>
              <a:buChar char="§"/>
            </a:pPr>
            <a:endParaRPr lang="de-CH" dirty="0"/>
          </a:p>
        </p:txBody>
      </p:sp>
      <p:grpSp>
        <p:nvGrpSpPr>
          <p:cNvPr id="3" name="Group 4"/>
          <p:cNvGrpSpPr>
            <a:grpSpLocks noChangeAspect="1"/>
          </p:cNvGrpSpPr>
          <p:nvPr/>
        </p:nvGrpSpPr>
        <p:grpSpPr bwMode="auto">
          <a:xfrm>
            <a:off x="900113" y="5481635"/>
            <a:ext cx="5711825" cy="492124"/>
            <a:chOff x="567" y="3453"/>
            <a:chExt cx="3598" cy="310"/>
          </a:xfrm>
        </p:grpSpPr>
        <p:sp>
          <p:nvSpPr>
            <p:cNvPr id="5" name="AutoShape 3"/>
            <p:cNvSpPr>
              <a:spLocks noChangeAspect="1" noChangeArrowheads="1" noTextEdit="1"/>
            </p:cNvSpPr>
            <p:nvPr/>
          </p:nvSpPr>
          <p:spPr bwMode="auto">
            <a:xfrm>
              <a:off x="567" y="3453"/>
              <a:ext cx="3598" cy="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CH"/>
            </a:p>
          </p:txBody>
        </p:sp>
        <p:sp>
          <p:nvSpPr>
            <p:cNvPr id="6" name="Rectangle 5"/>
            <p:cNvSpPr>
              <a:spLocks noChangeArrowheads="1"/>
            </p:cNvSpPr>
            <p:nvPr/>
          </p:nvSpPr>
          <p:spPr bwMode="auto">
            <a:xfrm>
              <a:off x="1082" y="3476"/>
              <a:ext cx="10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Arial" panose="020B0604020202020204" pitchFamily="34" charset="0"/>
                </a:rPr>
                <a:t>HT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7" name="Rectangle 6"/>
            <p:cNvSpPr>
              <a:spLocks noChangeArrowheads="1"/>
            </p:cNvSpPr>
            <p:nvPr/>
          </p:nvSpPr>
          <p:spPr bwMode="auto">
            <a:xfrm>
              <a:off x="1353" y="347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8" name="Rectangle 7"/>
            <p:cNvSpPr>
              <a:spLocks noChangeArrowheads="1"/>
            </p:cNvSpPr>
            <p:nvPr/>
          </p:nvSpPr>
          <p:spPr bwMode="auto">
            <a:xfrm>
              <a:off x="1380" y="3476"/>
              <a:ext cx="118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Arial" panose="020B0604020202020204" pitchFamily="34" charset="0"/>
                </a:rPr>
                <a:t>commune pouvant être desservie par contrat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9" name="Rectangle 8"/>
            <p:cNvSpPr>
              <a:spLocks noChangeArrowheads="1"/>
            </p:cNvSpPr>
            <p:nvPr/>
          </p:nvSpPr>
          <p:spPr bwMode="auto">
            <a:xfrm>
              <a:off x="2741" y="3476"/>
              <a:ext cx="5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000000"/>
                  </a:solidFill>
                  <a:effectLst/>
                  <a:latin typeface="Arial" panose="020B0604020202020204" pitchFamily="34"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0" name="Rectangle 9"/>
            <p:cNvSpPr>
              <a:spLocks noChangeArrowheads="1"/>
            </p:cNvSpPr>
            <p:nvPr/>
          </p:nvSpPr>
          <p:spPr bwMode="auto">
            <a:xfrm>
              <a:off x="1072" y="3589"/>
              <a:ext cx="13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Arial" panose="020B0604020202020204" pitchFamily="34" charset="0"/>
                </a:rPr>
                <a:t> HT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1" name="Rectangle 10"/>
            <p:cNvSpPr>
              <a:spLocks noChangeArrowheads="1"/>
            </p:cNvSpPr>
            <p:nvPr/>
          </p:nvSpPr>
          <p:spPr bwMode="auto">
            <a:xfrm>
              <a:off x="1353" y="358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2" name="Rectangle 11"/>
            <p:cNvSpPr>
              <a:spLocks noChangeArrowheads="1"/>
            </p:cNvSpPr>
            <p:nvPr/>
          </p:nvSpPr>
          <p:spPr bwMode="auto">
            <a:xfrm>
              <a:off x="1380" y="3589"/>
              <a:ext cx="142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a:ln>
                    <a:noFill/>
                  </a:ln>
                  <a:solidFill>
                    <a:srgbClr val="000000"/>
                  </a:solidFill>
                  <a:effectLst/>
                  <a:latin typeface="Arial" panose="020B0604020202020204" pitchFamily="34" charset="0"/>
                </a:rPr>
                <a:t>commune non desservie par contrat</a:t>
              </a: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13" name="Rectangle 12"/>
            <p:cNvSpPr>
              <a:spLocks noChangeArrowheads="1"/>
            </p:cNvSpPr>
            <p:nvPr/>
          </p:nvSpPr>
          <p:spPr bwMode="auto">
            <a:xfrm>
              <a:off x="2932" y="3589"/>
              <a:ext cx="58"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a:ln>
                    <a:noFill/>
                  </a:ln>
                  <a:solidFill>
                    <a:srgbClr val="000000"/>
                  </a:solidFill>
                  <a:effectLst/>
                  <a:latin typeface="Arial" panose="020B0604020202020204" pitchFamily="34" charset="0"/>
                </a:rPr>
                <a:t> </a:t>
              </a:r>
              <a:endParaRPr kumimoji="0" lang="de-DE" altLang="de-DE" sz="1800" b="0" i="0" u="none" strike="noStrike" cap="none" normalizeH="0" baseline="0">
                <a:ln>
                  <a:noFill/>
                </a:ln>
                <a:solidFill>
                  <a:schemeClr val="tx1"/>
                </a:solidFill>
                <a:effectLst/>
                <a:latin typeface="Arial" panose="020B0604020202020204" pitchFamily="34" charset="0"/>
              </a:endParaRPr>
            </a:p>
          </p:txBody>
        </p:sp>
        <p:sp>
          <p:nvSpPr>
            <p:cNvPr id="15" name="Oval 13"/>
            <p:cNvSpPr>
              <a:spLocks noChangeArrowheads="1"/>
            </p:cNvSpPr>
            <p:nvPr/>
          </p:nvSpPr>
          <p:spPr bwMode="auto">
            <a:xfrm>
              <a:off x="842" y="3499"/>
              <a:ext cx="144" cy="54"/>
            </a:xfrm>
            <a:prstGeom prst="ellipse">
              <a:avLst/>
            </a:prstGeom>
            <a:solidFill>
              <a:srgbClr val="D7E4BD"/>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6" name="Oval 14"/>
            <p:cNvSpPr>
              <a:spLocks noChangeArrowheads="1"/>
            </p:cNvSpPr>
            <p:nvPr/>
          </p:nvSpPr>
          <p:spPr bwMode="auto">
            <a:xfrm>
              <a:off x="842" y="3499"/>
              <a:ext cx="144" cy="54"/>
            </a:xfrm>
            <a:prstGeom prst="ellipse">
              <a:avLst/>
            </a:prstGeom>
            <a:noFill/>
            <a:ln w="25400" cap="flat">
              <a:solidFill>
                <a:srgbClr val="D7E4B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sp>
          <p:nvSpPr>
            <p:cNvPr id="17" name="Oval 15"/>
            <p:cNvSpPr>
              <a:spLocks noChangeArrowheads="1"/>
            </p:cNvSpPr>
            <p:nvPr/>
          </p:nvSpPr>
          <p:spPr bwMode="auto">
            <a:xfrm>
              <a:off x="842" y="3601"/>
              <a:ext cx="144" cy="55"/>
            </a:xfrm>
            <a:prstGeom prst="ellipse">
              <a:avLst/>
            </a:prstGeom>
            <a:solidFill>
              <a:srgbClr val="F2DCDB"/>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de-CH"/>
            </a:p>
          </p:txBody>
        </p:sp>
        <p:sp>
          <p:nvSpPr>
            <p:cNvPr id="18" name="Oval 16"/>
            <p:cNvSpPr>
              <a:spLocks noChangeArrowheads="1"/>
            </p:cNvSpPr>
            <p:nvPr/>
          </p:nvSpPr>
          <p:spPr bwMode="auto">
            <a:xfrm>
              <a:off x="842" y="3601"/>
              <a:ext cx="144" cy="55"/>
            </a:xfrm>
            <a:prstGeom prst="ellipse">
              <a:avLst/>
            </a:prstGeom>
            <a:noFill/>
            <a:ln w="25400" cap="flat">
              <a:solidFill>
                <a:srgbClr val="F2DCDB"/>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CH"/>
            </a:p>
          </p:txBody>
        </p:sp>
      </p:grpSp>
    </p:spTree>
    <p:extLst>
      <p:ext uri="{BB962C8B-B14F-4D97-AF65-F5344CB8AC3E}">
        <p14:creationId xmlns:p14="http://schemas.microsoft.com/office/powerpoint/2010/main" val="614147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2" y="412750"/>
            <a:ext cx="7621476" cy="801688"/>
          </a:xfrm>
        </p:spPr>
        <p:txBody>
          <a:bodyPr/>
          <a:lstStyle/>
          <a:p>
            <a:r>
              <a:rPr lang="de-CH" dirty="0"/>
              <a:t>Exemple de cas - Mme K.</a:t>
            </a:r>
          </a:p>
        </p:txBody>
      </p:sp>
      <p:sp>
        <p:nvSpPr>
          <p:cNvPr id="3" name="Inhaltsplatzhalter 2"/>
          <p:cNvSpPr>
            <a:spLocks noGrp="1"/>
          </p:cNvSpPr>
          <p:nvPr>
            <p:ph idx="1"/>
            <p:custDataLst>
              <p:tags r:id="rId2"/>
            </p:custDataLst>
          </p:nvPr>
        </p:nvSpPr>
        <p:spPr/>
        <p:txBody>
          <a:bodyPr/>
          <a:lstStyle/>
          <a:p>
            <a:pPr>
              <a:buFont typeface="Arial" panose="020B0604020202020204" pitchFamily="34" charset="0"/>
              <a:buChar char="•"/>
            </a:pPr>
            <a:r>
              <a:rPr lang="de-CH" dirty="0"/>
              <a:t>Femme, née en 1998</a:t>
            </a:r>
          </a:p>
          <a:p>
            <a:pPr>
              <a:buFont typeface="Arial" panose="020B0604020202020204" pitchFamily="34" charset="0"/>
              <a:buChar char="•"/>
            </a:pPr>
            <a:endParaRPr lang="de-CH" dirty="0"/>
          </a:p>
          <a:p>
            <a:pPr>
              <a:buFont typeface="Arial" panose="020B0604020202020204" pitchFamily="34" charset="0"/>
              <a:buChar char="•"/>
            </a:pPr>
            <a:r>
              <a:rPr lang="de-CH" dirty="0"/>
              <a:t>Première </a:t>
            </a:r>
            <a:r>
              <a:rPr lang="de-CH" dirty="0" err="1"/>
              <a:t>psychose</a:t>
            </a:r>
            <a:r>
              <a:rPr lang="de-CH" dirty="0"/>
              <a:t> </a:t>
            </a:r>
            <a:r>
              <a:rPr lang="de-CH" dirty="0" err="1"/>
              <a:t>maniaco-dépressive</a:t>
            </a:r>
            <a:r>
              <a:rPr lang="de-CH" dirty="0"/>
              <a:t> </a:t>
            </a:r>
            <a:r>
              <a:rPr lang="de-CH" dirty="0" err="1"/>
              <a:t>lors</a:t>
            </a:r>
            <a:r>
              <a:rPr lang="de-CH" dirty="0"/>
              <a:t> de </a:t>
            </a:r>
            <a:r>
              <a:rPr lang="de-CH" dirty="0" err="1"/>
              <a:t>vacances</a:t>
            </a:r>
            <a:r>
              <a:rPr lang="de-CH" dirty="0"/>
              <a:t> au </a:t>
            </a:r>
            <a:r>
              <a:rPr lang="de-CH" dirty="0" err="1"/>
              <a:t>Mexique</a:t>
            </a:r>
            <a:r>
              <a:rPr lang="de-CH" dirty="0"/>
              <a:t> </a:t>
            </a:r>
            <a:br>
              <a:rPr lang="de-CH" dirty="0"/>
            </a:br>
            <a:r>
              <a:rPr lang="de-CH" dirty="0"/>
              <a:t>(janvier 2022) :</a:t>
            </a:r>
          </a:p>
          <a:p>
            <a:pPr lvl="3">
              <a:buFont typeface="Arial" panose="020B0604020202020204" pitchFamily="34" charset="0"/>
              <a:buChar char="•"/>
            </a:pPr>
            <a:r>
              <a:rPr lang="de-CH" dirty="0"/>
              <a:t>désorganisation, idées de persécution, agitation, angoisses diffuses</a:t>
            </a:r>
          </a:p>
          <a:p>
            <a:pPr lvl="3">
              <a:buFont typeface="Arial" panose="020B0604020202020204" pitchFamily="34" charset="0"/>
              <a:buChar char="•"/>
            </a:pPr>
            <a:r>
              <a:rPr lang="de-CH" dirty="0"/>
              <a:t>rapide </a:t>
            </a:r>
            <a:r>
              <a:rPr lang="de-CH" dirty="0" err="1"/>
              <a:t>interruption</a:t>
            </a:r>
            <a:r>
              <a:rPr lang="de-CH" dirty="0"/>
              <a:t> du voyage de retour prévu en Suisse</a:t>
            </a:r>
          </a:p>
          <a:p>
            <a:pPr lvl="3">
              <a:buFont typeface="Arial" panose="020B0604020202020204" pitchFamily="34" charset="0"/>
              <a:buChar char="•"/>
            </a:pPr>
            <a:r>
              <a:rPr lang="de-CH" dirty="0"/>
              <a:t>en raison d'un comportement suspect, placement en garde à vue </a:t>
            </a:r>
            <a:r>
              <a:rPr lang="de-CH" dirty="0" err="1"/>
              <a:t>pendant</a:t>
            </a:r>
            <a:r>
              <a:rPr lang="de-CH" dirty="0"/>
              <a:t> </a:t>
            </a:r>
            <a:br>
              <a:rPr lang="de-CH" dirty="0"/>
            </a:br>
            <a:r>
              <a:rPr lang="de-CH" dirty="0"/>
              <a:t>1 nuit</a:t>
            </a:r>
            <a:br>
              <a:rPr lang="de-CH" dirty="0"/>
            </a:br>
            <a:endParaRPr lang="de-CH" dirty="0"/>
          </a:p>
          <a:p>
            <a:pPr lvl="2">
              <a:buFont typeface="Arial" panose="020B0604020202020204" pitchFamily="34" charset="0"/>
              <a:buChar char="•"/>
            </a:pPr>
            <a:endParaRPr lang="de-CH" dirty="0"/>
          </a:p>
          <a:p>
            <a:pPr>
              <a:buFont typeface="Arial" panose="020B0604020202020204" pitchFamily="34" charset="0"/>
              <a:buChar char="•"/>
            </a:pPr>
            <a:r>
              <a:rPr lang="de-CH" dirty="0"/>
              <a:t>Retour en Suisse</a:t>
            </a:r>
          </a:p>
          <a:p>
            <a:pPr marL="0" indent="0"/>
            <a:endParaRPr lang="de-CH" dirty="0"/>
          </a:p>
          <a:p>
            <a:pPr marL="0" indent="0"/>
            <a:endParaRPr lang="de-CH" dirty="0"/>
          </a:p>
        </p:txBody>
      </p:sp>
      <p:sp>
        <p:nvSpPr>
          <p:cNvPr id="4" name="Foliennummernplatzhalter 3"/>
          <p:cNvSpPr>
            <a:spLocks noGrp="1"/>
          </p:cNvSpPr>
          <p:nvPr>
            <p:ph type="sldNum" sz="quarter" idx="10"/>
            <p:custDataLst>
              <p:tags r:id="rId3"/>
            </p:custDataLst>
          </p:nvPr>
        </p:nvSpPr>
        <p:spPr/>
        <p:txBody>
          <a:bodyPr/>
          <a:lstStyle/>
          <a:p>
            <a:pPr>
              <a:defRPr/>
            </a:pPr>
            <a:r>
              <a:rPr lang="de-CH" dirty="0"/>
              <a:t>19</a:t>
            </a:r>
          </a:p>
        </p:txBody>
      </p:sp>
    </p:spTree>
    <p:extLst>
      <p:ext uri="{BB962C8B-B14F-4D97-AF65-F5344CB8AC3E}">
        <p14:creationId xmlns:p14="http://schemas.microsoft.com/office/powerpoint/2010/main" val="3647400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9FF6FD8-38DF-8E82-505C-3D530B8E00CC}"/>
              </a:ext>
            </a:extLst>
          </p:cNvPr>
          <p:cNvSpPr>
            <a:spLocks noGrp="1"/>
          </p:cNvSpPr>
          <p:nvPr>
            <p:ph idx="1"/>
          </p:nvPr>
        </p:nvSpPr>
        <p:spPr/>
        <p:txBody>
          <a:bodyPr/>
          <a:lstStyle/>
          <a:p>
            <a:pPr>
              <a:buFont typeface="Arial" panose="020B0604020202020204" pitchFamily="34" charset="0"/>
              <a:buChar char="•"/>
            </a:pPr>
            <a:r>
              <a:rPr lang="de-CH" dirty="0"/>
              <a:t>Psychiatre d'urgence avisé par la famille</a:t>
            </a:r>
          </a:p>
          <a:p>
            <a:pPr>
              <a:buFont typeface="Arial" panose="020B0604020202020204" pitchFamily="34" charset="0"/>
              <a:buChar char="•"/>
            </a:pPr>
            <a:endParaRPr lang="de-CH" dirty="0"/>
          </a:p>
          <a:p>
            <a:pPr>
              <a:buFont typeface="Arial" panose="020B0604020202020204" pitchFamily="34" charset="0"/>
              <a:buChar char="•"/>
            </a:pPr>
            <a:r>
              <a:rPr lang="de-CH" dirty="0"/>
              <a:t>Admission initiale en clinique par placement à des fins d'assistance</a:t>
            </a:r>
          </a:p>
          <a:p>
            <a:pPr>
              <a:buFont typeface="Arial" panose="020B0604020202020204" pitchFamily="34" charset="0"/>
              <a:buChar char="•"/>
            </a:pPr>
            <a:endParaRPr lang="de-CH" dirty="0"/>
          </a:p>
          <a:p>
            <a:pPr>
              <a:buFont typeface="Arial" panose="020B0604020202020204" pitchFamily="34" charset="0"/>
              <a:buChar char="•"/>
            </a:pPr>
            <a:r>
              <a:rPr lang="de-CH" dirty="0"/>
              <a:t>Hospitalisation dans un service de soins aigus</a:t>
            </a:r>
          </a:p>
          <a:p>
            <a:pPr lvl="3">
              <a:buFont typeface="Arial" panose="020B0604020202020204" pitchFamily="34" charset="0"/>
              <a:buChar char="•"/>
            </a:pPr>
            <a:r>
              <a:rPr lang="de-CH" dirty="0"/>
              <a:t>Agitation prononcée, </a:t>
            </a:r>
            <a:r>
              <a:rPr lang="de-CH" dirty="0" err="1"/>
              <a:t>rapprochement</a:t>
            </a:r>
            <a:r>
              <a:rPr lang="de-CH" dirty="0"/>
              <a:t> </a:t>
            </a:r>
            <a:r>
              <a:rPr lang="de-CH" dirty="0" err="1"/>
              <a:t>physique</a:t>
            </a:r>
            <a:r>
              <a:rPr lang="de-CH" dirty="0"/>
              <a:t> </a:t>
            </a:r>
            <a:r>
              <a:rPr lang="de-CH" dirty="0" err="1"/>
              <a:t>avec</a:t>
            </a:r>
            <a:r>
              <a:rPr lang="de-CH" dirty="0"/>
              <a:t> </a:t>
            </a:r>
            <a:r>
              <a:rPr lang="de-CH" dirty="0" err="1"/>
              <a:t>les</a:t>
            </a:r>
            <a:r>
              <a:rPr lang="de-CH" dirty="0"/>
              <a:t> </a:t>
            </a:r>
            <a:r>
              <a:rPr lang="de-CH" dirty="0" err="1"/>
              <a:t>autres</a:t>
            </a:r>
            <a:r>
              <a:rPr lang="de-CH" dirty="0"/>
              <a:t> patients</a:t>
            </a:r>
          </a:p>
          <a:p>
            <a:pPr lvl="3">
              <a:buFont typeface="Arial" panose="020B0604020202020204" pitchFamily="34" charset="0"/>
              <a:buChar char="•"/>
            </a:pPr>
            <a:r>
              <a:rPr lang="de-CH" dirty="0" err="1"/>
              <a:t>Isolements</a:t>
            </a:r>
            <a:r>
              <a:rPr lang="de-CH" dirty="0"/>
              <a:t> </a:t>
            </a:r>
            <a:r>
              <a:rPr lang="de-CH" dirty="0" err="1"/>
              <a:t>récurrents</a:t>
            </a:r>
            <a:r>
              <a:rPr lang="de-CH" dirty="0"/>
              <a:t> à des </a:t>
            </a:r>
            <a:r>
              <a:rPr lang="de-CH" dirty="0" err="1"/>
              <a:t>fins</a:t>
            </a:r>
            <a:r>
              <a:rPr lang="de-CH" dirty="0"/>
              <a:t> de </a:t>
            </a:r>
            <a:r>
              <a:rPr lang="de-CH" dirty="0" err="1"/>
              <a:t>protection</a:t>
            </a:r>
            <a:r>
              <a:rPr lang="de-CH" dirty="0"/>
              <a:t>, </a:t>
            </a:r>
            <a:r>
              <a:rPr lang="de-CH" dirty="0" err="1"/>
              <a:t>notamment</a:t>
            </a:r>
            <a:r>
              <a:rPr lang="de-CH" dirty="0"/>
              <a:t> contre </a:t>
            </a:r>
            <a:r>
              <a:rPr lang="de-CH" dirty="0" err="1"/>
              <a:t>les</a:t>
            </a:r>
            <a:r>
              <a:rPr lang="de-CH" dirty="0"/>
              <a:t> </a:t>
            </a:r>
            <a:r>
              <a:rPr lang="de-CH" dirty="0" err="1"/>
              <a:t>sources</a:t>
            </a:r>
            <a:r>
              <a:rPr lang="de-CH" dirty="0"/>
              <a:t> </a:t>
            </a:r>
            <a:r>
              <a:rPr lang="de-CH" dirty="0" err="1"/>
              <a:t>d’irritation</a:t>
            </a:r>
            <a:endParaRPr lang="de-CH" dirty="0"/>
          </a:p>
          <a:p>
            <a:pPr lvl="3">
              <a:buFont typeface="Arial" panose="020B0604020202020204" pitchFamily="34" charset="0"/>
              <a:buChar char="•"/>
            </a:pPr>
            <a:r>
              <a:rPr lang="de-CH" dirty="0"/>
              <a:t>Rémission partielle après quelques </a:t>
            </a:r>
            <a:r>
              <a:rPr lang="de-CH" dirty="0" err="1"/>
              <a:t>essais de pharmacothérapie </a:t>
            </a:r>
            <a:r>
              <a:rPr lang="de-CH" dirty="0"/>
              <a:t>frustrants</a:t>
            </a:r>
          </a:p>
          <a:p>
            <a:pPr>
              <a:buFont typeface="Arial" panose="020B0604020202020204" pitchFamily="34" charset="0"/>
              <a:buChar char="•"/>
            </a:pPr>
            <a:endParaRPr lang="de-CH" dirty="0"/>
          </a:p>
          <a:p>
            <a:pPr>
              <a:buFont typeface="Arial" panose="020B0604020202020204" pitchFamily="34" charset="0"/>
              <a:buChar char="•"/>
            </a:pPr>
            <a:r>
              <a:rPr lang="de-CH" dirty="0"/>
              <a:t>Intervention de la famille et sortie contre avis médical</a:t>
            </a:r>
          </a:p>
          <a:p>
            <a:endParaRPr lang="de-DE" dirty="0"/>
          </a:p>
        </p:txBody>
      </p:sp>
      <p:sp>
        <p:nvSpPr>
          <p:cNvPr id="3" name="Foliennummernplatzhalter 2">
            <a:extLst>
              <a:ext uri="{FF2B5EF4-FFF2-40B4-BE49-F238E27FC236}">
                <a16:creationId xmlns:a16="http://schemas.microsoft.com/office/drawing/2014/main" id="{1B4CBD7C-26B7-CB41-E55F-946940B991ED}"/>
              </a:ext>
            </a:extLst>
          </p:cNvPr>
          <p:cNvSpPr>
            <a:spLocks noGrp="1"/>
          </p:cNvSpPr>
          <p:nvPr>
            <p:ph type="sldNum" sz="quarter" idx="10"/>
          </p:nvPr>
        </p:nvSpPr>
        <p:spPr/>
        <p:txBody>
          <a:bodyPr/>
          <a:lstStyle/>
          <a:p>
            <a:pPr>
              <a:defRPr/>
            </a:pPr>
            <a:fld id="{E23EC4FB-952C-4AB1-BD85-EDEE35A776F9}" type="slidenum">
              <a:rPr lang="de-CH" smtClean="0"/>
              <a:t>19</a:t>
            </a:fld>
            <a:endParaRPr lang="de-CH" dirty="0"/>
          </a:p>
        </p:txBody>
      </p:sp>
      <p:sp>
        <p:nvSpPr>
          <p:cNvPr id="4" name="Titel 3">
            <a:extLst>
              <a:ext uri="{FF2B5EF4-FFF2-40B4-BE49-F238E27FC236}">
                <a16:creationId xmlns:a16="http://schemas.microsoft.com/office/drawing/2014/main" id="{1D425411-DB19-B7AD-1761-3DBA403F9424}"/>
              </a:ext>
            </a:extLst>
          </p:cNvPr>
          <p:cNvSpPr>
            <a:spLocks noGrp="1"/>
          </p:cNvSpPr>
          <p:nvPr>
            <p:ph type="title"/>
          </p:nvPr>
        </p:nvSpPr>
        <p:spPr/>
        <p:txBody>
          <a:bodyPr/>
          <a:lstStyle/>
          <a:p>
            <a:r>
              <a:rPr lang="de-DE" dirty="0"/>
              <a:t>Exemple de cas - Mme K.</a:t>
            </a:r>
          </a:p>
        </p:txBody>
      </p:sp>
    </p:spTree>
    <p:extLst>
      <p:ext uri="{BB962C8B-B14F-4D97-AF65-F5344CB8AC3E}">
        <p14:creationId xmlns:p14="http://schemas.microsoft.com/office/powerpoint/2010/main" val="4284014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1</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Définition</a:t>
            </a:r>
          </a:p>
        </p:txBody>
      </p:sp>
      <p:sp>
        <p:nvSpPr>
          <p:cNvPr id="5124" name="Rectangle 3"/>
          <p:cNvSpPr>
            <a:spLocks noGrp="1" noChangeArrowheads="1"/>
          </p:cNvSpPr>
          <p:nvPr>
            <p:ph type="body" idx="1"/>
            <p:custDataLst>
              <p:tags r:id="rId3"/>
            </p:custDataLst>
          </p:nvPr>
        </p:nvSpPr>
        <p:spPr/>
        <p:txBody>
          <a:bodyPr/>
          <a:lstStyle/>
          <a:p>
            <a:pPr marL="0" indent="0" eaLnBrk="1" hangingPunct="1"/>
            <a:endParaRPr lang="de-CH" dirty="0"/>
          </a:p>
          <a:p>
            <a:pPr marL="0" indent="0" eaLnBrk="1" hangingPunct="1"/>
            <a:endParaRPr lang="de-CH" dirty="0"/>
          </a:p>
          <a:p>
            <a:pPr marL="0" indent="0" eaLnBrk="1" hangingPunct="1"/>
            <a:endParaRPr lang="de-CH" dirty="0"/>
          </a:p>
          <a:p>
            <a:pPr marL="0" indent="0" eaLnBrk="1" hangingPunct="1"/>
            <a:r>
              <a:rPr lang="de-CH" dirty="0"/>
              <a:t>« Au sens </a:t>
            </a:r>
            <a:r>
              <a:rPr lang="de-CH" dirty="0" err="1"/>
              <a:t>strict</a:t>
            </a:r>
            <a:r>
              <a:rPr lang="de-CH" dirty="0"/>
              <a:t>, on entend par HT le traitement aigu </a:t>
            </a:r>
            <a:r>
              <a:rPr lang="de-CH" dirty="0" err="1"/>
              <a:t>intensif</a:t>
            </a:r>
            <a:r>
              <a:rPr lang="de-CH" dirty="0"/>
              <a:t>, </a:t>
            </a:r>
            <a:r>
              <a:rPr lang="de-CH" dirty="0" err="1"/>
              <a:t>équivalent</a:t>
            </a:r>
            <a:r>
              <a:rPr lang="de-CH" dirty="0"/>
              <a:t> à </a:t>
            </a:r>
            <a:r>
              <a:rPr lang="de-CH" dirty="0" err="1"/>
              <a:t>une</a:t>
            </a:r>
            <a:r>
              <a:rPr lang="de-CH" dirty="0"/>
              <a:t> </a:t>
            </a:r>
            <a:r>
              <a:rPr lang="de-CH" dirty="0" err="1"/>
              <a:t>hospitalisation</a:t>
            </a:r>
            <a:r>
              <a:rPr lang="de-CH" dirty="0"/>
              <a:t>, de </a:t>
            </a:r>
            <a:r>
              <a:rPr lang="de-CH" dirty="0" err="1"/>
              <a:t>personnes</a:t>
            </a:r>
            <a:r>
              <a:rPr lang="de-CH" dirty="0"/>
              <a:t> </a:t>
            </a:r>
            <a:r>
              <a:rPr lang="de-CH" dirty="0" err="1"/>
              <a:t>atteintes</a:t>
            </a:r>
            <a:r>
              <a:rPr lang="de-CH" dirty="0"/>
              <a:t> de </a:t>
            </a:r>
            <a:r>
              <a:rPr lang="de-CH" dirty="0" err="1"/>
              <a:t>troubles</a:t>
            </a:r>
            <a:r>
              <a:rPr lang="de-CH" dirty="0"/>
              <a:t> </a:t>
            </a:r>
            <a:r>
              <a:rPr lang="de-CH" dirty="0" err="1"/>
              <a:t>psychiques</a:t>
            </a:r>
            <a:r>
              <a:rPr lang="de-CH" dirty="0"/>
              <a:t> </a:t>
            </a:r>
            <a:r>
              <a:rPr lang="de-CH" dirty="0" err="1"/>
              <a:t>dans</a:t>
            </a:r>
            <a:r>
              <a:rPr lang="de-CH" dirty="0"/>
              <a:t> </a:t>
            </a:r>
            <a:r>
              <a:rPr lang="de-CH" dirty="0" err="1"/>
              <a:t>leur</a:t>
            </a:r>
            <a:r>
              <a:rPr lang="de-CH" dirty="0"/>
              <a:t> </a:t>
            </a:r>
            <a:r>
              <a:rPr lang="de-CH" dirty="0" err="1"/>
              <a:t>environnement</a:t>
            </a:r>
            <a:r>
              <a:rPr lang="de-CH" dirty="0"/>
              <a:t> familial </a:t>
            </a:r>
            <a:r>
              <a:rPr lang="de-CH" dirty="0" err="1"/>
              <a:t>plutôt</a:t>
            </a:r>
            <a:r>
              <a:rPr lang="de-CH" dirty="0"/>
              <a:t> qu'en clinique psychiatrique. Le traitement est assuré par une équipe mobile et </a:t>
            </a:r>
            <a:r>
              <a:rPr lang="de-CH" dirty="0" err="1"/>
              <a:t>multidisciplinaire</a:t>
            </a:r>
            <a:r>
              <a:rPr lang="de-CH" dirty="0"/>
              <a:t>, disponible 24h/24 ». </a:t>
            </a:r>
          </a:p>
          <a:p>
            <a:pPr marL="0" indent="0" eaLnBrk="1" hangingPunct="1"/>
            <a:r>
              <a:rPr lang="de-CH" i="1" dirty="0"/>
              <a:t>Hepp et Schulz (2017) </a:t>
            </a:r>
          </a:p>
          <a:p>
            <a:pPr marL="0" indent="0" eaLnBrk="1" hangingPunct="1"/>
            <a:endParaRPr lang="de-CH" dirty="0"/>
          </a:p>
        </p:txBody>
      </p:sp>
    </p:spTree>
    <p:extLst>
      <p:ext uri="{BB962C8B-B14F-4D97-AF65-F5344CB8AC3E}">
        <p14:creationId xmlns:p14="http://schemas.microsoft.com/office/powerpoint/2010/main" val="1989055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F92121E-F9AC-4A3C-CB04-2F95778F84CA}"/>
              </a:ext>
            </a:extLst>
          </p:cNvPr>
          <p:cNvSpPr>
            <a:spLocks noGrp="1"/>
          </p:cNvSpPr>
          <p:nvPr>
            <p:ph idx="1"/>
          </p:nvPr>
        </p:nvSpPr>
        <p:spPr/>
        <p:txBody>
          <a:bodyPr/>
          <a:lstStyle/>
          <a:p>
            <a:pPr>
              <a:buFont typeface="Arial" panose="020B0604020202020204" pitchFamily="34" charset="0"/>
              <a:buChar char="•"/>
            </a:pPr>
            <a:r>
              <a:rPr lang="de-CH" dirty="0"/>
              <a:t>Passage au Home Treatment </a:t>
            </a:r>
          </a:p>
          <a:p>
            <a:pPr>
              <a:buFont typeface="Arial" panose="020B0604020202020204" pitchFamily="34" charset="0"/>
              <a:buChar char="•"/>
            </a:pPr>
            <a:endParaRPr lang="de-CH" dirty="0"/>
          </a:p>
          <a:p>
            <a:pPr>
              <a:buFont typeface="Arial" panose="020B0604020202020204" pitchFamily="34" charset="0"/>
              <a:buChar char="•"/>
            </a:pPr>
            <a:r>
              <a:rPr lang="de-CH" dirty="0"/>
              <a:t>Encadrement intensif par l'entourage familial</a:t>
            </a:r>
          </a:p>
          <a:p>
            <a:pPr lvl="3">
              <a:buFont typeface="Arial" panose="020B0604020202020204" pitchFamily="34" charset="0"/>
              <a:buChar char="•"/>
            </a:pPr>
            <a:r>
              <a:rPr lang="de-CH" dirty="0"/>
              <a:t>En partie avec une prise en charge 1:1 24h/24 par la famille</a:t>
            </a:r>
          </a:p>
          <a:p>
            <a:pPr>
              <a:buFont typeface="Arial" panose="020B0604020202020204" pitchFamily="34" charset="0"/>
              <a:buChar char="•"/>
            </a:pPr>
            <a:endParaRPr lang="de-CH" dirty="0"/>
          </a:p>
          <a:p>
            <a:pPr>
              <a:buFont typeface="Arial" panose="020B0604020202020204" pitchFamily="34" charset="0"/>
              <a:buChar char="•"/>
            </a:pPr>
            <a:r>
              <a:rPr lang="de-CH" dirty="0"/>
              <a:t>Optimisation et stabilisation médicamenteuses sur plusieurs semaines</a:t>
            </a:r>
          </a:p>
          <a:p>
            <a:pPr>
              <a:buFont typeface="Arial" panose="020B0604020202020204" pitchFamily="34" charset="0"/>
              <a:buChar char="•"/>
            </a:pPr>
            <a:endParaRPr lang="de-CH" dirty="0"/>
          </a:p>
          <a:p>
            <a:pPr>
              <a:buFont typeface="Arial" panose="020B0604020202020204" pitchFamily="34" charset="0"/>
              <a:buChar char="•"/>
            </a:pPr>
            <a:r>
              <a:rPr lang="de-CH" dirty="0"/>
              <a:t>Organisation d'un traitement </a:t>
            </a:r>
            <a:r>
              <a:rPr lang="de-CH" dirty="0" err="1"/>
              <a:t>ambulatoire</a:t>
            </a:r>
            <a:r>
              <a:rPr lang="de-CH" dirty="0"/>
              <a:t> de </a:t>
            </a:r>
            <a:r>
              <a:rPr lang="de-CH" dirty="0" err="1"/>
              <a:t>suivi</a:t>
            </a:r>
            <a:endParaRPr lang="de-CH" dirty="0"/>
          </a:p>
          <a:p>
            <a:pPr lvl="3">
              <a:buFont typeface="Arial" panose="020B0604020202020204" pitchFamily="34" charset="0"/>
              <a:buChar char="•"/>
            </a:pPr>
            <a:r>
              <a:rPr lang="de-CH" dirty="0" err="1"/>
              <a:t>Initialement</a:t>
            </a:r>
            <a:r>
              <a:rPr lang="de-CH" dirty="0"/>
              <a:t> chez la patiente </a:t>
            </a:r>
          </a:p>
          <a:p>
            <a:pPr lvl="3">
              <a:buFont typeface="Arial" panose="020B0604020202020204" pitchFamily="34" charset="0"/>
              <a:buChar char="•"/>
            </a:pPr>
            <a:r>
              <a:rPr lang="de-CH" dirty="0"/>
              <a:t>Plus tard, au service ambulatoire</a:t>
            </a:r>
          </a:p>
          <a:p>
            <a:endParaRPr lang="de-DE" dirty="0"/>
          </a:p>
        </p:txBody>
      </p:sp>
      <p:sp>
        <p:nvSpPr>
          <p:cNvPr id="3" name="Foliennummernplatzhalter 2">
            <a:extLst>
              <a:ext uri="{FF2B5EF4-FFF2-40B4-BE49-F238E27FC236}">
                <a16:creationId xmlns:a16="http://schemas.microsoft.com/office/drawing/2014/main" id="{BAF1A52C-7143-D5E8-5D61-02CE761C7570}"/>
              </a:ext>
            </a:extLst>
          </p:cNvPr>
          <p:cNvSpPr>
            <a:spLocks noGrp="1"/>
          </p:cNvSpPr>
          <p:nvPr>
            <p:ph type="sldNum" sz="quarter" idx="10"/>
          </p:nvPr>
        </p:nvSpPr>
        <p:spPr/>
        <p:txBody>
          <a:bodyPr/>
          <a:lstStyle/>
          <a:p>
            <a:pPr>
              <a:defRPr/>
            </a:pPr>
            <a:fld id="{E23EC4FB-952C-4AB1-BD85-EDEE35A776F9}" type="slidenum">
              <a:rPr lang="de-CH" smtClean="0"/>
              <a:t>20</a:t>
            </a:fld>
            <a:endParaRPr lang="de-CH" dirty="0"/>
          </a:p>
        </p:txBody>
      </p:sp>
      <p:sp>
        <p:nvSpPr>
          <p:cNvPr id="4" name="Titel 3">
            <a:extLst>
              <a:ext uri="{FF2B5EF4-FFF2-40B4-BE49-F238E27FC236}">
                <a16:creationId xmlns:a16="http://schemas.microsoft.com/office/drawing/2014/main" id="{2EFB87C8-A5F6-56B1-1EE4-240C5B7CEB0D}"/>
              </a:ext>
            </a:extLst>
          </p:cNvPr>
          <p:cNvSpPr>
            <a:spLocks noGrp="1"/>
          </p:cNvSpPr>
          <p:nvPr>
            <p:ph type="title"/>
          </p:nvPr>
        </p:nvSpPr>
        <p:spPr/>
        <p:txBody>
          <a:bodyPr/>
          <a:lstStyle/>
          <a:p>
            <a:r>
              <a:rPr lang="de-DE" dirty="0"/>
              <a:t>Exemple de cas - Mme K.</a:t>
            </a:r>
          </a:p>
        </p:txBody>
      </p:sp>
    </p:spTree>
    <p:extLst>
      <p:ext uri="{BB962C8B-B14F-4D97-AF65-F5344CB8AC3E}">
        <p14:creationId xmlns:p14="http://schemas.microsoft.com/office/powerpoint/2010/main" val="2265028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DC7221A-ACC5-93A2-0178-2D917A43C019}"/>
              </a:ext>
            </a:extLst>
          </p:cNvPr>
          <p:cNvSpPr>
            <a:spLocks noGrp="1"/>
          </p:cNvSpPr>
          <p:nvPr>
            <p:ph idx="1"/>
          </p:nvPr>
        </p:nvSpPr>
        <p:spPr/>
        <p:txBody>
          <a:bodyPr/>
          <a:lstStyle/>
          <a:p>
            <a:pPr>
              <a:buFont typeface="Arial" panose="020B0604020202020204" pitchFamily="34" charset="0"/>
              <a:buChar char="•"/>
            </a:pPr>
            <a:r>
              <a:rPr lang="de-DE" dirty="0"/>
              <a:t>La patiente vit à nouveau seule dans un partenariat stable</a:t>
            </a:r>
          </a:p>
          <a:p>
            <a:pPr>
              <a:buFont typeface="Arial" panose="020B0604020202020204" pitchFamily="34" charset="0"/>
              <a:buChar char="•"/>
            </a:pPr>
            <a:endParaRPr lang="de-DE" dirty="0"/>
          </a:p>
          <a:p>
            <a:pPr>
              <a:buFont typeface="Arial" panose="020B0604020202020204" pitchFamily="34" charset="0"/>
              <a:buChar char="•"/>
            </a:pPr>
            <a:r>
              <a:rPr lang="de-DE" dirty="0"/>
              <a:t>Poursuit ses études</a:t>
            </a:r>
          </a:p>
          <a:p>
            <a:pPr>
              <a:buFont typeface="Arial" panose="020B0604020202020204" pitchFamily="34" charset="0"/>
              <a:buChar char="•"/>
            </a:pPr>
            <a:endParaRPr lang="de-DE" dirty="0"/>
          </a:p>
          <a:p>
            <a:pPr>
              <a:buFont typeface="Arial" panose="020B0604020202020204" pitchFamily="34" charset="0"/>
              <a:buChar char="•"/>
            </a:pPr>
            <a:r>
              <a:rPr lang="de-DE" dirty="0"/>
              <a:t>Etat </a:t>
            </a:r>
            <a:r>
              <a:rPr lang="de-DE" dirty="0" err="1"/>
              <a:t>stabilisé</a:t>
            </a:r>
            <a:r>
              <a:rPr lang="de-DE" dirty="0"/>
              <a:t> par </a:t>
            </a:r>
            <a:r>
              <a:rPr lang="de-DE" dirty="0" err="1"/>
              <a:t>un</a:t>
            </a:r>
            <a:r>
              <a:rPr lang="de-DE" dirty="0"/>
              <a:t> </a:t>
            </a:r>
            <a:r>
              <a:rPr lang="de-DE" dirty="0" err="1"/>
              <a:t>traitement</a:t>
            </a:r>
            <a:r>
              <a:rPr lang="de-DE" dirty="0"/>
              <a:t> au lithium</a:t>
            </a:r>
          </a:p>
          <a:p>
            <a:pPr>
              <a:buFont typeface="Arial" panose="020B0604020202020204" pitchFamily="34" charset="0"/>
              <a:buChar char="•"/>
            </a:pPr>
            <a:endParaRPr lang="de-DE" dirty="0"/>
          </a:p>
          <a:p>
            <a:pPr>
              <a:buFont typeface="Arial" panose="020B0604020202020204" pitchFamily="34" charset="0"/>
              <a:buChar char="•"/>
            </a:pPr>
            <a:r>
              <a:rPr lang="de-DE" dirty="0"/>
              <a:t>Pas de rechute</a:t>
            </a:r>
          </a:p>
        </p:txBody>
      </p:sp>
      <p:sp>
        <p:nvSpPr>
          <p:cNvPr id="3" name="Foliennummernplatzhalter 2">
            <a:extLst>
              <a:ext uri="{FF2B5EF4-FFF2-40B4-BE49-F238E27FC236}">
                <a16:creationId xmlns:a16="http://schemas.microsoft.com/office/drawing/2014/main" id="{8A950FA6-13CD-848D-D10A-9E3203E664E7}"/>
              </a:ext>
            </a:extLst>
          </p:cNvPr>
          <p:cNvSpPr>
            <a:spLocks noGrp="1"/>
          </p:cNvSpPr>
          <p:nvPr>
            <p:ph type="sldNum" sz="quarter" idx="10"/>
          </p:nvPr>
        </p:nvSpPr>
        <p:spPr/>
        <p:txBody>
          <a:bodyPr/>
          <a:lstStyle/>
          <a:p>
            <a:pPr>
              <a:defRPr/>
            </a:pPr>
            <a:fld id="{E23EC4FB-952C-4AB1-BD85-EDEE35A776F9}" type="slidenum">
              <a:rPr lang="de-CH" smtClean="0"/>
              <a:t>21</a:t>
            </a:fld>
            <a:endParaRPr lang="de-CH" dirty="0"/>
          </a:p>
        </p:txBody>
      </p:sp>
      <p:sp>
        <p:nvSpPr>
          <p:cNvPr id="4" name="Titel 3">
            <a:extLst>
              <a:ext uri="{FF2B5EF4-FFF2-40B4-BE49-F238E27FC236}">
                <a16:creationId xmlns:a16="http://schemas.microsoft.com/office/drawing/2014/main" id="{ACAB3A26-067E-3CD8-628E-9DE51A989540}"/>
              </a:ext>
            </a:extLst>
          </p:cNvPr>
          <p:cNvSpPr>
            <a:spLocks noGrp="1"/>
          </p:cNvSpPr>
          <p:nvPr>
            <p:ph type="title"/>
          </p:nvPr>
        </p:nvSpPr>
        <p:spPr/>
        <p:txBody>
          <a:bodyPr/>
          <a:lstStyle/>
          <a:p>
            <a:r>
              <a:rPr lang="de-DE" dirty="0"/>
              <a:t>Exemple de cas - Mme K.</a:t>
            </a:r>
          </a:p>
        </p:txBody>
      </p:sp>
    </p:spTree>
    <p:extLst>
      <p:ext uri="{BB962C8B-B14F-4D97-AF65-F5344CB8AC3E}">
        <p14:creationId xmlns:p14="http://schemas.microsoft.com/office/powerpoint/2010/main" val="2726445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20</a:t>
            </a:r>
          </a:p>
        </p:txBody>
      </p:sp>
      <p:sp>
        <p:nvSpPr>
          <p:cNvPr id="5123" name="Rectangle 2"/>
          <p:cNvSpPr>
            <a:spLocks noGrp="1" noChangeArrowheads="1"/>
          </p:cNvSpPr>
          <p:nvPr>
            <p:ph type="title"/>
            <p:custDataLst>
              <p:tags r:id="rId2"/>
            </p:custDataLst>
          </p:nvPr>
        </p:nvSpPr>
        <p:spPr>
          <a:xfrm>
            <a:off x="1223628" y="2744924"/>
            <a:ext cx="6272212" cy="801688"/>
          </a:xfrm>
        </p:spPr>
        <p:txBody>
          <a:bodyPr/>
          <a:lstStyle/>
          <a:p>
            <a:pPr algn="ctr" eaLnBrk="1" hangingPunct="1"/>
            <a:r>
              <a:rPr lang="de-CH" dirty="0"/>
              <a:t>Merci beaucoup pour </a:t>
            </a:r>
            <a:r>
              <a:rPr lang="de-CH" dirty="0" err="1"/>
              <a:t>votre</a:t>
            </a:r>
            <a:r>
              <a:rPr lang="de-CH" dirty="0"/>
              <a:t> </a:t>
            </a:r>
            <a:r>
              <a:rPr lang="de-CH" dirty="0" err="1"/>
              <a:t>attention</a:t>
            </a:r>
            <a:r>
              <a:rPr lang="de-CH" dirty="0"/>
              <a:t> !</a:t>
            </a:r>
          </a:p>
        </p:txBody>
      </p:sp>
    </p:spTree>
    <p:extLst>
      <p:ext uri="{BB962C8B-B14F-4D97-AF65-F5344CB8AC3E}">
        <p14:creationId xmlns:p14="http://schemas.microsoft.com/office/powerpoint/2010/main" val="3120268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2</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Situation de départ - USA, GB, ...</a:t>
            </a:r>
          </a:p>
        </p:txBody>
      </p:sp>
      <p:sp>
        <p:nvSpPr>
          <p:cNvPr id="2" name="Textfeld 1"/>
          <p:cNvSpPr txBox="1"/>
          <p:nvPr>
            <p:custDataLst>
              <p:tags r:id="rId3"/>
            </p:custDataLst>
          </p:nvPr>
        </p:nvSpPr>
        <p:spPr bwMode="auto">
          <a:xfrm>
            <a:off x="287524" y="1239230"/>
            <a:ext cx="7405451" cy="3549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rtlCol="0" anchor="b">
            <a:spAutoFit/>
          </a:bodyPr>
          <a:lstStyle/>
          <a:p>
            <a:pPr marL="285750" indent="-285750" eaLnBrk="1" hangingPunct="1">
              <a:buFont typeface="Arial" panose="020B0604020202020204" pitchFamily="34" charset="0"/>
              <a:buChar char="•"/>
            </a:pPr>
            <a:endParaRPr lang="de-CH" sz="1800" dirty="0">
              <a:latin typeface="Arial" charset="0"/>
            </a:endParaRPr>
          </a:p>
          <a:p>
            <a:pPr marL="285750" indent="-285750" eaLnBrk="1" hangingPunct="1">
              <a:lnSpc>
                <a:spcPct val="150000"/>
              </a:lnSpc>
              <a:buFont typeface="Arial" panose="020B0604020202020204" pitchFamily="34" charset="0"/>
              <a:buChar char="•"/>
            </a:pPr>
            <a:r>
              <a:rPr lang="de-CH" sz="1800" dirty="0" err="1">
                <a:latin typeface="Arial" charset="0"/>
              </a:rPr>
              <a:t>Déploiement</a:t>
            </a:r>
            <a:r>
              <a:rPr lang="de-CH" sz="1800" dirty="0">
                <a:latin typeface="Arial" charset="0"/>
              </a:rPr>
              <a:t> total aux États-Unis, en Grande-Bretagne, en Australie, aux Pays-Bas et en Scandinavie</a:t>
            </a:r>
          </a:p>
          <a:p>
            <a:pPr marL="285750" indent="-285750" eaLnBrk="1" hangingPunct="1">
              <a:lnSpc>
                <a:spcPct val="150000"/>
              </a:lnSpc>
              <a:buFont typeface="Arial" panose="020B0604020202020204" pitchFamily="34" charset="0"/>
              <a:buChar char="•"/>
            </a:pPr>
            <a:endParaRPr lang="de-CH" sz="1800" dirty="0">
              <a:latin typeface="Arial" charset="0"/>
            </a:endParaRPr>
          </a:p>
          <a:p>
            <a:pPr marL="285750" indent="-285750" eaLnBrk="1" hangingPunct="1">
              <a:lnSpc>
                <a:spcPct val="150000"/>
              </a:lnSpc>
              <a:buFont typeface="Arial" panose="020B0604020202020204" pitchFamily="34" charset="0"/>
              <a:buChar char="•"/>
            </a:pPr>
            <a:r>
              <a:rPr lang="de-CH" sz="1800" dirty="0">
                <a:latin typeface="Arial" charset="0"/>
              </a:rPr>
              <a:t>Projets pilotes régionaux en Allemagne, Autriche et Suisse</a:t>
            </a:r>
          </a:p>
          <a:p>
            <a:pPr marL="285750" indent="-285750" eaLnBrk="1" hangingPunct="1">
              <a:lnSpc>
                <a:spcPct val="150000"/>
              </a:lnSpc>
              <a:buFont typeface="Arial" panose="020B0604020202020204" pitchFamily="34" charset="0"/>
              <a:buChar char="•"/>
            </a:pPr>
            <a:endParaRPr lang="de-CH" sz="1800" dirty="0">
              <a:latin typeface="Arial" charset="0"/>
            </a:endParaRPr>
          </a:p>
          <a:p>
            <a:pPr marL="285750" indent="-285750" eaLnBrk="1" hangingPunct="1">
              <a:lnSpc>
                <a:spcPct val="150000"/>
              </a:lnSpc>
              <a:buFont typeface="Arial" panose="020B0604020202020204" pitchFamily="34" charset="0"/>
              <a:buChar char="•"/>
            </a:pPr>
            <a:r>
              <a:rPr lang="de-CH" sz="1800" dirty="0">
                <a:latin typeface="Arial" charset="0"/>
              </a:rPr>
              <a:t>Études sur l'efficacité et </a:t>
            </a:r>
            <a:r>
              <a:rPr lang="de-CH" sz="1800" dirty="0" err="1">
                <a:latin typeface="Arial" charset="0"/>
              </a:rPr>
              <a:t>l'efficience</a:t>
            </a:r>
            <a:r>
              <a:rPr lang="de-CH" sz="1800" dirty="0">
                <a:latin typeface="Arial" charset="0"/>
              </a:rPr>
              <a:t> </a:t>
            </a:r>
            <a:r>
              <a:rPr lang="de-CH" sz="1800" dirty="0" err="1">
                <a:latin typeface="Arial" charset="0"/>
              </a:rPr>
              <a:t>principalement</a:t>
            </a:r>
            <a:r>
              <a:rPr lang="de-CH" sz="1800" dirty="0">
                <a:latin typeface="Arial" charset="0"/>
              </a:rPr>
              <a:t> </a:t>
            </a:r>
            <a:r>
              <a:rPr lang="de-CH" sz="1800" dirty="0" err="1">
                <a:latin typeface="Arial" charset="0"/>
              </a:rPr>
              <a:t>menées</a:t>
            </a:r>
            <a:r>
              <a:rPr lang="de-CH" sz="1800" dirty="0">
                <a:latin typeface="Arial" charset="0"/>
              </a:rPr>
              <a:t> </a:t>
            </a:r>
            <a:r>
              <a:rPr lang="de-CH" sz="1800" dirty="0" err="1">
                <a:latin typeface="Arial" charset="0"/>
              </a:rPr>
              <a:t>aux</a:t>
            </a:r>
            <a:r>
              <a:rPr lang="de-CH" sz="1800" dirty="0">
                <a:latin typeface="Arial" charset="0"/>
              </a:rPr>
              <a:t> États-Unis et en Grande-Bretagne</a:t>
            </a:r>
          </a:p>
          <a:p>
            <a:pPr eaLnBrk="1" hangingPunct="1">
              <a:lnSpc>
                <a:spcPct val="150000"/>
              </a:lnSpc>
            </a:pPr>
            <a:endParaRPr lang="de-CH" sz="1800" dirty="0">
              <a:latin typeface="Arial" charset="0"/>
            </a:endParaRPr>
          </a:p>
        </p:txBody>
      </p:sp>
    </p:spTree>
    <p:extLst>
      <p:ext uri="{BB962C8B-B14F-4D97-AF65-F5344CB8AC3E}">
        <p14:creationId xmlns:p14="http://schemas.microsoft.com/office/powerpoint/2010/main" val="74927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3"/>
          <p:cNvSpPr>
            <a:spLocks noGrp="1" noChangeArrowheads="1"/>
          </p:cNvSpPr>
          <p:nvPr>
            <p:ph idx="1"/>
            <p:custDataLst>
              <p:tags r:id="rId2"/>
            </p:custDataLst>
          </p:nvPr>
        </p:nvSpPr>
        <p:spPr/>
        <p:txBody>
          <a:bodyPr/>
          <a:lstStyle/>
          <a:p>
            <a:pPr marL="285750" indent="-285750">
              <a:buFont typeface="Arial" panose="020B0604020202020204" pitchFamily="34" charset="0"/>
              <a:buChar char="•"/>
            </a:pPr>
            <a:r>
              <a:rPr lang="de-CH" dirty="0"/>
              <a:t>Probabilité d'hospitalisation ↓ </a:t>
            </a:r>
          </a:p>
          <a:p>
            <a:pPr marL="285750" indent="-285750">
              <a:buFont typeface="Arial" panose="020B0604020202020204" pitchFamily="34" charset="0"/>
              <a:buChar char="•"/>
            </a:pPr>
            <a:r>
              <a:rPr lang="de-CH" dirty="0"/>
              <a:t>Durée des </a:t>
            </a:r>
            <a:r>
              <a:rPr lang="de-CH" dirty="0" err="1"/>
              <a:t>traitements</a:t>
            </a:r>
            <a:r>
              <a:rPr lang="de-CH" dirty="0"/>
              <a:t> </a:t>
            </a:r>
            <a:r>
              <a:rPr lang="de-CH" dirty="0" err="1"/>
              <a:t>stationnaires</a:t>
            </a:r>
            <a:r>
              <a:rPr lang="de-CH" dirty="0"/>
              <a:t> ↓ </a:t>
            </a:r>
          </a:p>
          <a:p>
            <a:pPr marL="0" indent="0"/>
            <a:r>
              <a:rPr lang="de-CH" sz="1200" i="1" dirty="0">
                <a:latin typeface="Arial" panose="020B0604020202020204" pitchFamily="34" charset="0"/>
                <a:cs typeface="Arial" panose="020B0604020202020204" pitchFamily="34" charset="0"/>
              </a:rPr>
              <a:t> (Mötteli, et. al., 2018)</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de-CH" dirty="0"/>
              <a:t>Rapport coût-efficacité du traitement ↑</a:t>
            </a:r>
          </a:p>
          <a:p>
            <a:pPr marL="285750" indent="-285750">
              <a:buFont typeface="Arial" panose="020B0604020202020204" pitchFamily="34" charset="0"/>
              <a:buChar char="•"/>
            </a:pPr>
            <a:r>
              <a:rPr lang="de-CH" dirty="0" err="1"/>
              <a:t>Interruptions</a:t>
            </a:r>
            <a:r>
              <a:rPr lang="de-CH" dirty="0"/>
              <a:t> du </a:t>
            </a:r>
            <a:r>
              <a:rPr lang="de-CH" dirty="0" err="1"/>
              <a:t>traitement</a:t>
            </a:r>
            <a:r>
              <a:rPr lang="de-CH" dirty="0"/>
              <a:t> ↓</a:t>
            </a:r>
          </a:p>
          <a:p>
            <a:pPr marL="285750" indent="-285750">
              <a:buFont typeface="Arial" panose="020B0604020202020204" pitchFamily="34" charset="0"/>
              <a:buChar char="•"/>
            </a:pPr>
            <a:r>
              <a:rPr lang="de-CH" dirty="0"/>
              <a:t>Charge pour les proches ↓</a:t>
            </a:r>
          </a:p>
          <a:p>
            <a:pPr marL="0" indent="0"/>
            <a:r>
              <a:rPr lang="de-CH" sz="1200" i="1" dirty="0">
                <a:latin typeface="Arial" panose="020B0604020202020204" pitchFamily="34" charset="0"/>
                <a:cs typeface="Arial" panose="020B0604020202020204" pitchFamily="34" charset="0"/>
              </a:rPr>
              <a:t>(NICE, 2014 ; Joy, Adam, &amp; Rice, 2006 ; </a:t>
            </a:r>
            <a:r>
              <a:rPr lang="de-CH" sz="1200" i="1" dirty="0" err="1">
                <a:latin typeface="Arial" panose="020B0604020202020204" pitchFamily="34" charset="0"/>
                <a:cs typeface="Arial" panose="020B0604020202020204" pitchFamily="34" charset="0"/>
              </a:rPr>
              <a:t>McCrone </a:t>
            </a:r>
            <a:r>
              <a:rPr lang="de-CH" sz="1200" i="1" dirty="0">
                <a:latin typeface="Arial" panose="020B0604020202020204" pitchFamily="34" charset="0"/>
                <a:cs typeface="Arial" panose="020B0604020202020204" pitchFamily="34" charset="0"/>
              </a:rPr>
              <a:t>et al., 2009 ; </a:t>
            </a:r>
            <a:r>
              <a:rPr lang="de-CH" sz="1200" i="1" dirty="0" err="1">
                <a:latin typeface="Arial" panose="020B0604020202020204" pitchFamily="34" charset="0"/>
                <a:cs typeface="Arial" panose="020B0604020202020204" pitchFamily="34" charset="0"/>
              </a:rPr>
              <a:t>Gühne </a:t>
            </a:r>
            <a:r>
              <a:rPr lang="de-CH" sz="1200" i="1" dirty="0">
                <a:latin typeface="Arial" panose="020B0604020202020204" pitchFamily="34" charset="0"/>
                <a:cs typeface="Arial" panose="020B0604020202020204" pitchFamily="34" charset="0"/>
              </a:rPr>
              <a:t>et al., 2011 ; Murphy et al., 2012, Mötteli et al., 2018, 2020, 2021)</a:t>
            </a:r>
          </a:p>
          <a:p>
            <a:pPr marL="285750" indent="-285750">
              <a:buFont typeface="Arial" panose="020B0604020202020204" pitchFamily="34" charset="0"/>
              <a:buChar char="•"/>
            </a:pPr>
            <a:endParaRPr lang="de-CH" dirty="0"/>
          </a:p>
          <a:p>
            <a:pPr marL="285750" indent="-285750">
              <a:buFont typeface="Arial" panose="020B0604020202020204" pitchFamily="34" charset="0"/>
              <a:buChar char="•"/>
            </a:pPr>
            <a:r>
              <a:rPr lang="de-CH" dirty="0"/>
              <a:t>Satisfaction des proches et </a:t>
            </a:r>
            <a:r>
              <a:rPr lang="de-CH" dirty="0" err="1"/>
              <a:t>patients</a:t>
            </a:r>
            <a:r>
              <a:rPr lang="de-CH" dirty="0"/>
              <a:t> ↑</a:t>
            </a:r>
          </a:p>
          <a:p>
            <a:pPr marL="285750" indent="-285750">
              <a:buFont typeface="Arial" panose="020B0604020202020204" pitchFamily="34" charset="0"/>
              <a:buChar char="•"/>
            </a:pPr>
            <a:r>
              <a:rPr lang="de-CH" dirty="0" err="1"/>
              <a:t>Incursions</a:t>
            </a:r>
            <a:r>
              <a:rPr lang="de-CH" dirty="0"/>
              <a:t> dans la vie quotidienne ↓</a:t>
            </a:r>
          </a:p>
          <a:p>
            <a:pPr marL="285750" indent="-285750">
              <a:buFont typeface="Arial" panose="020B0604020202020204" pitchFamily="34" charset="0"/>
              <a:buChar char="•"/>
            </a:pPr>
            <a:r>
              <a:rPr lang="de-CH" dirty="0"/>
              <a:t>Stigmatisation ↓</a:t>
            </a:r>
          </a:p>
          <a:p>
            <a:pPr marL="0" indent="0"/>
            <a:r>
              <a:rPr lang="de-CH" sz="1200" i="1" dirty="0">
                <a:latin typeface="Arial" panose="020B0604020202020204" pitchFamily="34" charset="0"/>
                <a:cs typeface="Arial" panose="020B0604020202020204" pitchFamily="34" charset="0"/>
              </a:rPr>
              <a:t>(Brenner, </a:t>
            </a:r>
            <a:r>
              <a:rPr lang="de-CH" sz="1200" i="1" dirty="0" err="1">
                <a:latin typeface="Arial" panose="020B0604020202020204" pitchFamily="34" charset="0"/>
                <a:cs typeface="Arial" panose="020B0604020202020204" pitchFamily="34" charset="0"/>
              </a:rPr>
              <a:t>Junghan</a:t>
            </a:r>
            <a:r>
              <a:rPr lang="de-CH" sz="1200" i="1" dirty="0">
                <a:latin typeface="Arial" panose="020B0604020202020204" pitchFamily="34" charset="0"/>
                <a:cs typeface="Arial" panose="020B0604020202020204" pitchFamily="34" charset="0"/>
              </a:rPr>
              <a:t>, &amp; </a:t>
            </a:r>
            <a:r>
              <a:rPr lang="de-CH" sz="1200" i="1" dirty="0" err="1">
                <a:latin typeface="Arial" panose="020B0604020202020204" pitchFamily="34" charset="0"/>
                <a:cs typeface="Arial" panose="020B0604020202020204" pitchFamily="34" charset="0"/>
              </a:rPr>
              <a:t>Pfamatter</a:t>
            </a:r>
            <a:r>
              <a:rPr lang="de-CH" sz="1200" i="1" dirty="0">
                <a:latin typeface="Arial" panose="020B0604020202020204" pitchFamily="34" charset="0"/>
                <a:cs typeface="Arial" panose="020B0604020202020204" pitchFamily="34" charset="0"/>
              </a:rPr>
              <a:t>, 2000)</a:t>
            </a:r>
          </a:p>
          <a:p>
            <a:pPr marL="0" indent="0"/>
            <a:r>
              <a:rPr lang="de-CH" dirty="0"/>
              <a:t> </a:t>
            </a:r>
          </a:p>
          <a:p>
            <a:pPr marL="0" indent="0" eaLnBrk="1" hangingPunct="1"/>
            <a:endParaRPr lang="de-CH" dirty="0"/>
          </a:p>
          <a:p>
            <a:pPr marL="0" indent="0" eaLnBrk="1" hangingPunct="1"/>
            <a:endParaRPr lang="de-CH" dirty="0"/>
          </a:p>
          <a:p>
            <a:pPr marL="0" indent="0" eaLnBrk="1" hangingPunct="1"/>
            <a:endParaRPr lang="de-CH" dirty="0"/>
          </a:p>
          <a:p>
            <a:pPr marL="0" indent="0" eaLnBrk="1" hangingPunct="1"/>
            <a:endParaRPr lang="de-CH" dirty="0"/>
          </a:p>
        </p:txBody>
      </p:sp>
      <p:sp>
        <p:nvSpPr>
          <p:cNvPr id="4" name="Foliennummernplatzhalter 3"/>
          <p:cNvSpPr>
            <a:spLocks noGrp="1"/>
          </p:cNvSpPr>
          <p:nvPr>
            <p:ph type="sldNum" sz="quarter" idx="10"/>
            <p:custDataLst>
              <p:tags r:id="rId3"/>
            </p:custDataLst>
          </p:nvPr>
        </p:nvSpPr>
        <p:spPr/>
        <p:txBody>
          <a:bodyPr/>
          <a:lstStyle/>
          <a:p>
            <a:pPr>
              <a:defRPr/>
            </a:pPr>
            <a:r>
              <a:rPr lang="de-CH" dirty="0"/>
              <a:t>3</a:t>
            </a:r>
          </a:p>
        </p:txBody>
      </p:sp>
      <p:sp>
        <p:nvSpPr>
          <p:cNvPr id="5123" name="Rectangle 2"/>
          <p:cNvSpPr>
            <a:spLocks noGrp="1" noChangeArrowheads="1"/>
          </p:cNvSpPr>
          <p:nvPr>
            <p:ph type="title"/>
            <p:custDataLst>
              <p:tags r:id="rId4"/>
            </p:custDataLst>
          </p:nvPr>
        </p:nvSpPr>
        <p:spPr/>
        <p:txBody>
          <a:bodyPr/>
          <a:lstStyle/>
          <a:p>
            <a:pPr eaLnBrk="1" hangingPunct="1"/>
            <a:r>
              <a:rPr lang="de-CH" dirty="0"/>
              <a:t>Situation de départ - </a:t>
            </a:r>
            <a:r>
              <a:rPr lang="de-CH" dirty="0" err="1"/>
              <a:t>évidence</a:t>
            </a:r>
            <a:endParaRPr lang="de-CH" dirty="0"/>
          </a:p>
        </p:txBody>
      </p:sp>
    </p:spTree>
    <p:extLst>
      <p:ext uri="{BB962C8B-B14F-4D97-AF65-F5344CB8AC3E}">
        <p14:creationId xmlns:p14="http://schemas.microsoft.com/office/powerpoint/2010/main" val="47265016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custDataLst>
              <p:tags r:id="rId1"/>
            </p:custDataLst>
          </p:nvPr>
        </p:nvSpPr>
        <p:spPr/>
        <p:txBody>
          <a:bodyPr/>
          <a:lstStyle/>
          <a:p>
            <a:pPr>
              <a:defRPr/>
            </a:pPr>
            <a:r>
              <a:rPr lang="de-CH" dirty="0"/>
              <a:t>4</a:t>
            </a:r>
          </a:p>
        </p:txBody>
      </p:sp>
      <p:sp>
        <p:nvSpPr>
          <p:cNvPr id="5123" name="Rectangle 2"/>
          <p:cNvSpPr>
            <a:spLocks noGrp="1" noChangeArrowheads="1"/>
          </p:cNvSpPr>
          <p:nvPr>
            <p:ph type="title"/>
            <p:custDataLst>
              <p:tags r:id="rId2"/>
            </p:custDataLst>
          </p:nvPr>
        </p:nvSpPr>
        <p:spPr>
          <a:xfrm>
            <a:off x="442913" y="412750"/>
            <a:ext cx="6272212" cy="801688"/>
          </a:xfrm>
        </p:spPr>
        <p:txBody>
          <a:bodyPr/>
          <a:lstStyle/>
          <a:p>
            <a:pPr eaLnBrk="1" hangingPunct="1"/>
            <a:r>
              <a:rPr lang="de-CH" dirty="0"/>
              <a:t>Situation de </a:t>
            </a:r>
            <a:r>
              <a:rPr lang="de-CH" dirty="0" err="1"/>
              <a:t>départ</a:t>
            </a:r>
            <a:r>
              <a:rPr lang="de-CH" dirty="0"/>
              <a:t> - </a:t>
            </a:r>
            <a:r>
              <a:rPr lang="de-CH" dirty="0" err="1"/>
              <a:t>facteurs</a:t>
            </a:r>
            <a:r>
              <a:rPr lang="de-CH" dirty="0"/>
              <a:t> </a:t>
            </a:r>
            <a:r>
              <a:rPr lang="de-CH" dirty="0" err="1"/>
              <a:t>d’impact</a:t>
            </a:r>
            <a:endParaRPr lang="de-CH" dirty="0"/>
          </a:p>
        </p:txBody>
      </p:sp>
      <p:sp>
        <p:nvSpPr>
          <p:cNvPr id="5124" name="Rectangle 3"/>
          <p:cNvSpPr>
            <a:spLocks noGrp="1" noChangeArrowheads="1"/>
          </p:cNvSpPr>
          <p:nvPr>
            <p:ph type="body" idx="1"/>
            <p:custDataLst>
              <p:tags r:id="rId3"/>
            </p:custDataLst>
          </p:nvPr>
        </p:nvSpPr>
        <p:spPr>
          <a:xfrm>
            <a:off x="435577" y="1736812"/>
            <a:ext cx="8305800" cy="4536504"/>
          </a:xfrm>
        </p:spPr>
        <p:txBody>
          <a:bodyPr>
            <a:noAutofit/>
          </a:bodyPr>
          <a:lstStyle/>
          <a:p>
            <a:pPr>
              <a:lnSpc>
                <a:spcPts val="1500"/>
              </a:lnSpc>
              <a:buFont typeface="Arial" panose="020B0604020202020204" pitchFamily="34" charset="0"/>
              <a:buChar char="•"/>
            </a:pPr>
            <a:r>
              <a:rPr lang="de-CH" dirty="0" err="1"/>
              <a:t>Nombre</a:t>
            </a:r>
            <a:r>
              <a:rPr lang="de-CH" dirty="0"/>
              <a:t> de </a:t>
            </a:r>
            <a:r>
              <a:rPr lang="de-CH" dirty="0" err="1"/>
              <a:t>cas</a:t>
            </a:r>
            <a:r>
              <a:rPr lang="de-CH" dirty="0"/>
              <a:t> ↓</a:t>
            </a:r>
          </a:p>
          <a:p>
            <a:pPr>
              <a:lnSpc>
                <a:spcPts val="1500"/>
              </a:lnSpc>
              <a:buFont typeface="Arial" panose="020B0604020202020204" pitchFamily="34" charset="0"/>
              <a:buChar char="•"/>
            </a:pPr>
            <a:endParaRPr lang="de-CH" dirty="0"/>
          </a:p>
          <a:p>
            <a:pPr>
              <a:lnSpc>
                <a:spcPts val="1500"/>
              </a:lnSpc>
              <a:buFont typeface="Arial" panose="020B0604020202020204" pitchFamily="34" charset="0"/>
              <a:buChar char="•"/>
            </a:pPr>
            <a:r>
              <a:rPr lang="de-CH" b="1" dirty="0"/>
              <a:t>Visites régulières à domicile ↑</a:t>
            </a:r>
          </a:p>
          <a:p>
            <a:pPr>
              <a:lnSpc>
                <a:spcPts val="1500"/>
              </a:lnSpc>
              <a:buFont typeface="Arial" panose="020B0604020202020204" pitchFamily="34" charset="0"/>
              <a:buChar char="•"/>
            </a:pPr>
            <a:endParaRPr lang="de-CH" dirty="0"/>
          </a:p>
          <a:p>
            <a:pPr>
              <a:lnSpc>
                <a:spcPts val="1500"/>
              </a:lnSpc>
              <a:buFont typeface="Arial" panose="020B0604020202020204" pitchFamily="34" charset="0"/>
              <a:buChar char="•"/>
            </a:pPr>
            <a:r>
              <a:rPr lang="de-CH" dirty="0"/>
              <a:t>Flexibilité ↑</a:t>
            </a:r>
          </a:p>
          <a:p>
            <a:pPr>
              <a:lnSpc>
                <a:spcPts val="1500"/>
              </a:lnSpc>
              <a:buFont typeface="Arial" panose="020B0604020202020204" pitchFamily="34" charset="0"/>
              <a:buChar char="•"/>
            </a:pPr>
            <a:endParaRPr lang="de-CH" dirty="0"/>
          </a:p>
          <a:p>
            <a:pPr>
              <a:lnSpc>
                <a:spcPts val="1500"/>
              </a:lnSpc>
              <a:buFont typeface="Arial" panose="020B0604020202020204" pitchFamily="34" charset="0"/>
              <a:buChar char="•"/>
            </a:pPr>
            <a:r>
              <a:rPr lang="de-CH" dirty="0"/>
              <a:t>Interprofessionnalité ↑</a:t>
            </a:r>
          </a:p>
          <a:p>
            <a:pPr>
              <a:lnSpc>
                <a:spcPts val="1500"/>
              </a:lnSpc>
              <a:buFont typeface="Arial" panose="020B0604020202020204" pitchFamily="34" charset="0"/>
              <a:buChar char="•"/>
            </a:pPr>
            <a:endParaRPr lang="de-CH" dirty="0"/>
          </a:p>
          <a:p>
            <a:pPr>
              <a:lnSpc>
                <a:spcPts val="1500"/>
              </a:lnSpc>
              <a:buFont typeface="Arial" panose="020B0604020202020204" pitchFamily="34" charset="0"/>
              <a:buChar char="•"/>
            </a:pPr>
            <a:r>
              <a:rPr lang="de-CH" b="1" dirty="0"/>
              <a:t>Implication du réseau social ↑</a:t>
            </a:r>
          </a:p>
          <a:p>
            <a:pPr>
              <a:lnSpc>
                <a:spcPts val="1500"/>
              </a:lnSpc>
              <a:buFont typeface="Arial" panose="020B0604020202020204" pitchFamily="34" charset="0"/>
              <a:buChar char="•"/>
            </a:pPr>
            <a:endParaRPr lang="de-CH" dirty="0"/>
          </a:p>
          <a:p>
            <a:pPr>
              <a:lnSpc>
                <a:spcPts val="1500"/>
              </a:lnSpc>
              <a:buFont typeface="Arial" panose="020B0604020202020204" pitchFamily="34" charset="0"/>
              <a:buChar char="•"/>
            </a:pPr>
            <a:r>
              <a:rPr lang="de-CH" dirty="0" err="1"/>
              <a:t>Suivi</a:t>
            </a:r>
            <a:r>
              <a:rPr lang="de-CH" dirty="0"/>
              <a:t> </a:t>
            </a:r>
            <a:r>
              <a:rPr lang="de-CH" dirty="0" err="1"/>
              <a:t>approprié</a:t>
            </a:r>
            <a:r>
              <a:rPr lang="de-CH" dirty="0"/>
              <a:t> </a:t>
            </a:r>
            <a:r>
              <a:rPr lang="de-CH" dirty="0" err="1"/>
              <a:t>assuré</a:t>
            </a:r>
            <a:r>
              <a:rPr lang="de-CH" dirty="0"/>
              <a:t> ↑</a:t>
            </a:r>
          </a:p>
          <a:p>
            <a:pPr>
              <a:lnSpc>
                <a:spcPts val="1500"/>
              </a:lnSpc>
              <a:buFont typeface="Arial" panose="020B0604020202020204" pitchFamily="34" charset="0"/>
              <a:buChar char="•"/>
            </a:pPr>
            <a:endParaRPr lang="de-CH" dirty="0"/>
          </a:p>
          <a:p>
            <a:pPr marL="0" indent="0">
              <a:lnSpc>
                <a:spcPts val="1500"/>
              </a:lnSpc>
            </a:pPr>
            <a:endParaRPr lang="de-CH" dirty="0"/>
          </a:p>
          <a:p>
            <a:pPr>
              <a:lnSpc>
                <a:spcPts val="1900"/>
              </a:lnSpc>
              <a:buFont typeface="Arial" panose="020B0604020202020204" pitchFamily="34" charset="0"/>
              <a:buChar char="•"/>
            </a:pPr>
            <a:endParaRPr lang="de-CH" dirty="0"/>
          </a:p>
          <a:p>
            <a:pPr marL="0" indent="0">
              <a:lnSpc>
                <a:spcPts val="1600"/>
              </a:lnSpc>
            </a:pPr>
            <a:r>
              <a:rPr lang="de-CH" sz="1000" i="1" dirty="0">
                <a:latin typeface="Arial" panose="020B0604020202020204" pitchFamily="34" charset="0"/>
                <a:cs typeface="Arial" panose="020B0604020202020204" pitchFamily="34" charset="0"/>
              </a:rPr>
              <a:t>Berhe et al. Neurologue. 2005;76:822-31 ; Burns et al. Acta </a:t>
            </a:r>
            <a:r>
              <a:rPr lang="de-CH" sz="1000" i="1" dirty="0" err="1">
                <a:latin typeface="Arial" panose="020B0604020202020204" pitchFamily="34" charset="0"/>
                <a:cs typeface="Arial" panose="020B0604020202020204" pitchFamily="34" charset="0"/>
              </a:rPr>
              <a:t>Psychiatr </a:t>
            </a:r>
            <a:r>
              <a:rPr lang="de-CH" sz="1000" i="1" dirty="0">
                <a:latin typeface="Arial" panose="020B0604020202020204" pitchFamily="34" charset="0"/>
                <a:cs typeface="Arial" panose="020B0604020202020204" pitchFamily="34" charset="0"/>
              </a:rPr>
              <a:t>Scan. 2006;113(</a:t>
            </a:r>
            <a:r>
              <a:rPr lang="de-CH" sz="1000" i="1" dirty="0" err="1">
                <a:latin typeface="Arial" panose="020B0604020202020204" pitchFamily="34" charset="0"/>
                <a:cs typeface="Arial" panose="020B0604020202020204" pitchFamily="34" charset="0"/>
              </a:rPr>
              <a:t>Suppl </a:t>
            </a:r>
            <a:r>
              <a:rPr lang="de-CH" sz="1000" i="1" dirty="0">
                <a:latin typeface="Arial" panose="020B0604020202020204" pitchFamily="34" charset="0"/>
                <a:cs typeface="Arial" panose="020B0604020202020204" pitchFamily="34" charset="0"/>
              </a:rPr>
              <a:t>429):33-5 ; DGPPN. Ligne directrice S3 "Thérapies psychosociales en cas de maladie mentale grave". Berlin : 2013 ; Hepp &amp; </a:t>
            </a:r>
            <a:r>
              <a:rPr lang="de-CH" sz="1000" i="1" dirty="0" err="1">
                <a:latin typeface="Arial" panose="020B0604020202020204" pitchFamily="34" charset="0"/>
                <a:cs typeface="Arial" panose="020B0604020202020204" pitchFamily="34" charset="0"/>
              </a:rPr>
              <a:t>Stulz</a:t>
            </a:r>
            <a:r>
              <a:rPr lang="de-CH" sz="1000" i="1" dirty="0">
                <a:latin typeface="Arial" panose="020B0604020202020204" pitchFamily="34" charset="0"/>
                <a:cs typeface="Arial" panose="020B0604020202020204" pitchFamily="34" charset="0"/>
              </a:rPr>
              <a:t>. Neurologue. 2017;88:983-8 ; Hepp &amp; </a:t>
            </a:r>
            <a:r>
              <a:rPr lang="de-CH" sz="1000" i="1" dirty="0" err="1">
                <a:latin typeface="Arial" panose="020B0604020202020204" pitchFamily="34" charset="0"/>
                <a:cs typeface="Arial" panose="020B0604020202020204" pitchFamily="34" charset="0"/>
              </a:rPr>
              <a:t>Stulz</a:t>
            </a:r>
            <a:r>
              <a:rPr lang="de-CH" sz="1000" i="1" dirty="0">
                <a:latin typeface="Arial" panose="020B0604020202020204" pitchFamily="34" charset="0"/>
                <a:cs typeface="Arial" panose="020B0604020202020204" pitchFamily="34" charset="0"/>
              </a:rPr>
              <a:t>. </a:t>
            </a:r>
            <a:r>
              <a:rPr lang="de-CH" sz="1000" i="1" dirty="0" err="1">
                <a:latin typeface="Arial" panose="020B0604020202020204" pitchFamily="34" charset="0"/>
                <a:cs typeface="Arial" panose="020B0604020202020204" pitchFamily="34" charset="0"/>
              </a:rPr>
              <a:t>Psychiat Prax</a:t>
            </a:r>
            <a:r>
              <a:rPr lang="de-CH" sz="1000" i="1" dirty="0">
                <a:latin typeface="Arial" panose="020B0604020202020204" pitchFamily="34" charset="0"/>
                <a:cs typeface="Arial" panose="020B0604020202020204" pitchFamily="34" charset="0"/>
              </a:rPr>
              <a:t>. 2017;44;371-3 ; </a:t>
            </a:r>
            <a:r>
              <a:rPr lang="de-CH" sz="1000" i="1" dirty="0" err="1">
                <a:latin typeface="Arial" panose="020B0604020202020204" pitchFamily="34" charset="0"/>
                <a:cs typeface="Arial" panose="020B0604020202020204" pitchFamily="34" charset="0"/>
              </a:rPr>
              <a:t>Wyder </a:t>
            </a:r>
            <a:r>
              <a:rPr lang="de-CH" sz="1000" i="1" dirty="0">
                <a:latin typeface="Arial" panose="020B0604020202020204" pitchFamily="34" charset="0"/>
                <a:cs typeface="Arial" panose="020B0604020202020204" pitchFamily="34" charset="0"/>
              </a:rPr>
              <a:t>et al. </a:t>
            </a:r>
            <a:r>
              <a:rPr lang="de-CH" sz="1000" i="1" dirty="0" err="1">
                <a:latin typeface="Arial" panose="020B0604020202020204" pitchFamily="34" charset="0"/>
                <a:cs typeface="Arial" panose="020B0604020202020204" pitchFamily="34" charset="0"/>
              </a:rPr>
              <a:t>Psychiatr Prax</a:t>
            </a:r>
            <a:r>
              <a:rPr lang="de-CH" sz="1000" i="1" dirty="0">
                <a:latin typeface="Arial" panose="020B0604020202020204" pitchFamily="34" charset="0"/>
                <a:cs typeface="Arial" panose="020B0604020202020204" pitchFamily="34" charset="0"/>
              </a:rPr>
              <a:t>. 2018;45(8):405-11</a:t>
            </a:r>
          </a:p>
          <a:p>
            <a:pPr marL="0" indent="0" eaLnBrk="1" hangingPunct="1">
              <a:lnSpc>
                <a:spcPts val="1000"/>
              </a:lnSpc>
              <a:defRPr/>
            </a:pPr>
            <a:endParaRPr lang="de-CH" sz="1000" kern="1200" dirty="0"/>
          </a:p>
          <a:p>
            <a:pPr marL="0" indent="0" eaLnBrk="1" hangingPunct="1">
              <a:lnSpc>
                <a:spcPts val="1000"/>
              </a:lnSpc>
              <a:defRPr/>
            </a:pPr>
            <a:endParaRPr lang="de-CH" sz="1000" kern="1200" dirty="0"/>
          </a:p>
        </p:txBody>
      </p:sp>
    </p:spTree>
    <p:extLst>
      <p:ext uri="{BB962C8B-B14F-4D97-AF65-F5344CB8AC3E}">
        <p14:creationId xmlns:p14="http://schemas.microsoft.com/office/powerpoint/2010/main" val="3140536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1252054"/>
          </a:xfrm>
        </p:spPr>
        <p:txBody>
          <a:bodyPr/>
          <a:lstStyle/>
          <a:p>
            <a:pPr>
              <a:lnSpc>
                <a:spcPts val="2200"/>
              </a:lnSpc>
            </a:pPr>
            <a:r>
              <a:rPr lang="de-CH" sz="1400" dirty="0"/>
              <a:t>The </a:t>
            </a:r>
            <a:r>
              <a:rPr lang="de-CH" sz="1400" dirty="0" err="1"/>
              <a:t>effectiveness</a:t>
            </a:r>
            <a:r>
              <a:rPr lang="de-CH" sz="1400" dirty="0"/>
              <a:t> </a:t>
            </a:r>
            <a:r>
              <a:rPr lang="de-CH" sz="1400" dirty="0" err="1"/>
              <a:t>of</a:t>
            </a:r>
            <a:r>
              <a:rPr lang="de-CH" sz="1400" dirty="0"/>
              <a:t> intensive </a:t>
            </a:r>
            <a:r>
              <a:rPr lang="de-CH" sz="1400" dirty="0" err="1"/>
              <a:t>home</a:t>
            </a:r>
            <a:r>
              <a:rPr lang="de-CH" sz="1400" dirty="0"/>
              <a:t> </a:t>
            </a:r>
            <a:r>
              <a:rPr lang="de-CH" sz="1400" dirty="0" err="1"/>
              <a:t>treatment</a:t>
            </a:r>
            <a:r>
              <a:rPr lang="de-CH" sz="1400" dirty="0"/>
              <a:t> </a:t>
            </a:r>
            <a:r>
              <a:rPr lang="de-CH" sz="1400" dirty="0" err="1"/>
              <a:t>as</a:t>
            </a:r>
            <a:r>
              <a:rPr lang="de-CH" sz="1400" dirty="0"/>
              <a:t> a </a:t>
            </a:r>
            <a:r>
              <a:rPr lang="de-CH" sz="1400" dirty="0" err="1"/>
              <a:t>substitute</a:t>
            </a:r>
            <a:r>
              <a:rPr lang="de-CH" sz="1400" dirty="0"/>
              <a:t> </a:t>
            </a:r>
            <a:r>
              <a:rPr lang="de-CH" sz="1400" dirty="0" err="1"/>
              <a:t>for</a:t>
            </a:r>
            <a:r>
              <a:rPr lang="de-CH" sz="1400" dirty="0"/>
              <a:t> </a:t>
            </a:r>
            <a:r>
              <a:rPr lang="de-CH" sz="1400" dirty="0" err="1"/>
              <a:t>hospital</a:t>
            </a:r>
            <a:r>
              <a:rPr lang="de-CH" sz="1400" dirty="0"/>
              <a:t> </a:t>
            </a:r>
            <a:r>
              <a:rPr lang="de-CH" sz="1400" dirty="0" err="1"/>
              <a:t>admission</a:t>
            </a:r>
            <a:r>
              <a:rPr lang="de-CH" sz="1400" dirty="0"/>
              <a:t> in </a:t>
            </a:r>
            <a:r>
              <a:rPr lang="de-CH" sz="1400" dirty="0" err="1"/>
              <a:t>acute</a:t>
            </a:r>
            <a:r>
              <a:rPr lang="de-CH" sz="1400" dirty="0"/>
              <a:t> </a:t>
            </a:r>
            <a:r>
              <a:rPr lang="de-CH" sz="1400" dirty="0" err="1"/>
              <a:t>psychiatric</a:t>
            </a:r>
            <a:r>
              <a:rPr lang="de-CH" sz="1400" dirty="0"/>
              <a:t> </a:t>
            </a:r>
            <a:r>
              <a:rPr lang="de-CH" sz="1400" dirty="0" err="1"/>
              <a:t>crisis</a:t>
            </a:r>
            <a:r>
              <a:rPr lang="de-CH" sz="1400" dirty="0"/>
              <a:t> </a:t>
            </a:r>
            <a:r>
              <a:rPr lang="de-CH" sz="1400" dirty="0" err="1"/>
              <a:t>resoultion</a:t>
            </a:r>
            <a:r>
              <a:rPr lang="de-CH" sz="1400" dirty="0"/>
              <a:t> in </a:t>
            </a:r>
            <a:r>
              <a:rPr lang="de-CH" sz="1400" dirty="0" err="1"/>
              <a:t>the</a:t>
            </a:r>
            <a:r>
              <a:rPr lang="de-CH" sz="1400" dirty="0"/>
              <a:t> </a:t>
            </a:r>
            <a:r>
              <a:rPr lang="de-CH" sz="1400" dirty="0" err="1"/>
              <a:t>Netherlands</a:t>
            </a:r>
            <a:r>
              <a:rPr lang="de-CH" sz="1400" dirty="0"/>
              <a:t>: a </a:t>
            </a:r>
            <a:r>
              <a:rPr lang="de-CH" sz="1400" dirty="0" err="1"/>
              <a:t>two</a:t>
            </a:r>
            <a:r>
              <a:rPr lang="de-CH" sz="1400" dirty="0"/>
              <a:t> </a:t>
            </a:r>
            <a:r>
              <a:rPr lang="de-CH" sz="1400" dirty="0" err="1"/>
              <a:t>centre</a:t>
            </a:r>
            <a:r>
              <a:rPr lang="de-CH" sz="1400" dirty="0"/>
              <a:t> </a:t>
            </a:r>
            <a:r>
              <a:rPr lang="de-CH" sz="1400" dirty="0" err="1"/>
              <a:t>Zelen</a:t>
            </a:r>
            <a:r>
              <a:rPr lang="de-CH" sz="1400" dirty="0"/>
              <a:t> double-</a:t>
            </a:r>
            <a:r>
              <a:rPr lang="de-CH" sz="1400" dirty="0" err="1"/>
              <a:t>consent</a:t>
            </a:r>
            <a:r>
              <a:rPr lang="de-CH" sz="1400" dirty="0"/>
              <a:t> </a:t>
            </a:r>
            <a:r>
              <a:rPr lang="de-CH" sz="1400" dirty="0" err="1"/>
              <a:t>randomised</a:t>
            </a:r>
            <a:r>
              <a:rPr lang="de-CH" sz="1400" dirty="0"/>
              <a:t> </a:t>
            </a:r>
            <a:r>
              <a:rPr lang="de-CH" sz="1400" dirty="0" err="1"/>
              <a:t>controlled</a:t>
            </a:r>
            <a:r>
              <a:rPr lang="de-CH" sz="1400" dirty="0"/>
              <a:t> </a:t>
            </a:r>
            <a:r>
              <a:rPr lang="de-CH" sz="1400" dirty="0" err="1"/>
              <a:t>trial</a:t>
            </a:r>
            <a:br>
              <a:rPr lang="de-CH" sz="1400" dirty="0"/>
            </a:br>
            <a:r>
              <a:rPr lang="de-CH" sz="1000" b="0" i="1" dirty="0">
                <a:solidFill>
                  <a:schemeClr val="tx1"/>
                </a:solidFill>
                <a:latin typeface="Arial" panose="020B0604020202020204" pitchFamily="34" charset="0"/>
                <a:cs typeface="Arial" panose="020B0604020202020204" pitchFamily="34" charset="0"/>
              </a:rPr>
              <a:t>Lancet </a:t>
            </a:r>
            <a:r>
              <a:rPr lang="de-CH" sz="1000" b="0" i="1" dirty="0" err="1">
                <a:solidFill>
                  <a:schemeClr val="tx1"/>
                </a:solidFill>
                <a:latin typeface="Arial" panose="020B0604020202020204" pitchFamily="34" charset="0"/>
                <a:cs typeface="Arial" panose="020B0604020202020204" pitchFamily="34" charset="0"/>
              </a:rPr>
              <a:t>Psychiatry</a:t>
            </a:r>
            <a:r>
              <a:rPr lang="de-CH" sz="1000" b="0" i="1" dirty="0">
                <a:solidFill>
                  <a:schemeClr val="tx1"/>
                </a:solidFill>
                <a:latin typeface="Arial" panose="020B0604020202020204" pitchFamily="34" charset="0"/>
                <a:cs typeface="Arial" panose="020B0604020202020204" pitchFamily="34" charset="0"/>
              </a:rPr>
              <a:t> 2022 ; 9 : 625-35 </a:t>
            </a:r>
            <a:r>
              <a:rPr lang="de-CH" sz="1000" b="0" i="1" dirty="0" err="1">
                <a:solidFill>
                  <a:schemeClr val="tx1"/>
                </a:solidFill>
                <a:latin typeface="Arial" panose="020B0604020202020204" pitchFamily="34" charset="0"/>
                <a:cs typeface="Arial" panose="020B0604020202020204" pitchFamily="34" charset="0"/>
              </a:rPr>
              <a:t>Published</a:t>
            </a:r>
            <a:r>
              <a:rPr lang="de-CH" sz="1000" b="0" i="1" dirty="0">
                <a:solidFill>
                  <a:schemeClr val="tx1"/>
                </a:solidFill>
                <a:latin typeface="Arial" panose="020B0604020202020204" pitchFamily="34" charset="0"/>
                <a:cs typeface="Arial" panose="020B0604020202020204" pitchFamily="34" charset="0"/>
              </a:rPr>
              <a:t> Online </a:t>
            </a:r>
            <a:r>
              <a:rPr lang="de-CH" sz="1000" b="0" i="1" dirty="0" err="1">
                <a:solidFill>
                  <a:schemeClr val="tx1"/>
                </a:solidFill>
                <a:latin typeface="Arial" panose="020B0604020202020204" pitchFamily="34" charset="0"/>
                <a:cs typeface="Arial" panose="020B0604020202020204" pitchFamily="34" charset="0"/>
              </a:rPr>
              <a:t>July</a:t>
            </a:r>
            <a:r>
              <a:rPr lang="de-CH" sz="1000" b="0" i="1" dirty="0">
                <a:solidFill>
                  <a:schemeClr val="tx1"/>
                </a:solidFill>
                <a:latin typeface="Arial" panose="020B0604020202020204" pitchFamily="34" charset="0"/>
                <a:cs typeface="Arial" panose="020B0604020202020204" pitchFamily="34" charset="0"/>
              </a:rPr>
              <a:t> 5, 2022</a:t>
            </a:r>
            <a:br>
              <a:rPr lang="de-CH" sz="1400" dirty="0"/>
            </a:br>
            <a:br>
              <a:rPr lang="de-CH" sz="1400" dirty="0"/>
            </a:br>
            <a:endParaRPr lang="de-CH" sz="1400" dirty="0"/>
          </a:p>
        </p:txBody>
      </p:sp>
      <p:sp>
        <p:nvSpPr>
          <p:cNvPr id="3" name="Inhaltsplatzhalter 2"/>
          <p:cNvSpPr>
            <a:spLocks noGrp="1"/>
          </p:cNvSpPr>
          <p:nvPr>
            <p:ph idx="1"/>
            <p:custDataLst>
              <p:tags r:id="rId2"/>
            </p:custDataLst>
          </p:nvPr>
        </p:nvSpPr>
        <p:spPr>
          <a:xfrm>
            <a:off x="442913" y="2096852"/>
            <a:ext cx="7957703" cy="3960440"/>
          </a:xfrm>
        </p:spPr>
        <p:txBody>
          <a:bodyPr/>
          <a:lstStyle/>
          <a:p>
            <a:pPr marL="0" indent="0"/>
            <a:endParaRPr lang="de-CH" sz="1600" dirty="0"/>
          </a:p>
          <a:p>
            <a:pPr>
              <a:buFont typeface="Arial" panose="020B0604020202020204" pitchFamily="34" charset="0"/>
              <a:buChar char="•"/>
            </a:pPr>
            <a:r>
              <a:rPr lang="de-CH" sz="1600" dirty="0" err="1"/>
              <a:t>Etude</a:t>
            </a:r>
            <a:r>
              <a:rPr lang="de-CH" sz="1600" dirty="0"/>
              <a:t> </a:t>
            </a:r>
            <a:r>
              <a:rPr lang="de-CH" sz="1600" dirty="0" err="1"/>
              <a:t>contrôlée</a:t>
            </a:r>
            <a:r>
              <a:rPr lang="de-CH" sz="1600" dirty="0"/>
              <a:t> </a:t>
            </a:r>
            <a:r>
              <a:rPr lang="de-CH" sz="1600" dirty="0" err="1"/>
              <a:t>randomisée</a:t>
            </a:r>
            <a:r>
              <a:rPr lang="de-CH" sz="1600" dirty="0"/>
              <a:t> dans 2 centres aux Pays-Bas</a:t>
            </a:r>
          </a:p>
          <a:p>
            <a:pPr>
              <a:buFont typeface="Arial" panose="020B0604020202020204" pitchFamily="34" charset="0"/>
              <a:buChar char="•"/>
            </a:pPr>
            <a:endParaRPr lang="de-CH" sz="1600" dirty="0"/>
          </a:p>
          <a:p>
            <a:pPr>
              <a:buFont typeface="Arial" panose="020B0604020202020204" pitchFamily="34" charset="0"/>
              <a:buChar char="•"/>
            </a:pPr>
            <a:endParaRPr lang="de-CH" sz="1600" dirty="0"/>
          </a:p>
          <a:p>
            <a:r>
              <a:rPr lang="de-CH" sz="1600" b="1" dirty="0"/>
              <a:t>Randomisation</a:t>
            </a:r>
          </a:p>
          <a:p>
            <a:endParaRPr lang="de-CH" sz="1600" dirty="0"/>
          </a:p>
          <a:p>
            <a:pPr>
              <a:buFont typeface="Wingdings" panose="05000000000000000000" pitchFamily="2" charset="2"/>
              <a:buChar char="v"/>
            </a:pPr>
            <a:r>
              <a:rPr lang="de-CH" sz="1600" dirty="0"/>
              <a:t>Premier contact et pose de l'indication &gt; randomisation automatisée basée sur le web</a:t>
            </a:r>
          </a:p>
          <a:p>
            <a:pPr>
              <a:buFont typeface="Wingdings" panose="05000000000000000000" pitchFamily="2" charset="2"/>
              <a:buChar char="v"/>
            </a:pPr>
            <a:endParaRPr lang="de-CH" sz="1600" dirty="0"/>
          </a:p>
          <a:p>
            <a:pPr>
              <a:buFont typeface="Wingdings" panose="05000000000000000000" pitchFamily="2" charset="2"/>
              <a:buChar char="v"/>
            </a:pPr>
            <a:r>
              <a:rPr lang="de-CH" sz="1600" dirty="0" err="1"/>
              <a:t>Affectation</a:t>
            </a:r>
            <a:r>
              <a:rPr lang="de-CH" sz="1600" dirty="0"/>
              <a:t> 2:1 au Home Treatment </a:t>
            </a:r>
            <a:r>
              <a:rPr lang="de-CH" sz="1600" dirty="0" err="1"/>
              <a:t>ou</a:t>
            </a:r>
            <a:r>
              <a:rPr lang="de-CH" sz="1600" dirty="0"/>
              <a:t> traitement psychiatrique traditionnel</a:t>
            </a:r>
          </a:p>
          <a:p>
            <a:pPr>
              <a:buFont typeface="Wingdings" panose="05000000000000000000" pitchFamily="2" charset="2"/>
              <a:buChar char="v"/>
            </a:pPr>
            <a:endParaRPr lang="de-CH" sz="1600" dirty="0"/>
          </a:p>
          <a:p>
            <a:pPr>
              <a:buFont typeface="Wingdings" panose="05000000000000000000" pitchFamily="2" charset="2"/>
              <a:buChar char="v"/>
            </a:pPr>
            <a:r>
              <a:rPr lang="de-CH" sz="1600" dirty="0"/>
              <a:t>Consentement éclairé à la randomisation </a:t>
            </a:r>
          </a:p>
          <a:p>
            <a:pPr>
              <a:buFont typeface="Arial" panose="020B0604020202020204" pitchFamily="34" charset="0"/>
              <a:buChar char="•"/>
            </a:pPr>
            <a:endParaRPr lang="de-CH" sz="1600" dirty="0"/>
          </a:p>
          <a:p>
            <a:pPr marL="0" indent="0"/>
            <a:endParaRPr lang="de-CH" sz="1600" dirty="0"/>
          </a:p>
          <a:p>
            <a:br>
              <a:rPr lang="de-CH" dirty="0"/>
            </a:br>
            <a:endParaRPr lang="de-CH" dirty="0"/>
          </a:p>
        </p:txBody>
      </p:sp>
      <p:sp>
        <p:nvSpPr>
          <p:cNvPr id="4" name="Foliennummernplatzhalter 3"/>
          <p:cNvSpPr>
            <a:spLocks noGrp="1"/>
          </p:cNvSpPr>
          <p:nvPr>
            <p:ph type="sldNum" sz="quarter" idx="10"/>
            <p:custDataLst>
              <p:tags r:id="rId3"/>
            </p:custDataLst>
          </p:nvPr>
        </p:nvSpPr>
        <p:spPr/>
        <p:txBody>
          <a:bodyPr/>
          <a:lstStyle/>
          <a:p>
            <a:pPr>
              <a:defRPr/>
            </a:pPr>
            <a:r>
              <a:rPr lang="de-CH" dirty="0"/>
              <a:t>5</a:t>
            </a:r>
          </a:p>
        </p:txBody>
      </p:sp>
    </p:spTree>
    <p:extLst>
      <p:ext uri="{BB962C8B-B14F-4D97-AF65-F5344CB8AC3E}">
        <p14:creationId xmlns:p14="http://schemas.microsoft.com/office/powerpoint/2010/main" val="913319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Méthodologie 1</a:t>
            </a:r>
          </a:p>
        </p:txBody>
      </p:sp>
      <p:sp>
        <p:nvSpPr>
          <p:cNvPr id="3" name="Inhaltsplatzhalter 2"/>
          <p:cNvSpPr>
            <a:spLocks noGrp="1"/>
          </p:cNvSpPr>
          <p:nvPr>
            <p:ph idx="1"/>
            <p:custDataLst>
              <p:tags r:id="rId2"/>
            </p:custDataLst>
          </p:nvPr>
        </p:nvSpPr>
        <p:spPr/>
        <p:txBody>
          <a:bodyPr/>
          <a:lstStyle/>
          <a:p>
            <a:pPr>
              <a:buFont typeface="Wingdings" panose="05000000000000000000" pitchFamily="2" charset="2"/>
              <a:buChar char="v"/>
            </a:pPr>
            <a:endParaRPr lang="de-CH" dirty="0"/>
          </a:p>
          <a:p>
            <a:pPr>
              <a:buFont typeface="Wingdings" panose="05000000000000000000" pitchFamily="2" charset="2"/>
              <a:buChar char="v"/>
            </a:pPr>
            <a:r>
              <a:rPr lang="de-CH" dirty="0"/>
              <a:t>Mise en </a:t>
            </a:r>
            <a:r>
              <a:rPr lang="de-CH" dirty="0" err="1"/>
              <a:t>oeuvre</a:t>
            </a:r>
            <a:r>
              <a:rPr lang="de-CH" dirty="0"/>
              <a:t> entre novembre 2016 et novembre 2018</a:t>
            </a:r>
          </a:p>
          <a:p>
            <a:pPr>
              <a:buFont typeface="Wingdings" panose="05000000000000000000" pitchFamily="2" charset="2"/>
              <a:buChar char="v"/>
            </a:pPr>
            <a:endParaRPr lang="de-CH" dirty="0"/>
          </a:p>
          <a:p>
            <a:pPr>
              <a:buFont typeface="Wingdings" panose="05000000000000000000" pitchFamily="2" charset="2"/>
              <a:buChar char="v"/>
            </a:pPr>
            <a:endParaRPr lang="de-CH" dirty="0"/>
          </a:p>
          <a:p>
            <a:pPr>
              <a:buFont typeface="Wingdings" panose="05000000000000000000" pitchFamily="2" charset="2"/>
              <a:buChar char="v"/>
            </a:pPr>
            <a:r>
              <a:rPr lang="de-CH" dirty="0"/>
              <a:t>Services psychiatriques d'urgence et urgences des deux grands établissements psychiatriques (</a:t>
            </a:r>
            <a:r>
              <a:rPr lang="de-CH" dirty="0" err="1"/>
              <a:t>Arkin </a:t>
            </a:r>
            <a:r>
              <a:rPr lang="de-CH" dirty="0"/>
              <a:t>et GGZ à Geest) à Amsterdam</a:t>
            </a:r>
          </a:p>
          <a:p>
            <a:pPr>
              <a:buFont typeface="Wingdings" panose="05000000000000000000" pitchFamily="2" charset="2"/>
              <a:buChar char="v"/>
            </a:pPr>
            <a:endParaRPr lang="de-CH" dirty="0"/>
          </a:p>
          <a:p>
            <a:pPr>
              <a:buFont typeface="Wingdings" panose="05000000000000000000" pitchFamily="2" charset="2"/>
              <a:buChar char="v"/>
            </a:pPr>
            <a:endParaRPr lang="de-CH" dirty="0"/>
          </a:p>
          <a:p>
            <a:pPr>
              <a:buFont typeface="Wingdings" panose="05000000000000000000" pitchFamily="2" charset="2"/>
              <a:buChar char="v"/>
            </a:pPr>
            <a:r>
              <a:rPr lang="de-CH" dirty="0"/>
              <a:t>246 patients (183 patients en HT contre 63 patients en </a:t>
            </a:r>
            <a:r>
              <a:rPr lang="de-CH" dirty="0" err="1"/>
              <a:t>traitement</a:t>
            </a:r>
            <a:r>
              <a:rPr lang="de-CH" dirty="0"/>
              <a:t> </a:t>
            </a:r>
            <a:r>
              <a:rPr lang="de-CH" dirty="0" err="1"/>
              <a:t>traditionnel</a:t>
            </a:r>
            <a:r>
              <a:rPr lang="de-CH" dirty="0"/>
              <a:t>)</a:t>
            </a:r>
          </a:p>
          <a:p>
            <a:pPr>
              <a:buFont typeface="Wingdings" panose="05000000000000000000" pitchFamily="2" charset="2"/>
              <a:buChar char="v"/>
            </a:pPr>
            <a:endParaRPr lang="de-CH" dirty="0"/>
          </a:p>
          <a:p>
            <a:pPr marL="0" indent="0"/>
            <a:endParaRPr lang="de-CH" dirty="0"/>
          </a:p>
          <a:p>
            <a:pPr>
              <a:buFont typeface="Wingdings" panose="05000000000000000000" pitchFamily="2" charset="2"/>
              <a:buChar char="v"/>
            </a:pPr>
            <a:r>
              <a:rPr lang="de-CH" dirty="0"/>
              <a:t>135 femmes (55%) et 111 hommes (45%)  </a:t>
            </a:r>
          </a:p>
        </p:txBody>
      </p:sp>
      <p:sp>
        <p:nvSpPr>
          <p:cNvPr id="4" name="Foliennummernplatzhalter 3"/>
          <p:cNvSpPr>
            <a:spLocks noGrp="1"/>
          </p:cNvSpPr>
          <p:nvPr>
            <p:ph type="sldNum" sz="quarter" idx="10"/>
            <p:custDataLst>
              <p:tags r:id="rId3"/>
            </p:custDataLst>
          </p:nvPr>
        </p:nvSpPr>
        <p:spPr/>
        <p:txBody>
          <a:bodyPr/>
          <a:lstStyle/>
          <a:p>
            <a:pPr>
              <a:defRPr/>
            </a:pPr>
            <a:r>
              <a:rPr lang="de-CH" dirty="0"/>
              <a:t>6</a:t>
            </a:r>
          </a:p>
        </p:txBody>
      </p:sp>
    </p:spTree>
    <p:extLst>
      <p:ext uri="{BB962C8B-B14F-4D97-AF65-F5344CB8AC3E}">
        <p14:creationId xmlns:p14="http://schemas.microsoft.com/office/powerpoint/2010/main" val="58433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Méthodologie 2</a:t>
            </a:r>
          </a:p>
        </p:txBody>
      </p:sp>
      <p:sp>
        <p:nvSpPr>
          <p:cNvPr id="3" name="Inhaltsplatzhalter 2"/>
          <p:cNvSpPr>
            <a:spLocks noGrp="1"/>
          </p:cNvSpPr>
          <p:nvPr>
            <p:ph idx="1"/>
            <p:custDataLst>
              <p:tags r:id="rId2"/>
            </p:custDataLst>
          </p:nvPr>
        </p:nvSpPr>
        <p:spPr/>
        <p:txBody>
          <a:bodyPr/>
          <a:lstStyle/>
          <a:p>
            <a:pPr>
              <a:buFont typeface="Arial" panose="020B0604020202020204" pitchFamily="34" charset="0"/>
              <a:buChar char="•"/>
            </a:pPr>
            <a:r>
              <a:rPr lang="de-CH" sz="2000" u="sng" dirty="0" err="1"/>
              <a:t>Critères</a:t>
            </a:r>
            <a:r>
              <a:rPr lang="de-CH" sz="2000" u="sng" dirty="0"/>
              <a:t> </a:t>
            </a:r>
            <a:r>
              <a:rPr lang="de-CH" sz="2000" u="sng" dirty="0" err="1"/>
              <a:t>d'inclusion</a:t>
            </a:r>
            <a:r>
              <a:rPr lang="de-CH" sz="2000" dirty="0"/>
              <a:t> :</a:t>
            </a:r>
          </a:p>
          <a:p>
            <a:pPr>
              <a:buFont typeface="Arial" panose="020B0604020202020204" pitchFamily="34" charset="0"/>
              <a:buChar char="•"/>
            </a:pPr>
            <a:endParaRPr lang="de-CH" dirty="0"/>
          </a:p>
          <a:p>
            <a:pPr>
              <a:buFont typeface="Arial" panose="020B0604020202020204" pitchFamily="34" charset="0"/>
              <a:buChar char="•"/>
            </a:pPr>
            <a:endParaRPr lang="de-CH" dirty="0"/>
          </a:p>
          <a:p>
            <a:pPr>
              <a:buFont typeface="Wingdings" panose="05000000000000000000" pitchFamily="2" charset="2"/>
              <a:buChar char="Ø"/>
            </a:pPr>
            <a:r>
              <a:rPr lang="de-CH" dirty="0" err="1"/>
              <a:t>Résidence</a:t>
            </a:r>
            <a:r>
              <a:rPr lang="de-CH" dirty="0"/>
              <a:t> à Amsterdam</a:t>
            </a:r>
          </a:p>
          <a:p>
            <a:pPr>
              <a:buFont typeface="Wingdings" panose="05000000000000000000" pitchFamily="2" charset="2"/>
              <a:buChar char="Ø"/>
            </a:pPr>
            <a:endParaRPr lang="de-CH" dirty="0"/>
          </a:p>
          <a:p>
            <a:pPr>
              <a:buFont typeface="Wingdings" panose="05000000000000000000" pitchFamily="2" charset="2"/>
              <a:buChar char="Ø"/>
            </a:pPr>
            <a:r>
              <a:rPr lang="de-CH" dirty="0"/>
              <a:t>Âge : entre 18 et 65 ans</a:t>
            </a:r>
          </a:p>
          <a:p>
            <a:pPr>
              <a:buFont typeface="Wingdings" panose="05000000000000000000" pitchFamily="2" charset="2"/>
              <a:buChar char="Ø"/>
            </a:pPr>
            <a:endParaRPr lang="de-CH" dirty="0"/>
          </a:p>
          <a:p>
            <a:pPr>
              <a:buFont typeface="Wingdings" panose="05000000000000000000" pitchFamily="2" charset="2"/>
              <a:buChar char="Ø"/>
            </a:pPr>
            <a:r>
              <a:rPr lang="de-CH" dirty="0"/>
              <a:t>Au moins un trouble DSM-IV-TR ou DSM-5 (</a:t>
            </a:r>
            <a:r>
              <a:rPr lang="de-CH" dirty="0" err="1"/>
              <a:t>pas</a:t>
            </a:r>
            <a:r>
              <a:rPr lang="de-CH" dirty="0"/>
              <a:t> de </a:t>
            </a:r>
            <a:r>
              <a:rPr lang="de-CH" dirty="0" err="1"/>
              <a:t>diagnostic</a:t>
            </a:r>
            <a:r>
              <a:rPr lang="de-CH" dirty="0"/>
              <a:t> </a:t>
            </a:r>
            <a:r>
              <a:rPr lang="de-CH" dirty="0" err="1"/>
              <a:t>principal</a:t>
            </a:r>
            <a:r>
              <a:rPr lang="de-CH" dirty="0"/>
              <a:t> </a:t>
            </a:r>
            <a:r>
              <a:rPr lang="de-CH" dirty="0" err="1"/>
              <a:t>d’un</a:t>
            </a:r>
            <a:r>
              <a:rPr lang="de-CH" dirty="0"/>
              <a:t> </a:t>
            </a:r>
            <a:r>
              <a:rPr lang="de-CH" dirty="0" err="1"/>
              <a:t>trouble</a:t>
            </a:r>
            <a:r>
              <a:rPr lang="de-CH" dirty="0"/>
              <a:t> </a:t>
            </a:r>
            <a:r>
              <a:rPr lang="de-CH" dirty="0" err="1"/>
              <a:t>lié</a:t>
            </a:r>
            <a:r>
              <a:rPr lang="de-CH" dirty="0"/>
              <a:t> à la consommation de substances)</a:t>
            </a:r>
          </a:p>
          <a:p>
            <a:pPr>
              <a:buFont typeface="Wingdings" panose="05000000000000000000" pitchFamily="2" charset="2"/>
              <a:buChar char="Ø"/>
            </a:pPr>
            <a:endParaRPr lang="de-CH" dirty="0"/>
          </a:p>
          <a:p>
            <a:pPr>
              <a:buFont typeface="Wingdings" panose="05000000000000000000" pitchFamily="2" charset="2"/>
              <a:buChar char="Ø"/>
            </a:pPr>
            <a:r>
              <a:rPr lang="de-CH" dirty="0"/>
              <a:t>Crise psychiatrique aiguë grave pour laquelle un psychiatre a </a:t>
            </a:r>
            <a:r>
              <a:rPr lang="de-CH" dirty="0" err="1"/>
              <a:t>prescrit</a:t>
            </a:r>
            <a:r>
              <a:rPr lang="de-CH" dirty="0"/>
              <a:t> ou effectué une hospitalisation clinique </a:t>
            </a:r>
          </a:p>
          <a:p>
            <a:pPr>
              <a:buFont typeface="Wingdings" panose="05000000000000000000" pitchFamily="2" charset="2"/>
              <a:buChar char="Ø"/>
            </a:pPr>
            <a:endParaRPr lang="de-CH" dirty="0"/>
          </a:p>
          <a:p>
            <a:pPr>
              <a:buFont typeface="Wingdings" panose="05000000000000000000" pitchFamily="2" charset="2"/>
              <a:buChar char="Ø"/>
            </a:pPr>
            <a:r>
              <a:rPr lang="de-CH" dirty="0"/>
              <a:t>Capacité de lire et de comprendre le néerlandais </a:t>
            </a:r>
          </a:p>
          <a:p>
            <a:endParaRPr lang="de-CH" dirty="0"/>
          </a:p>
        </p:txBody>
      </p:sp>
      <p:sp>
        <p:nvSpPr>
          <p:cNvPr id="4" name="Foliennummernplatzhalter 3"/>
          <p:cNvSpPr>
            <a:spLocks noGrp="1"/>
          </p:cNvSpPr>
          <p:nvPr>
            <p:ph type="sldNum" sz="quarter" idx="10"/>
            <p:custDataLst>
              <p:tags r:id="rId3"/>
            </p:custDataLst>
          </p:nvPr>
        </p:nvSpPr>
        <p:spPr/>
        <p:txBody>
          <a:bodyPr/>
          <a:lstStyle/>
          <a:p>
            <a:pPr>
              <a:defRPr/>
            </a:pPr>
            <a:r>
              <a:rPr lang="de-CH" dirty="0"/>
              <a:t>7</a:t>
            </a:r>
          </a:p>
        </p:txBody>
      </p:sp>
    </p:spTree>
    <p:extLst>
      <p:ext uri="{BB962C8B-B14F-4D97-AF65-F5344CB8AC3E}">
        <p14:creationId xmlns:p14="http://schemas.microsoft.com/office/powerpoint/2010/main" val="3819875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42913" y="412750"/>
            <a:ext cx="6272212" cy="801688"/>
          </a:xfrm>
        </p:spPr>
        <p:txBody>
          <a:bodyPr/>
          <a:lstStyle/>
          <a:p>
            <a:r>
              <a:rPr lang="de-CH" dirty="0"/>
              <a:t>Résultats</a:t>
            </a:r>
          </a:p>
        </p:txBody>
      </p:sp>
      <p:sp>
        <p:nvSpPr>
          <p:cNvPr id="3" name="Inhaltsplatzhalter 2"/>
          <p:cNvSpPr>
            <a:spLocks noGrp="1"/>
          </p:cNvSpPr>
          <p:nvPr>
            <p:ph idx="1"/>
            <p:custDataLst>
              <p:tags r:id="rId2"/>
            </p:custDataLst>
          </p:nvPr>
        </p:nvSpPr>
        <p:spPr>
          <a:xfrm>
            <a:off x="466725" y="1377950"/>
            <a:ext cx="8281988" cy="4751350"/>
          </a:xfrm>
        </p:spPr>
        <p:txBody>
          <a:bodyPr/>
          <a:lstStyle/>
          <a:p>
            <a:endParaRPr lang="de-CH" dirty="0"/>
          </a:p>
          <a:p>
            <a:pPr>
              <a:buFont typeface="Wingdings" panose="05000000000000000000" pitchFamily="2" charset="2"/>
              <a:buChar char="v"/>
            </a:pPr>
            <a:r>
              <a:rPr lang="de-CH" dirty="0"/>
              <a:t>Après 12 mois, le nombre moyen de jours de traitement à domicile était de 42,47 contre 67,02 pour le </a:t>
            </a:r>
            <a:r>
              <a:rPr lang="de-CH" dirty="0" err="1"/>
              <a:t>traitement</a:t>
            </a:r>
            <a:r>
              <a:rPr lang="de-CH" dirty="0"/>
              <a:t> </a:t>
            </a:r>
            <a:r>
              <a:rPr lang="de-CH" dirty="0" err="1"/>
              <a:t>traditionnel</a:t>
            </a:r>
            <a:r>
              <a:rPr lang="de-CH" dirty="0"/>
              <a:t>, soit une réduction de 24,55 jours ou 36,6%.</a:t>
            </a:r>
          </a:p>
          <a:p>
            <a:pPr marL="0" indent="0"/>
            <a:endParaRPr lang="de-CH" dirty="0"/>
          </a:p>
          <a:p>
            <a:pPr>
              <a:buFont typeface="Wingdings" panose="05000000000000000000" pitchFamily="2" charset="2"/>
              <a:buChar char="v"/>
            </a:pPr>
            <a:r>
              <a:rPr lang="de-CH" dirty="0"/>
              <a:t>Au total, 26 </a:t>
            </a:r>
            <a:r>
              <a:rPr lang="de-CH" dirty="0" err="1"/>
              <a:t>événements</a:t>
            </a:r>
            <a:r>
              <a:rPr lang="de-CH" dirty="0"/>
              <a:t> indésirables ont été enregistrés, dont 23 tentatives de suicide - 15 [8%] dans le </a:t>
            </a:r>
            <a:r>
              <a:rPr lang="de-CH" dirty="0" err="1"/>
              <a:t>groupe</a:t>
            </a:r>
            <a:r>
              <a:rPr lang="de-CH" dirty="0"/>
              <a:t> </a:t>
            </a:r>
            <a:r>
              <a:rPr lang="de-CH" dirty="0" err="1"/>
              <a:t>traité</a:t>
            </a:r>
            <a:r>
              <a:rPr lang="de-CH" dirty="0"/>
              <a:t> à domicile contre cinq [8%] dans le </a:t>
            </a:r>
            <a:r>
              <a:rPr lang="de-CH" dirty="0" err="1"/>
              <a:t>groupe</a:t>
            </a:r>
            <a:r>
              <a:rPr lang="de-CH" dirty="0"/>
              <a:t> </a:t>
            </a:r>
            <a:r>
              <a:rPr lang="de-CH" dirty="0" err="1"/>
              <a:t>profitant</a:t>
            </a:r>
            <a:r>
              <a:rPr lang="de-CH" dirty="0"/>
              <a:t> </a:t>
            </a:r>
            <a:r>
              <a:rPr lang="de-CH" dirty="0" err="1"/>
              <a:t>d’un</a:t>
            </a:r>
            <a:r>
              <a:rPr lang="de-CH" dirty="0"/>
              <a:t> </a:t>
            </a:r>
            <a:r>
              <a:rPr lang="de-CH" dirty="0" err="1"/>
              <a:t>traitement</a:t>
            </a:r>
            <a:r>
              <a:rPr lang="de-CH" dirty="0"/>
              <a:t> </a:t>
            </a:r>
            <a:r>
              <a:rPr lang="de-CH" dirty="0" err="1"/>
              <a:t>traditionnel</a:t>
            </a:r>
            <a:r>
              <a:rPr lang="de-CH" dirty="0"/>
              <a:t>.</a:t>
            </a:r>
          </a:p>
          <a:p>
            <a:pPr marL="0" indent="0"/>
            <a:endParaRPr lang="de-CH" dirty="0"/>
          </a:p>
          <a:p>
            <a:pPr>
              <a:buFont typeface="Wingdings" panose="05000000000000000000" pitchFamily="2" charset="2"/>
              <a:buChar char="v"/>
            </a:pPr>
            <a:r>
              <a:rPr lang="de-CH" dirty="0"/>
              <a:t>Cinq patients sont décédés par suicide (trois [2%] dans le </a:t>
            </a:r>
            <a:r>
              <a:rPr lang="de-CH" dirty="0" err="1"/>
              <a:t>groupe</a:t>
            </a:r>
            <a:r>
              <a:rPr lang="de-CH" dirty="0"/>
              <a:t> </a:t>
            </a:r>
            <a:r>
              <a:rPr lang="de-CH" dirty="0" err="1"/>
              <a:t>traité</a:t>
            </a:r>
            <a:r>
              <a:rPr lang="de-CH" dirty="0"/>
              <a:t> à domicile vs deux [3%] dans le </a:t>
            </a:r>
            <a:r>
              <a:rPr lang="de-CH" dirty="0" err="1"/>
              <a:t>groupe</a:t>
            </a:r>
            <a:r>
              <a:rPr lang="de-CH" dirty="0"/>
              <a:t> </a:t>
            </a:r>
            <a:r>
              <a:rPr lang="de-CH" dirty="0" err="1"/>
              <a:t>profitant</a:t>
            </a:r>
            <a:r>
              <a:rPr lang="de-CH" dirty="0"/>
              <a:t> </a:t>
            </a:r>
            <a:r>
              <a:rPr lang="de-CH" dirty="0" err="1"/>
              <a:t>d’un</a:t>
            </a:r>
            <a:r>
              <a:rPr lang="de-CH" dirty="0"/>
              <a:t> </a:t>
            </a:r>
            <a:r>
              <a:rPr lang="de-CH" dirty="0" err="1"/>
              <a:t>traitement</a:t>
            </a:r>
            <a:r>
              <a:rPr lang="de-CH" dirty="0"/>
              <a:t> </a:t>
            </a:r>
            <a:r>
              <a:rPr lang="de-CH" dirty="0" err="1"/>
              <a:t>traditionnel</a:t>
            </a:r>
            <a:r>
              <a:rPr lang="de-CH" dirty="0"/>
              <a:t>.</a:t>
            </a:r>
          </a:p>
          <a:p>
            <a:pPr>
              <a:buFont typeface="Wingdings" panose="05000000000000000000" pitchFamily="2" charset="2"/>
              <a:buChar char="v"/>
            </a:pPr>
            <a:endParaRPr lang="de-CH" dirty="0"/>
          </a:p>
          <a:p>
            <a:pPr>
              <a:buFont typeface="Wingdings" panose="05000000000000000000" pitchFamily="2" charset="2"/>
              <a:buChar char="v"/>
            </a:pPr>
            <a:r>
              <a:rPr lang="de-CH" dirty="0"/>
              <a:t>Aucune </a:t>
            </a:r>
            <a:r>
              <a:rPr lang="de-CH" dirty="0" err="1"/>
              <a:t>différence</a:t>
            </a:r>
            <a:r>
              <a:rPr lang="de-CH" dirty="0"/>
              <a:t> </a:t>
            </a:r>
            <a:r>
              <a:rPr lang="de-CH" dirty="0" err="1"/>
              <a:t>observée</a:t>
            </a:r>
            <a:r>
              <a:rPr lang="de-CH" dirty="0"/>
              <a:t> en termes de résultats cliniques, de sécurité et de satisfaction des patients par rapport au traitement traditionnel.</a:t>
            </a:r>
          </a:p>
          <a:p>
            <a:endParaRPr lang="de-CH" dirty="0"/>
          </a:p>
        </p:txBody>
      </p:sp>
      <p:sp>
        <p:nvSpPr>
          <p:cNvPr id="4" name="Foliennummernplatzhalter 3"/>
          <p:cNvSpPr>
            <a:spLocks noGrp="1"/>
          </p:cNvSpPr>
          <p:nvPr>
            <p:ph type="sldNum" sz="quarter" idx="10"/>
            <p:custDataLst>
              <p:tags r:id="rId3"/>
            </p:custDataLst>
          </p:nvPr>
        </p:nvSpPr>
        <p:spPr/>
        <p:txBody>
          <a:bodyPr/>
          <a:lstStyle/>
          <a:p>
            <a:pPr>
              <a:defRPr/>
            </a:pPr>
            <a:r>
              <a:rPr lang="de-CH" dirty="0"/>
              <a:t>8</a:t>
            </a:r>
          </a:p>
        </p:txBody>
      </p:sp>
    </p:spTree>
    <p:extLst>
      <p:ext uri="{BB962C8B-B14F-4D97-AF65-F5344CB8AC3E}">
        <p14:creationId xmlns:p14="http://schemas.microsoft.com/office/powerpoint/2010/main" val="10479948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ATWORKPOWERPOINTMASTERTEMPLATECONFIGURATION" val="&lt;!--Created with officeatwork--&gt;&#10;&lt;MasterTemplateConfiguration&gt;&#10;  &lt;TableOfContentsCollection /&gt;&#10;  &lt;ThemeDefinition&gt;&#10;    &lt;DefaultThemeDefinition&gt;&lt;/DefaultThemeDefinition&gt;&#10;    &lt;PresentationThemeDefinition&gt;&lt;/PresentationThemeDefinition&gt;&#10;    &lt;SlideThemeDefinition&gt;&lt;/SlideThemeDefinition&gt;&#10;    &lt;ObjectThemeDefinition&gt;&lt;/ObjectThemeDefinition&gt;&#10;  &lt;/ThemeDefinition&gt;&#10;  &lt;MasterProperties&gt;&#10;    &lt;MasterProperty Id=&quot;2004112217333376588294&quot;&gt;&#10;      &lt;Fields&gt;&#10;        &lt;Field Id=&quot;2014050113430167643200&quot; ShowField=&quot;false&quot; /&gt;&#10;        &lt;Field Id=&quot;2010030416385012448864&quot; ShowField=&quot;false&quot; /&gt;&#10;        &lt;Field Id=&quot;2011062114483450322857&quot; ShowField=&quot;false&quot; /&gt;&#10;        &lt;Field Id=&quot;2009113010035001892635&quot; ShowField=&quot;false&quot; /&gt;&#10;        &lt;Field Id=&quot;2011051711051085795864&quot; ShowField=&quot;false&quot; /&gt;&#10;        &lt;Field Id=&quot;2011051711050263502330&quot; ShowField=&quot;false&quot; /&gt;&#10;        &lt;Field Id=&quot;2011051711052008863018&quot; ShowField=&quot;false&quot; /&gt;&#10;        &lt;Field Id=&quot;2005040809241304770672&quot; ShowField=&quot;false&quot; /&gt;&#10;        &lt;Field Id=&quot;2014050115143453074230&quot; ShowField=&quot;false&quot; /&gt;&#10;        &lt;Field Id=&quot;2011042616005387238323&quot; ShowField=&quot;false&quot; /&gt;&#10;        &lt;Field Id=&quot;2011042616013276818706&quot; ShowField=&quot;false&quot; /&gt;&#10;        &lt;Field Id=&quot;2011062210454552558117&quot; ShowField=&quot;false&quot; /&gt;&#10;        &lt;Field Id=&quot;2011062210455318857509&quot; ShowField=&quot;false&quot; /&gt;&#10;        &lt;Field Id=&quot;2011052514170271263515&quot; ShowField=&quot;false&quot; /&gt;&#10;        &lt;Field Id=&quot;2011052514210933375240&quot; ShowField=&quot;false&quot; /&gt;&#10;        &lt;Field Id=&quot;2011052514215490267131&quot; ShowField=&quot;false&quot; /&gt;&#10;        &lt;Field Id=&quot;2011052514223139476024&quot; ShowField=&quot;false&quot; /&gt;&#10;        &lt;Field Id=&quot;2011052514230825170986&quot; ShowField=&quot;false&quot; /&gt;&#10;        &lt;Field Id=&quot;2014043009393198698940&quot; ShowField=&quot;false&quot; /&gt;&#10;        &lt;Field Id=&quot;2014050210204778004162&quot; ShowField=&quot;false&quot; /&gt;&#10;        &lt;Field Id=&quot;2011052514235335405620&quot; ShowField=&quot;false&quot; /&gt;&#10;        &lt;Field Id=&quot;2011061415442165347011&quot; ShowField=&quot;false&quot; /&gt;&#10;        &lt;Field Id=&quot;2011061415475484204906&quot; ShowField=&quot;false&quot; /&gt;&#10;        &lt;Field Id=&quot;2011061415480160362087&quot; ShowField=&quot;false&quot; /&gt;&#10;        &lt;Field Id=&quot;2011061415480706816753&quot; ShowField=&quot;false&quot; /&gt;&#10;        &lt;Field Id=&quot;2011061415481405242443&quot; ShowField=&quot;false&quot; /&gt;&#10;        &lt;Field Id=&quot;2014052612552521221737&quot; ShowField=&quot;false&quot; /&gt;&#10;        &lt;Field Id=&quot;2010032915520270663768&quot; ShowField=&quot;true&quot; /&gt;&#10;        &lt;Field Id=&quot;2014050114594873382213&quot; ShowField=&quot;false&quot; /&gt;&#10;        &lt;Field Id=&quot;2010071616312887805645&quot; ShowField=&quot;true&quot; /&gt;&#10;        &lt;Field Id=&quot;2010071616312990191265&quot; ShowField=&quot;true&quot; /&gt;&#10;        &lt;Field Id=&quot;2014050215135678047176&quot; ShowField=&quot;true&quot; /&gt;&#10;      &lt;/Fields&gt;&#10;    &lt;/MasterProperty&gt;&#10;  &lt;/MasterProperties&gt;&#10;  &lt;ContentItems&gt;&#10;    &lt;ContentItem Language=&quot;2057&quot; IsDefault=&quot;false&quot;&gt;&#10;      &lt;File HasContent=&quot;false&quot; LinkToLanguage=&quot;&quot; /&gt;&#10;    &lt;/ContentItem&gt;&#10;    &lt;ContentItem Language=&quot;2055&quot; IsDefault=&quot;true&quot;&gt;&#10;      &lt;File HasContent=&quot;true&quot; LinkToLanguage=&quot;&quot; /&gt;&#10;    &lt;/ContentItem&gt;&#10;  &lt;/ContentItems&gt;&#10;&lt;/MasterTemplateConfiguration&gt;"/>
  <p:tag name="OFFICEATWORKPOWERPOINTMASTERTEMPLATEID" val="PowerPointPräsentation"/>
  <p:tag name="OAWWIZARDSTEPS" val="0|1|4"/>
  <p:tag name="ZOAWLANGID" val="2055"/>
  <p:tag name="OAWDOCPROPSOURCE" val="&lt;DocProps&gt;&lt;DocProp UID=&quot;2002122011014149059130932&quot; EntryUID=&quot;2016042614370333302886&quot; PrimaryUID=&quot;ClientSuite&quot;&gt;&lt;Field Name=&quot;IDName&quot; Value=&quot;Psychiatrische Universitätsklinik Zürich, Klinik für Psychiatrie, Psychotherapie und Psychosomatik, Zentrum für Assessment und Triage, Home Treatment&quot;/&gt;&lt;Field Name=&quot;Gesamtinstitution&quot; Value=&quot;Psychiatrische Universitätsklinik Zürich&quot;/&gt;&lt;Field Name=&quot;DirektionKlinik&quot; Value=&quot;Klinik für Psychiatrie, Psychotherapie und Psychosomatik&quot;/&gt;&lt;Field Name=&quot;DirektionKlinikBriefkopf&quot; Value=&quot;Klinik für Psychiatrie, Psychotherapie &amp;#xA;und Psychosomatik&quot;/&gt;&lt;Field Name=&quot;ZentrumBereich&quot; Value=&quot;Zentrum für Assessment und Triage&quot;/&gt;&lt;Field Name=&quot;ZentrumBereichBriefkopf&quot; Value=&quot;Zentrum für Assessment und Triage&quot;/&gt;&lt;Field Name=&quot;StationAbteilung&quot; Value=&quot;Home Treatment&quot;/&gt;&lt;Field Name=&quot;StationAbteilungBriefkopf&quot; Value=&quot;Home Treatment&quot;/&gt;&lt;Field Name=&quot;Adresszeile1&quot; Value=&quot;Lenggstrasse 31, Postfach 363&quot;/&gt;&lt;Field Name=&quot;Adresszeile2&quot; Value=&quot;8032 Zürich&quot;/&gt;&lt;Field Name=&quot;Fensterzeile&quot; Value=&quot;Postfach 363, 8032 Zürich&quot;/&gt;&lt;Field Name=&quot;Ort&quot; Value=&quot;Zürich&quot;/&gt;&lt;Field Name=&quot;Telefon&quot; Value=&quot;+41 (0)58 384 28 58&quot;/&gt;&lt;Field Name=&quot;Telefax&quot; Value=&quot;&quot;/&gt;&lt;Field Name=&quot;Zentrale&quot; Value=&quot;&quot;/&gt;&lt;Field Name=&quot;Mail&quot; Value=&quot;hometreatment@pukzh.ch&quot;/&gt;&lt;Field Name=&quot;Internet&quot; Value=&quot;www.pukzh.ch&quot;/&gt;&lt;Field Name=&quot;Direktorium1&quot; Value=&quot;Direktor Klinik für Psychiatrie, Psychotherapie und Psychosomatik:&quot;/&gt;&lt;Field Name=&quot;DirektoriumBriefkopf&quot; Value=&quot;Direktor Klinik für Psychiatrie, Psychotherapie &amp;#xA;und Psychosomatik:&quot;/&gt;&lt;Field Name=&quot;Direktorium2&quot; Value=&quot;Prof. Dr. med. Erich Seifritz&quot;/&gt;&lt;Field Name=&quot;Direktorium3&quot; Value=&quot;&quot;/&gt;&lt;Field Name=&quot;LogoFarbig&quot; Value=&quot;%Logos%\PUKLogo.Color.D.2100.490.wmf&quot;/&gt;&lt;Field Name=&quot;LogoSW&quot; Value=&quot;%Logos%\PUKLogo.BW.D.2100.490.wmf&quot;/&gt;&lt;Field Name=&quot;LogoFusszeile&quot; Value=&quot;%Logos%\PUKFooter.BW.D.2100.490.emf&quot;/&gt;&lt;Field Name=&quot;LogoFarbigQuer&quot; Value=&quot;%Logos%\PUKLogo.Color.Quer.D.2970.490.wmf&quot;/&gt;&lt;Field Name=&quot;LogoSWQuer&quot; Value=&quot;%Logos%\PUKLogo.BW.Quer.D.2970.490.wmf&quot;/&gt;&lt;Field Name=&quot;LogoFusszeileQuer&quot; Value=&quot;%Logos%\PUKFooter.BW.Quer.D.2970.490.emf&quot;/&gt;&lt;Field Name=&quot;LogoZusatzHochFarbig&quot; Value=&quot;%Logos%\PUK to excellence_color.2100.700.wmf&quot;/&gt;&lt;Field Name=&quot;LogoZusatzHochSW&quot; Value=&quot;%Logos%\PUK to excellence_bw.2100.700.wmf&quot;/&gt;&lt;Field Name=&quot;LogoZusatzQuerFarbig&quot; Value=&quot;%Logos%\PUK to excellence_landscape_color.2970.700.wmf&quot;/&gt;&lt;Field Name=&quot;LogoZusatzQuerSW&quot; Value=&quot;%Logos%\PUK to excellence_landscape_bw.2970.700.wmf&quot;/&gt;&lt;Field Name=&quot;LogoFarbigHochA5&quot; Value=&quot;%Logos%\PUKLogo.Color.D.A5.1480.300.wmf&quot;/&gt;&lt;Field Name=&quot;LogoSWHochA5&quot; Value=&quot;%Logos%\PUKLogo.BW.D.A5.1480.300.wmf&quot;/&gt;&lt;Field Name=&quot;LogoFarbigQuerA5&quot; Value=&quot;%Logos%\PUKLogo.Color.Quer.D.A5.2100.300.wmf&quot;/&gt;&lt;Field Name=&quot;LogoSWQuerA5&quot; Value=&quot;%Logos%\PUKLogo.BW.Quer.D.A5.2100.300.wmf&quot;/&gt;&lt;Field Name=&quot;LogoFusszeileA5&quot; Value=&quot;%Logos%\PUKFooterA5.D.1480.490.emf&quot;/&gt;&lt;Field Name=&quot;LogoFusszeileQuerA5&quot; Value=&quot;%Logos%\PUKFooterQuerA5.D.2100.490.emf&quot;/&gt;&lt;Field Name=&quot;LogoFarbigHochA3&quot; Value=&quot;%Logos%\PUKLogo.Color.D.A3.2970.350.wmf&quot;/&gt;&lt;Field Name=&quot;LogoSWHochA3&quot; Value=&quot;%Logos%\PUKLogo.BW.D.A3.2970.350.wmf&quot;/&gt;&lt;Field Name=&quot;LogoFarbigQuerA3&quot; Value=&quot;%Logos%\PUKLogo.Color.Quer.D.A3.4200.350.wmf&quot;/&gt;&lt;Field Name=&quot;LogoSWQuerA3&quot; Value=&quot;%Logos%\PUKLogo.BW.Quer.D.A3.4200.350.wmf&quot;/&gt;&lt;Field Name=&quot;LogoFusszeileA3&quot; Value=&quot;%Logos%\PUKFooterA3.D.2970.490.emf&quot;/&gt;&lt;Field Name=&quot;LogoFusszeileQuerA3&quot; Value=&quot;%Logos%\PUKFooterQuerA3.D.4200.490.emf&quot;/&gt;&lt;Field Name=&quot;LogoFarbigPP&quot; Value=&quot;%Logos%\PUKLogo.PP.Color.D.2540.1905.wmf&quot;/&gt;&lt;Field Name=&quot;FusszeilePP&quot; Value=&quot;Klinik für Psychiatrie, Psychotherapie und Psychosomatik, Zentrum für Assessment und Triage, Home Treatment&quot;/&gt;&lt;Field Name=&quot;LogoFarbigPP1&quot; Value=&quot;%Logos%\PUKLogo.PP1.Color.D.2100.2970.wmf&quot;/&gt;&lt;Field Name=&quot;LogoFarbigPP3&quot; Value=&quot;%Logos%\PUKLogo.PP3.Color.D.2100.2970.wmf&quot;/&gt;&lt;Field Name=&quot;OutlookSignatureLogo&quot; Value=&quot;&quot;/&gt;&lt;Field Name=&quot;OutlookSignatureLink&quot; Value=&quot;&quot;/&gt;&lt;Field Name=&quot;LogoProjektK4K&quot; Value=&quot;%Logos%\K4K_Color_Portrait.2100.490.emf&quot;/&gt;&lt;Field Name=&quot;LogoProjektK4KQuer&quot; Value=&quot;%Logos%\K4K_Color_Quer.2970.490.emf&quot;/&gt;&lt;Field Name=&quot;LogoProjektKPPP&quot; Value=&quot;%Logos%\KPPP_Color_Portrait.2100.490.emf&quot;/&gt;&lt;Field Name=&quot;LogoProjektKPPPQuer&quot; Value=&quot;%Logos%\KPPP_Color_Quer.2970.490.emf&quot;/&gt;&lt;Field Name=&quot;LogoProjektK4K_PP_4_3&quot; Value=&quot;%Logos%\K4K_4_3_PPT.2540.1905.png&quot;/&gt;&lt;Field Name=&quot;LogoProjektK4K_PP_16_9&quot; Value=&quot;%Logos%\K4K_16_9_PPT.2540.1429.png&quot;/&gt;&lt;Field Name=&quot;LogoProjektKPPP_PP_4_3&quot; Value=&quot;%Logos%\KPPP_4_3_PPT.2540.1905.png&quot;/&gt;&lt;Field Name=&quot;LogoProjektKPPP_PP_16_9&quot; Value=&quot;%Logos%\KPPP_16_9_PPT.2540.1429.png&quot;/&gt;&lt;Field Name=&quot;LogoFarbigPP_16_9&quot; Value=&quot;%Logos%\PUK_16_9_PPT_DE.2540.1429.png&quot;/&gt;&lt;Field Name=&quot;LogoFarbigPP_4_3&quot; Value=&quot;%Logos%\PUK_4_3_PPT_DE.2540.1905.png&quot;/&gt;&lt;Field Name=&quot;SelectedUID&quot; Value=&quot;2004123010144120300001&quot;/&gt;&lt;/DocProp&gt;&lt;DocProp UID=&quot;2006040509495284662868&quot; EntryUID=&quot;2019070111044922987087&quot; PrimaryUID=&quot;ClientSuite&quot;&gt;&lt;Field Name=&quot;IDName&quot; Value=&quot;&quot;/&gt;&lt;Field Name=&quot;Name&quot; Value=&quot;&quot;/&gt;&lt;Field Name=&quot;Funktion&quot; Value=&quot;&quot;/&gt;&lt;Field Name=&quot;TelefonDirekt&quot; Value=&quot;&quot;/&gt;&lt;Field Name=&quot;EMail&quot; Value=&quot;&quot;/&gt;&lt;Field Name=&quot;SelectedUID&quot; Value=&quot;2004123010144120300001&quot;/&gt;&lt;/DocProp&gt;&lt;DocProp UID=&quot;2002122010583847234010578&quot; EntryUID=&quot;2019070111044922987087&quot; PrimaryUID=&quot;ClientSuite&quot;&gt;&lt;Field Name=&quot;IDName&quot; Value=&quot;&quot;/&gt;&lt;Field Name=&quot;Name&quot; Value=&quot;&quot;/&gt;&lt;Field Name=&quot;Funktion&quot; Value=&quot;&quot;/&gt;&lt;Field Name=&quot;TelefonDirekt&quot; Value=&quot;&quot;/&gt;&lt;Field Name=&quot;EMail&quot; Value=&quot;&quot;/&gt;&lt;Field Name=&quot;SelectedUID&quot; Value=&quot;2004123010144120300001&quot;/&gt;&lt;/DocProp&gt;&lt;DocProp UID=&quot;2003061115381095709037&quot; EntryUID=&quot;2003121817293296325874&quot; PrimaryUID=&quot;ClientSuite&quot;&gt;&lt;Field Name=&quot;IDName&quot; Value=&quot;(Leer)&quot;/&gt;&lt;Field Name=&quot;Name&quot; Value=&quot;&quot;/&gt;&lt;Field Name=&quot;Funktion&quot; Value=&quot;&quot;/&gt;&lt;Field Name=&quot;TelefonDirekt&quot; Value=&quot;&quot;/&gt;&lt;Field Name=&quot;EMail&quot; Value=&quot;&quot;/&gt;&lt;Field Name=&quot;SelectedUID&quot; Value=&quot;2004123010144120300001&quot;/&gt;&lt;/DocProp&gt;&lt;DocProp UID=&quot;2011042715470072349041&quot; EntryUID=&quot;2003121817293296325874&quot; PrimaryUID=&quot;ClientSuite&quot;&gt;&lt;Field Name=&quot;IDName&quot; Value=&quot;(Leer)&quot;/&gt;&lt;Field Name=&quot;Name&quot; Value=&quot;&quot;/&gt;&lt;Field Name=&quot;Funktion&quot; Value=&quot;&quot;/&gt;&lt;Field Name=&quot;TelefonDirekt&quot; Value=&quot;&quot;/&gt;&lt;Field Name=&quot;EMail&quot; Value=&quot;&quot;/&gt;&lt;Field Name=&quot;SelectedUID&quot; Value=&quot;2004123010144120300001&quot;/&gt;&lt;/DocProp&gt;&lt;DocProp UID=&quot;2011042715481766891231&quot; EntryUID=&quot;2003121817293296325874&quot; PrimaryUID=&quot;ClientSuite&quot;&gt;&lt;Field Name=&quot;IDName&quot; Value=&quot;(Leer)&quot;/&gt;&lt;Field Name=&quot;Name&quot; Value=&quot;&quot;/&gt;&lt;Field Name=&quot;Funktion&quot; Value=&quot;&quot;/&gt;&lt;Field Name=&quot;TelefonDirekt&quot; Value=&quot;&quot;/&gt;&lt;Field Name=&quot;EMail&quot; Value=&quot;&quot;/&gt;&lt;Field Name=&quot;SelectedUID&quot; Value=&quot;2004123010144120300001&quot;/&gt;&lt;/DocProp&gt;&lt;DocProp UID=&quot;2004112217333376588294&quot; EntryUID=&quot;2004123010144120300001&quot;&gt;&lt;Field UID=&quot;2010032915520270663768&quot; Name=&quot;Date&quot; Value=&quot;08.12.2022&quot;/&gt;&lt;Field UID=&quot;2010071616312887805645&quot; Name=&quot;PPTitle&quot; Value=&quot;Home Treatment&quot;/&gt;&lt;Field UID=&quot;2010071616312990191265&quot; Name=&quot;PPSubtitle&quot; Value=&quot;Akutbehandlung zu Hause&quot;/&gt;&lt;Field UID=&quot;2014050215135678047176&quot; Name=&quot;AdditionalAuthors&quot; Value=&quot;Dr. med. M. Knorr%vbCrLf%Dr. med. A. Gruber%vbCrLf%&quot;/&gt;&lt;/DocProp&gt;&lt;/DocProps&gt;&#10;"/>
  <p:tag name="OFFICEATWORKPRESENTATIONPROJECTID" val="pukzhch"/>
</p:tagLst>
</file>

<file path=ppt/tags/tag10.xml><?xml version="1.0" encoding="utf-8"?>
<p:tagLst xmlns:a="http://schemas.openxmlformats.org/drawingml/2006/main" xmlns:r="http://schemas.openxmlformats.org/officeDocument/2006/relationships" xmlns:p="http://schemas.openxmlformats.org/presentationml/2006/main">
  <p:tag name="ZOAWCODE" val="2002122011014149059130932.DirektionKlinik"/>
  <p:tag name="ZOAWTYPE" val="Text"/>
  <p:tag name="OFFICATWORKEXPRESSIONTAG" val="Klinik für Psychiatrie, Psychotherapie und Psychosomatik"/>
</p:tagLst>
</file>

<file path=ppt/tags/tag100.xml><?xml version="1.0" encoding="utf-8"?>
<p:tagLst xmlns:a="http://schemas.openxmlformats.org/drawingml/2006/main" xmlns:r="http://schemas.openxmlformats.org/officeDocument/2006/relationships" xmlns:p="http://schemas.openxmlformats.org/presentationml/2006/main">
  <p:tag name="OFFICATWORKEXPRESSIONTAG" val="Methodik 2"/>
</p:tagLst>
</file>

<file path=ppt/tags/tag101.xml><?xml version="1.0" encoding="utf-8"?>
<p:tagLst xmlns:a="http://schemas.openxmlformats.org/drawingml/2006/main" xmlns:r="http://schemas.openxmlformats.org/officeDocument/2006/relationships" xmlns:p="http://schemas.openxmlformats.org/presentationml/2006/main">
  <p:tag name="OFFICATWORKEXPRESSIONTAG" val="Einschlusskriterien: &#10;&#10;&#10;Wohnsitz in Amsterdam&#10;&#10;Alter: zwischen 18-65 Jahren&#10;&#10;Mindestens eine DSM-IV-TR-oder DSM-5-Störung (nicht primär eine Substanzkonsumstörung)&#10;&#10;Akute schwere psychiatrische Krise, für die ein Psychiater eine klinische Einweisung indiziert oder durchgeführt hat &#10;&#10;Fähigkeit, Niederländisch zu lesen und zu verstehen &#10;"/>
</p:tagLst>
</file>

<file path=ppt/tags/tag102.xml><?xml version="1.0" encoding="utf-8"?>
<p:tagLst xmlns:a="http://schemas.openxmlformats.org/drawingml/2006/main" xmlns:r="http://schemas.openxmlformats.org/officeDocument/2006/relationships" xmlns:p="http://schemas.openxmlformats.org/presentationml/2006/main">
  <p:tag name="OFFICATWORKEXPRESSIONTAG" val="7"/>
</p:tagLst>
</file>

<file path=ppt/tags/tag103.xml><?xml version="1.0" encoding="utf-8"?>
<p:tagLst xmlns:a="http://schemas.openxmlformats.org/drawingml/2006/main" xmlns:r="http://schemas.openxmlformats.org/officeDocument/2006/relationships" xmlns:p="http://schemas.openxmlformats.org/presentationml/2006/main">
  <p:tag name="OFFICATWORKEXPRESSIONTAG" val="Resultate"/>
</p:tagLst>
</file>

<file path=ppt/tags/tag104.xml><?xml version="1.0" encoding="utf-8"?>
<p:tagLst xmlns:a="http://schemas.openxmlformats.org/drawingml/2006/main" xmlns:r="http://schemas.openxmlformats.org/officeDocument/2006/relationships" xmlns:p="http://schemas.openxmlformats.org/presentationml/2006/main">
  <p:tag name="OFFICATWORKEXPRESSIONTAG" val="&#10;Nach 12 Monaten betrug die mittlere Anzahl der Behandlungstage im Home Treatment 42,47 gegenüber 67,02 für die herkömmliche Behandlung, eine Reduktion von 24,55 Tagen oder 36,6%.&#10;&#10;Insgesamt 26 unerwünschte Ereignisse wurden registriert, davon 23 Suizidversuche - 15 [8%] in der Home Treatment-Gruppe vs. fünf [8%] in der herkömmlichen Behandlungsgruppe.&#10;&#10;Fünf Patienten starben durch Suizid (drei [2%] in der Home Treatment-Gruppe vs. zwei [3%] in der herkömmlichen Behandlungsgruppe.&#10;&#10;Keine Unterschiede in Bezug auf klinische Ergebnisse, Sicherheit und Patientenzufriedenheit im Vergleich zur herkömmlichen Behandlung.&#10;"/>
</p:tagLst>
</file>

<file path=ppt/tags/tag105.xml><?xml version="1.0" encoding="utf-8"?>
<p:tagLst xmlns:a="http://schemas.openxmlformats.org/drawingml/2006/main" xmlns:r="http://schemas.openxmlformats.org/officeDocument/2006/relationships" xmlns:p="http://schemas.openxmlformats.org/presentationml/2006/main">
  <p:tag name="OFFICATWORKEXPRESSIONTAG" val="8"/>
</p:tagLst>
</file>

<file path=ppt/tags/tag106.xml><?xml version="1.0" encoding="utf-8"?>
<p:tagLst xmlns:a="http://schemas.openxmlformats.org/drawingml/2006/main" xmlns:r="http://schemas.openxmlformats.org/officeDocument/2006/relationships" xmlns:p="http://schemas.openxmlformats.org/presentationml/2006/main">
  <p:tag name="OFFICATWORKEXPRESSIONTAG" val="Interpretation"/>
</p:tagLst>
</file>

<file path=ppt/tags/tag107.xml><?xml version="1.0" encoding="utf-8"?>
<p:tagLst xmlns:a="http://schemas.openxmlformats.org/drawingml/2006/main" xmlns:r="http://schemas.openxmlformats.org/officeDocument/2006/relationships" xmlns:p="http://schemas.openxmlformats.org/presentationml/2006/main">
  <p:tag name="OFFICATWORKEXPRESSIONTAG" val="HT als sicherer und wirksamer Teilersatz &#10;zur herkömmlichen Krisenbehandlung&#10;&#10;&#10;&gt;&gt; Verringerung der Behandlungstage bei&#10;&#10;&#10;Ähnlichen klinischen Auswirkungen&#10;&#10;Ähnlicher Patientenzufriedenheit&#10;&#10;Ähnlichen unerwünschten Ereignissen"/>
</p:tagLst>
</file>

<file path=ppt/tags/tag108.xml><?xml version="1.0" encoding="utf-8"?>
<p:tagLst xmlns:a="http://schemas.openxmlformats.org/drawingml/2006/main" xmlns:r="http://schemas.openxmlformats.org/officeDocument/2006/relationships" xmlns:p="http://schemas.openxmlformats.org/presentationml/2006/main">
  <p:tag name="OFFICATWORKEXPRESSIONTAG" val="9"/>
</p:tagLst>
</file>

<file path=ppt/tags/tag109.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1.xml><?xml version="1.0" encoding="utf-8"?>
<p:tagLst xmlns:a="http://schemas.openxmlformats.org/drawingml/2006/main" xmlns:r="http://schemas.openxmlformats.org/officeDocument/2006/relationships" xmlns:p="http://schemas.openxmlformats.org/presentationml/2006/main">
  <p:tag name="ZOAWCODE" val="2004112217333376588294.Date"/>
  <p:tag name="ZOAWTYPE" val="Text"/>
  <p:tag name="OFFICATWORKEXPRESSIONTAG" val="03.05.2022"/>
</p:tagLst>
</file>

<file path=ppt/tags/tag110.xml><?xml version="1.0" encoding="utf-8"?>
<p:tagLst xmlns:a="http://schemas.openxmlformats.org/drawingml/2006/main" xmlns:r="http://schemas.openxmlformats.org/officeDocument/2006/relationships" xmlns:p="http://schemas.openxmlformats.org/presentationml/2006/main">
  <p:tag name="OFFICATWORKEXPRESSIONTAG" val="Ausgangslage – Implementierung PUK"/>
</p:tagLst>
</file>

<file path=ppt/tags/tag111.xml><?xml version="1.0" encoding="utf-8"?>
<p:tagLst xmlns:a="http://schemas.openxmlformats.org/drawingml/2006/main" xmlns:r="http://schemas.openxmlformats.org/officeDocument/2006/relationships" xmlns:p="http://schemas.openxmlformats.org/presentationml/2006/main">
  <p:tag name="OFFICATWORKEXPRESSIONTAG" val=" &#10;&#10;&#10;&#10;"/>
</p:tagLst>
</file>

<file path=ppt/tags/tag112.xml><?xml version="1.0" encoding="utf-8"?>
<p:tagLst xmlns:a="http://schemas.openxmlformats.org/drawingml/2006/main" xmlns:r="http://schemas.openxmlformats.org/officeDocument/2006/relationships" xmlns:p="http://schemas.openxmlformats.org/presentationml/2006/main">
  <p:tag name="OFFICATWORKEXPRESSIONTAG" val="2016 – KPPP: HT als neues Angebot&#10;&#10;Idee: HT für alle 4 Kliniken&#10;&#10;2020: Vorhaben HT KAP als eigenständiges Projekt &#10;&#10;&#10;&#10;&#10;                                                 «HT-Plus»&#10;&#10; -&gt; KPPP + KAP: HT ab 18 bis ins Senium"/>
</p:tagLst>
</file>

<file path=ppt/tags/tag113.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14.xml><?xml version="1.0" encoding="utf-8"?>
<p:tagLst xmlns:a="http://schemas.openxmlformats.org/drawingml/2006/main" xmlns:r="http://schemas.openxmlformats.org/officeDocument/2006/relationships" xmlns:p="http://schemas.openxmlformats.org/presentationml/2006/main">
  <p:tag name="OFFICATWORKEXPRESSIONTAG" val="Strategie"/>
</p:tagLst>
</file>

<file path=ppt/tags/tag115.xml><?xml version="1.0" encoding="utf-8"?>
<p:tagLst xmlns:a="http://schemas.openxmlformats.org/drawingml/2006/main" xmlns:r="http://schemas.openxmlformats.org/officeDocument/2006/relationships" xmlns:p="http://schemas.openxmlformats.org/presentationml/2006/main">
  <p:tag name="OFFICATWORKEXPRESSIONTAG" val="Diagnostik: &#10;Bildgebende Diagnostik (MRI, CT)&#10;Labordiagnostik (Blut, Liquor)&#10;Apparative Diagnostik (EKG, EEG)&#10;Klinische Diagnostik&#10;Kognitive Screenings&#10;Neuropsychologische Testungen&#10;Depression- und Delir-Screenings&#10;Neurokognitive Störung &gt; Gedächtnissprechstunde &#10;&#10;&#10;&#10;Therapie:&#10;Medikamentös &#10;Psychotherapeutisch (Expositionstherapie, Verhaltensaktivierung)&#10;Kurzzeitkrisenintervention&#10;&#10;"/>
</p:tagLst>
</file>

<file path=ppt/tags/tag116.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17.xml><?xml version="1.0" encoding="utf-8"?>
<p:tagLst xmlns:a="http://schemas.openxmlformats.org/drawingml/2006/main" xmlns:r="http://schemas.openxmlformats.org/officeDocument/2006/relationships" xmlns:p="http://schemas.openxmlformats.org/presentationml/2006/main">
  <p:tag name="OFFICATWORKEXPRESSIONTAG" val="Modus Operandi"/>
</p:tagLst>
</file>

<file path=ppt/tags/tag118.xml><?xml version="1.0" encoding="utf-8"?>
<p:tagLst xmlns:a="http://schemas.openxmlformats.org/drawingml/2006/main" xmlns:r="http://schemas.openxmlformats.org/officeDocument/2006/relationships" xmlns:p="http://schemas.openxmlformats.org/presentationml/2006/main">
  <p:tag name="OFFICATWORKEXPRESSIONTAG" val="HT ist eine den Akutstationen gleichwertige Behandlungseinheit&#10;&#10;&#10;&#10;&#10;Dieselben Behandlungselemente&#10;&#10;Tägliche Hausbesuche durch eine Fachperson&#10;&#10;Häufigkeit und Dauer abhängig von individuellen Situation&#10;&#10;Besuchsfrequenz: Festlegung i.R. täglichen interprof. Besprechungen&#10;&#10;"/>
</p:tagLst>
</file>

<file path=ppt/tags/tag119.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2.xml><?xml version="1.0" encoding="utf-8"?>
<p:tagLst xmlns:a="http://schemas.openxmlformats.org/drawingml/2006/main" xmlns:r="http://schemas.openxmlformats.org/officeDocument/2006/relationships" xmlns:p="http://schemas.openxmlformats.org/presentationml/2006/main">
  <p:tag name="ZOAWCODE" val="2004112217333376588294.PPTitle"/>
  <p:tag name="ZOAWTYPE" val="Text"/>
  <p:tag name="OFFICATWORKEXPRESSIONTAG" val="Home Treatment"/>
</p:tagLst>
</file>

<file path=ppt/tags/tag120.xml><?xml version="1.0" encoding="utf-8"?>
<p:tagLst xmlns:a="http://schemas.openxmlformats.org/drawingml/2006/main" xmlns:r="http://schemas.openxmlformats.org/officeDocument/2006/relationships" xmlns:p="http://schemas.openxmlformats.org/presentationml/2006/main">
  <p:tag name="OFFICATWORKEXPRESSIONTAG" val="Zugangsweg und Aufnahmezeiten"/>
</p:tagLst>
</file>

<file path=ppt/tags/tag121.xml><?xml version="1.0" encoding="utf-8"?>
<p:tagLst xmlns:a="http://schemas.openxmlformats.org/drawingml/2006/main" xmlns:r="http://schemas.openxmlformats.org/officeDocument/2006/relationships" xmlns:p="http://schemas.openxmlformats.org/presentationml/2006/main">
  <p:tag name="OFFICATWORKEXPRESSIONTAG" val="PatientInnen ab 18. Lebensjahr&#10;&#10;&#10;Anmeldungen von Mo – Fr, 08.00-17.00&#10;&#10;&#10;Zuweisung Triagestelle, Disposition &gt; Prüfung der formalen Aufnahmekriterien&#10;&#10;&#10;Rücksprache mit LA/OA &gt; Abklärungs- /Aufnahmegespräch, zusammen mit Pflegefachperson, in der Regel innert 2 Tagen&#10;&#10;"/>
</p:tagLst>
</file>

<file path=ppt/tags/tag122.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23.xml><?xml version="1.0" encoding="utf-8"?>
<p:tagLst xmlns:a="http://schemas.openxmlformats.org/drawingml/2006/main" xmlns:r="http://schemas.openxmlformats.org/officeDocument/2006/relationships" xmlns:p="http://schemas.openxmlformats.org/presentationml/2006/main">
  <p:tag name="OFFICATWORKEXPRESSIONTAG" val="Zielgruppe und Einschlusskriterien"/>
</p:tagLst>
</file>

<file path=ppt/tags/tag124.xml><?xml version="1.0" encoding="utf-8"?>
<p:tagLst xmlns:a="http://schemas.openxmlformats.org/drawingml/2006/main" xmlns:r="http://schemas.openxmlformats.org/officeDocument/2006/relationships" xmlns:p="http://schemas.openxmlformats.org/presentationml/2006/main">
  <p:tag name="OFFICATWORKEXPRESSIONTAG" val="&#10;Akut und intensiv behandlungsbedürftige Menschen ab 18 Jahren mit einer psychischen Erkrankung&#10;&#10;Indikation zum stationären Aufenthalt&#10;Einverständnis PatientInnen und im selben Haushalt lebenden Personen&#10;Eigene Wohnsituation&#10;"/>
</p:tagLst>
</file>

<file path=ppt/tags/tag125.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26.xml><?xml version="1.0" encoding="utf-8"?>
<p:tagLst xmlns:a="http://schemas.openxmlformats.org/drawingml/2006/main" xmlns:r="http://schemas.openxmlformats.org/officeDocument/2006/relationships" xmlns:p="http://schemas.openxmlformats.org/presentationml/2006/main">
  <p:tag name="OFFICATWORKEXPRESSIONTAG" val="Ausschlusskriterien"/>
</p:tagLst>
</file>

<file path=ppt/tags/tag127.xml><?xml version="1.0" encoding="utf-8"?>
<p:tagLst xmlns:a="http://schemas.openxmlformats.org/drawingml/2006/main" xmlns:r="http://schemas.openxmlformats.org/officeDocument/2006/relationships" xmlns:p="http://schemas.openxmlformats.org/presentationml/2006/main">
  <p:tag name="OFFICATWORKEXPRESSIONTAG" val="Akute Selbst- oder Fremdgefährdung&#10;&#10;Fehlende Absprache- und Kooperationsfähigkeit in Bezug auf das HT-Behandlungssetting &#10;&#10;Akute Intoxikation&#10;&#10;Entzug oder schwere Abhängigkeitserkrankung als hauptsächlicher Behandlungsanlass&#10;&#10;Delir&#10;&#10;Mittelschwere und schwere Demenz&#10;"/>
</p:tagLst>
</file>

<file path=ppt/tags/tag128.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29.xml><?xml version="1.0" encoding="utf-8"?>
<p:tagLst xmlns:a="http://schemas.openxmlformats.org/drawingml/2006/main" xmlns:r="http://schemas.openxmlformats.org/officeDocument/2006/relationships" xmlns:p="http://schemas.openxmlformats.org/presentationml/2006/main">
  <p:tag name="OFFICATWORKEXPRESSIONTAG" val="Einzugsgebiet"/>
</p:tagLst>
</file>

<file path=ppt/tags/tag13.xml><?xml version="1.0" encoding="utf-8"?>
<p:tagLst xmlns:a="http://schemas.openxmlformats.org/drawingml/2006/main" xmlns:r="http://schemas.openxmlformats.org/officeDocument/2006/relationships" xmlns:p="http://schemas.openxmlformats.org/presentationml/2006/main">
  <p:tag name="ZOAWCODE" val="2006040509495284662868.Name"/>
  <p:tag name="ZOAWTYPE" val="Text"/>
  <p:tag name="OFFICATWORKEXPRESSIONTAG" val="Marius Knorr"/>
</p:tagLst>
</file>

<file path=ppt/tags/tag130.xml><?xml version="1.0" encoding="utf-8"?>
<p:tagLst xmlns:a="http://schemas.openxmlformats.org/drawingml/2006/main" xmlns:r="http://schemas.openxmlformats.org/officeDocument/2006/relationships" xmlns:p="http://schemas.openxmlformats.org/presentationml/2006/main">
  <p:tag name="OFFICATWORKEXPRESSIONTAG" val="&#10;&#10;&#10;&#10;&#10;&#10;&#10;&#10;&#10;&#10;&#10;&#10;&#10;&#10;&#10;"/>
</p:tagLst>
</file>

<file path=ppt/tags/tag131.xml><?xml version="1.0" encoding="utf-8"?>
<p:tagLst xmlns:a="http://schemas.openxmlformats.org/drawingml/2006/main" xmlns:r="http://schemas.openxmlformats.org/officeDocument/2006/relationships" xmlns:p="http://schemas.openxmlformats.org/presentationml/2006/main">
  <p:tag name="OFFICATWORKEXPRESSIONTAG" val="Fallvignette 1 – Klinik für Erwachsenenpsychiatrie"/>
</p:tagLst>
</file>

<file path=ppt/tags/tag132.xml><?xml version="1.0" encoding="utf-8"?>
<p:tagLst xmlns:a="http://schemas.openxmlformats.org/drawingml/2006/main" xmlns:r="http://schemas.openxmlformats.org/officeDocument/2006/relationships" xmlns:p="http://schemas.openxmlformats.org/presentationml/2006/main">
  <p:tag name="OFFICATWORKEXPRESSIONTAG" val="Frau, geboren 1998&#10;&#10;Maniforme Erstpsychose&#10;&#10;Zunächst stationäre Zuweisung in die Klinik per FU, NFP durch Familie avisiert&#10;&#10;Hospitalisation mit rezidivierenden Isolationen zur Reizabschirmung&#10;Teilremission nach einigen frustranen Pharmakotherapieversuchen&#10;Intervention der Familie mit Entlassung gegen ärztlichen Rat&#10;&#10;Home Treatment unter intensiver Mitbetreuung durch das Umfeld&#10;&#10;Medikamentöse Optimierung und Stabilisierung&#10;&#10;"/>
</p:tagLst>
</file>

<file path=ppt/tags/tag133.xml><?xml version="1.0" encoding="utf-8"?>
<p:tagLst xmlns:a="http://schemas.openxmlformats.org/drawingml/2006/main" xmlns:r="http://schemas.openxmlformats.org/officeDocument/2006/relationships" xmlns:p="http://schemas.openxmlformats.org/presentationml/2006/main">
  <p:tag name="OFFICATWORKEXPRESSIONTAG" val="19"/>
</p:tagLst>
</file>

<file path=ppt/tags/tag134.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35.xml><?xml version="1.0" encoding="utf-8"?>
<p:tagLst xmlns:a="http://schemas.openxmlformats.org/drawingml/2006/main" xmlns:r="http://schemas.openxmlformats.org/officeDocument/2006/relationships" xmlns:p="http://schemas.openxmlformats.org/presentationml/2006/main">
  <p:tag name="OFFICATWORKEXPRESSIONTAG" val="Herzlichen Dank für die Aufmerksamkeit"/>
</p:tagLst>
</file>

<file path=ppt/tags/tag14.xml><?xml version="1.0" encoding="utf-8"?>
<p:tagLst xmlns:a="http://schemas.openxmlformats.org/drawingml/2006/main" xmlns:r="http://schemas.openxmlformats.org/officeDocument/2006/relationships" xmlns:p="http://schemas.openxmlformats.org/presentationml/2006/main">
  <p:tag name="ZOAWTYPE" val="Text"/>
  <p:tag name="ZOAWCODE" val="2004112217333376588294.AdditionalAuthors"/>
  <p:tag name="OFFICATWORKEXPRESSIONTAG" val="Dr. med. Andreas Gruber&#10;Silvan Franke"/>
</p:tagLst>
</file>

<file path=ppt/tags/tag15.xml><?xml version="1.0" encoding="utf-8"?>
<p:tagLst xmlns:a="http://schemas.openxmlformats.org/drawingml/2006/main" xmlns:r="http://schemas.openxmlformats.org/officeDocument/2006/relationships" xmlns:p="http://schemas.openxmlformats.org/presentationml/2006/main">
  <p:tag name="OFFICATWORKEXPRESSIONTAG" val="[[IF(GetMasterPropertyValue(&quot;Organisation&quot;,&quot;ZentrumBereich&quot;)=&quot;&quot; ,&quot;&quot; , GetMasterPropertyValue(&quot;Organisation&quot;,&quot;ZentrumBereich&quot;))]]"/>
</p:tagLst>
</file>

<file path=ppt/tags/tag16.xml><?xml version="1.0" encoding="utf-8"?>
<p:tagLst xmlns:a="http://schemas.openxmlformats.org/drawingml/2006/main" xmlns:r="http://schemas.openxmlformats.org/officeDocument/2006/relationships" xmlns:p="http://schemas.openxmlformats.org/presentationml/2006/main">
  <p:tag name="OFFICATWORKEXPRESSIONTAG" val="[[IF(GetMasterPropertyValue(&quot;Organisation&quot;,&quot;StationAbteilung&quot;)=&quot;&quot;, &quot;&quot;, GetMasterPropertyValue(&quot;Organisation&quot;,&quot;StationAbteilung&quot;))]]"/>
</p:tagLst>
</file>

<file path=ppt/tags/tag17.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18.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19.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xml><?xml version="1.0" encoding="utf-8"?>
<p:tagLst xmlns:a="http://schemas.openxmlformats.org/drawingml/2006/main" xmlns:r="http://schemas.openxmlformats.org/officeDocument/2006/relationships" xmlns:p="http://schemas.openxmlformats.org/presentationml/2006/main">
  <p:tag name="ZOAWCODE" val="2002122011014149059130932.LogoFarbigPP"/>
  <p:tag name="ZOAWTYPE" val="Image"/>
  <p:tag name="ZOAWSESSIONUID" val="2022120815170061058284"/>
</p:tagLst>
</file>

<file path=ppt/tags/tag20.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21.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22.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4.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25.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26.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27.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8.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29.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xml><?xml version="1.0" encoding="utf-8"?>
<p:tagLst xmlns:a="http://schemas.openxmlformats.org/drawingml/2006/main" xmlns:r="http://schemas.openxmlformats.org/officeDocument/2006/relationships" xmlns:p="http://schemas.openxmlformats.org/presentationml/2006/main">
  <p:tag name="OFFICATWORKEXPRESSIONTAG" val="Click to edit Master title styles"/>
</p:tagLst>
</file>

<file path=ppt/tags/tag30.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3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2.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34.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5.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36.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37.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8.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39.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xml><?xml version="1.0" encoding="utf-8"?>
<p:tagLst xmlns:a="http://schemas.openxmlformats.org/drawingml/2006/main" xmlns:r="http://schemas.openxmlformats.org/officeDocument/2006/relationships" xmlns:p="http://schemas.openxmlformats.org/presentationml/2006/main">
  <p:tag name="OFFICATWORKEXPRESSIONTAG" val="Click to edit Master text styles&#10;Second level&#10;Third level&#10;Fourth level&#10;Fifth level"/>
</p:tagLst>
</file>

<file path=ppt/tags/tag40.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41.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42.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44.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45.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6.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47.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48.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49.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xml><?xml version="1.0" encoding="utf-8"?>
<p:tagLst xmlns:a="http://schemas.openxmlformats.org/drawingml/2006/main" xmlns:r="http://schemas.openxmlformats.org/officeDocument/2006/relationships" xmlns:p="http://schemas.openxmlformats.org/presentationml/2006/main">
  <p:tag name="ZOAWCODE" val="Language.Doc.Page"/>
  <p:tag name="ZOAWTYPE" val="Text"/>
  <p:tag name="OFFICATWORKEXPRESSIONTAG" val="Seite"/>
</p:tagLst>
</file>

<file path=ppt/tags/tag50.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5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52.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5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4.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55.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56.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7.xml><?xml version="1.0" encoding="utf-8"?>
<p:tagLst xmlns:a="http://schemas.openxmlformats.org/drawingml/2006/main" xmlns:r="http://schemas.openxmlformats.org/officeDocument/2006/relationships" xmlns:p="http://schemas.openxmlformats.org/presentationml/2006/main">
  <p:tag name="OFFICATWORKEXPRESSIONTAG" val="Textmasterformate durch Klicken bearbeiten"/>
</p:tagLst>
</file>

<file path=ppt/tags/tag58.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59.xml><?xml version="1.0" encoding="utf-8"?>
<p:tagLst xmlns:a="http://schemas.openxmlformats.org/drawingml/2006/main" xmlns:r="http://schemas.openxmlformats.org/officeDocument/2006/relationships" xmlns:p="http://schemas.openxmlformats.org/presentationml/2006/main">
  <p:tag name="OFFICATWORKEXPRESSIONTAG" val="Formatvorlage des Untertitelmasters durch Klicken bearbeiten"/>
</p:tagLst>
</file>

<file path=ppt/tags/tag6.xml><?xml version="1.0" encoding="utf-8"?>
<p:tagLst xmlns:a="http://schemas.openxmlformats.org/drawingml/2006/main" xmlns:r="http://schemas.openxmlformats.org/officeDocument/2006/relationships" xmlns:p="http://schemas.openxmlformats.org/presentationml/2006/main">
  <p:tag name="ZOAWCODE" val="2002122011014149059130932.FusszeilePP"/>
  <p:tag name="ZOAWTYPE" val="Text"/>
  <p:tag name="OFFICATWORKEXPRESSIONTAG" val="Klinik für Psychiatrie, Psychotherapie und Psychosomatik, Zentrum für Assessment und Triage, Home Treatment"/>
</p:tagLst>
</file>

<file path=ppt/tags/tag60.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62.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3.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64.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5.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66.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67.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68.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69.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7.xml><?xml version="1.0" encoding="utf-8"?>
<p:tagLst xmlns:a="http://schemas.openxmlformats.org/drawingml/2006/main" xmlns:r="http://schemas.openxmlformats.org/officeDocument/2006/relationships" xmlns:p="http://schemas.openxmlformats.org/presentationml/2006/main">
  <p:tag name="OFFICATWORKEXPRESSIONTAG" val="‹Nr.›"/>
</p:tagLst>
</file>

<file path=ppt/tags/tag70.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7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72.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3.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4.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75.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76.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7.xml><?xml version="1.0" encoding="utf-8"?>
<p:tagLst xmlns:a="http://schemas.openxmlformats.org/drawingml/2006/main" xmlns:r="http://schemas.openxmlformats.org/officeDocument/2006/relationships" xmlns:p="http://schemas.openxmlformats.org/presentationml/2006/main">
  <p:tag name="OFFICATWORKEXPRESSIONTAG" val="Textmasterformat bearbeiten"/>
</p:tagLst>
</file>

<file path=ppt/tags/tag78.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79.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8.xml><?xml version="1.0" encoding="utf-8"?>
<p:tagLst xmlns:a="http://schemas.openxmlformats.org/drawingml/2006/main" xmlns:r="http://schemas.openxmlformats.org/officeDocument/2006/relationships" xmlns:p="http://schemas.openxmlformats.org/presentationml/2006/main">
  <p:tag name="ZOAWCODE" val="2004112217333376588294.Date"/>
  <p:tag name="ZOAWTYPE" val="Text"/>
  <p:tag name="OFFICATWORKEXPRESSIONTAG" val="03.05.2022"/>
</p:tagLst>
</file>

<file path=ppt/tags/tag80.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81.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82.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83.xml><?xml version="1.0" encoding="utf-8"?>
<p:tagLst xmlns:a="http://schemas.openxmlformats.org/drawingml/2006/main" xmlns:r="http://schemas.openxmlformats.org/officeDocument/2006/relationships" xmlns:p="http://schemas.openxmlformats.org/presentationml/2006/main">
  <p:tag name="OFFICATWORKEXPRESSIONTAG" val="Definition"/>
</p:tagLst>
</file>

<file path=ppt/tags/tag84.xml><?xml version="1.0" encoding="utf-8"?>
<p:tagLst xmlns:a="http://schemas.openxmlformats.org/drawingml/2006/main" xmlns:r="http://schemas.openxmlformats.org/officeDocument/2006/relationships" xmlns:p="http://schemas.openxmlformats.org/presentationml/2006/main">
  <p:tag name="OFFICATWORKEXPRESSIONTAG" val="&#10;&#10;&#10;„Unter HT im engeren Sinne versteht man die intensive, stationsäquivalente Akutbehandlung psychisch kranker Menschen in der häuslichen Umgebung statt in der psychiatrischen Klinik. Die Behandlung erfolgt durch ein mobiles und multiprofessionelles Team, das rund um die Uhr verfügbar ist.“ &#10;      Hepp und Schulz (2017) &#10;"/>
</p:tagLst>
</file>

<file path=ppt/tags/tag85.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86.xml><?xml version="1.0" encoding="utf-8"?>
<p:tagLst xmlns:a="http://schemas.openxmlformats.org/drawingml/2006/main" xmlns:r="http://schemas.openxmlformats.org/officeDocument/2006/relationships" xmlns:p="http://schemas.openxmlformats.org/presentationml/2006/main">
  <p:tag name="OFFICATWORKEXPRESSIONTAG" val="Ausgangslage – USA, GB, …"/>
</p:tagLst>
</file>

<file path=ppt/tags/tag87.xml><?xml version="1.0" encoding="utf-8"?>
<p:tagLst xmlns:a="http://schemas.openxmlformats.org/drawingml/2006/main" xmlns:r="http://schemas.openxmlformats.org/officeDocument/2006/relationships" xmlns:p="http://schemas.openxmlformats.org/presentationml/2006/main">
  <p:tag name="OFFICATWORKEXPRESSIONTAG" val="&#10;Flächendeckend in den USA, GB, AUS, NL und Skandinavien&#10;Regionale Modellprojekte in D, Ö, CH&#10;&#10;Studien zur Wirksamkeit und Effizienz zur Hauptsache aus den USA und GB&#10;&#10;CAVE: Erhöhtes Suizidrisiko unter HT-Bedingungen vs. Stationär"/>
</p:tagLst>
</file>

<file path=ppt/tags/tag88.xml><?xml version="1.0" encoding="utf-8"?>
<p:tagLst xmlns:a="http://schemas.openxmlformats.org/drawingml/2006/main" xmlns:r="http://schemas.openxmlformats.org/officeDocument/2006/relationships" xmlns:p="http://schemas.openxmlformats.org/presentationml/2006/main">
  <p:tag name="OFFICATWORKEXPRESSIONTAG" val="Wahrscheinlichkeit stationärer Aufnahmen ↓ &#10;Stationäre Behandlungszeiten ↓ &#10;                 (Mötteli, et. al., 2018)&#10;&#10;Kosteneffektivität der Behandlung ↑&#10;Behandlungsabbrüche ↓&#10;Belastung der Angehörigen ↓&#10;(NICE, 2014; Joy, Adam, &amp; Rice, 2006; McCrone et al., 2009; Gühne et al., 2011; Murphy et al., 2012, Mötteli et al., 2018, 2020, 2021.). &#10;&#10;Angehörigen- und Patientenzufriedenheit ↑&#10;Einschnitte im Alltagsleben ↓&#10;Stigmatisierung ↓ (Brenner, Junghan, &amp; Pfamatter, 2000).&#10; &#10;&#10;&#10;&#10;"/>
</p:tagLst>
</file>

<file path=ppt/tags/tag89.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9.xml><?xml version="1.0" encoding="utf-8"?>
<p:tagLst xmlns:a="http://schemas.openxmlformats.org/drawingml/2006/main" xmlns:r="http://schemas.openxmlformats.org/officeDocument/2006/relationships" xmlns:p="http://schemas.openxmlformats.org/presentationml/2006/main">
  <p:tag name="ZOAWCODE" val="2002122011014149059130932.LogoFarbigPP"/>
  <p:tag name="ZOAWTYPE" val="Image"/>
  <p:tag name="ZOAWSESSIONUID" val="2022120815170063853065"/>
</p:tagLst>
</file>

<file path=ppt/tags/tag90.xml><?xml version="1.0" encoding="utf-8"?>
<p:tagLst xmlns:a="http://schemas.openxmlformats.org/drawingml/2006/main" xmlns:r="http://schemas.openxmlformats.org/officeDocument/2006/relationships" xmlns:p="http://schemas.openxmlformats.org/presentationml/2006/main">
  <p:tag name="OFFICATWORKEXPRESSIONTAG" val="Ausgangslage – Evidenz"/>
</p:tagLst>
</file>

<file path=ppt/tags/tag91.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92.xml><?xml version="1.0" encoding="utf-8"?>
<p:tagLst xmlns:a="http://schemas.openxmlformats.org/drawingml/2006/main" xmlns:r="http://schemas.openxmlformats.org/officeDocument/2006/relationships" xmlns:p="http://schemas.openxmlformats.org/presentationml/2006/main">
  <p:tag name="OFFICATWORKEXPRESSIONTAG" val="Ausgangslage – Wirkfaktoren"/>
</p:tagLst>
</file>

<file path=ppt/tags/tag93.xml><?xml version="1.0" encoding="utf-8"?>
<p:tagLst xmlns:a="http://schemas.openxmlformats.org/drawingml/2006/main" xmlns:r="http://schemas.openxmlformats.org/officeDocument/2006/relationships" xmlns:p="http://schemas.openxmlformats.org/presentationml/2006/main">
  <p:tag name="OFFICATWORKEXPRESSIONTAG" val="Case-Load ↓&#10;&#10;Regelmässige Hausbesuche ↑&#10;&#10;Verfügbarkeit der Mitarbeitenden ↑&#10;&#10;Flexibilität ↑&#10;&#10;Interprofessionalität ↑&#10;&#10;Einbeziehung des sozialen Netzes ↑&#10;&#10;Kontinuierliche Betreuung bis zum Ende der Krise ↑&#10;&#10;Gewährleistung einer geeigneten Nachsorge↑&#10; Berhe et al. Nervenarzt. 2005;76:822-31; Burns et al. Acta Psychiatr Scan. 2006;113(Suppl 429):33-5; DGPPN. S3-Leitlinie «Psychosoziale Therapien bei schweren psychischen Erkrankungen». Berlin: 2013; Hepp &amp; Stulz. Nervenarzt. 2017;88:983-8; Hepp &amp; Stulz. Psychiat Prax. 2017;44;371-3; Wyder et al. Psychiatr Prax. 2018;45(8):405-11&#10;&#10;&#10;&#10;"/>
</p:tagLst>
</file>

<file path=ppt/tags/tag94.xml><?xml version="1.0" encoding="utf-8"?>
<p:tagLst xmlns:a="http://schemas.openxmlformats.org/drawingml/2006/main" xmlns:r="http://schemas.openxmlformats.org/officeDocument/2006/relationships" xmlns:p="http://schemas.openxmlformats.org/presentationml/2006/main">
  <p:tag name="OFFICATWORKEXPRESSIONTAG" val="The effectiveness of intensive home treatment as a substitute for hospital admission in acute psychiatric crisis resoultion in the Netherlands: a two centre Zelen double-consent randomised controlled trialLancet Psychiatry 2022; 9: 625–35 Published Online July 5, 2022"/>
</p:tagLst>
</file>

<file path=ppt/tags/tag95.xml><?xml version="1.0" encoding="utf-8"?>
<p:tagLst xmlns:a="http://schemas.openxmlformats.org/drawingml/2006/main" xmlns:r="http://schemas.openxmlformats.org/officeDocument/2006/relationships" xmlns:p="http://schemas.openxmlformats.org/presentationml/2006/main">
  <p:tag name="OFFICATWORKEXPRESSIONTAG" val="&#10;Randomisierte kontrollierte Studie an 2 Zentren in NL&#10;&#10;&#10;Randomisierung&#10;&#10;Erstkontakt und Indikationsstellung &gt; automatisierte webbasierte Randomisierung&#10;&#10;Verteilung 2:1 an Home Treatment oder herkömmliche psychiatrische Behandlung&#10;&#10;Einwilligung zur Randomisierung nach Aufklärung &#10;&#10;&#10;"/>
</p:tagLst>
</file>

<file path=ppt/tags/tag96.xml><?xml version="1.0" encoding="utf-8"?>
<p:tagLst xmlns:a="http://schemas.openxmlformats.org/drawingml/2006/main" xmlns:r="http://schemas.openxmlformats.org/officeDocument/2006/relationships" xmlns:p="http://schemas.openxmlformats.org/presentationml/2006/main">
  <p:tag name="OFFICATWORKEXPRESSIONTAG" val="5"/>
</p:tagLst>
</file>

<file path=ppt/tags/tag97.xml><?xml version="1.0" encoding="utf-8"?>
<p:tagLst xmlns:a="http://schemas.openxmlformats.org/drawingml/2006/main" xmlns:r="http://schemas.openxmlformats.org/officeDocument/2006/relationships" xmlns:p="http://schemas.openxmlformats.org/presentationml/2006/main">
  <p:tag name="OFFICATWORKEXPRESSIONTAG" val="Methodik 1"/>
</p:tagLst>
</file>

<file path=ppt/tags/tag98.xml><?xml version="1.0" encoding="utf-8"?>
<p:tagLst xmlns:a="http://schemas.openxmlformats.org/drawingml/2006/main" xmlns:r="http://schemas.openxmlformats.org/officeDocument/2006/relationships" xmlns:p="http://schemas.openxmlformats.org/presentationml/2006/main">
  <p:tag name="OFFICATWORKEXPRESSIONTAG" val="&#10;Durchgeführt zwischen November 2016 und November 2018&#10;&#10;&#10;Psychiatrische Notdienste und Notaufnahmen der beiden grossen psychiatrischen Einrichtungen (Arkin und GGZ in Geest) in Amsterdam&#10;&#10;&#10;246 Patienten (183 Patienten im HT gegenüber 63 Patienten mit konventioneller Behandlung)&#10;&#10;&#10;135 Frauen (55%) und 111 Männer (45%)  "/>
</p:tagLst>
</file>

<file path=ppt/tags/tag99.xml><?xml version="1.0" encoding="utf-8"?>
<p:tagLst xmlns:a="http://schemas.openxmlformats.org/drawingml/2006/main" xmlns:r="http://schemas.openxmlformats.org/officeDocument/2006/relationships" xmlns:p="http://schemas.openxmlformats.org/presentationml/2006/main">
  <p:tag name="OFFICATWORKEXPRESSIONTAG" val="6"/>
</p:tagLst>
</file>

<file path=ppt/theme/theme1.xml><?xml version="1.0" encoding="utf-8"?>
<a:theme xmlns:a="http://schemas.openxmlformats.org/drawingml/2006/main" name="Default Design">
  <a:themeElements>
    <a:clrScheme name="Default Design 1">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wrap="square" lIns="0" tIns="0" rIns="0" bIns="0" rtlCol="0" anchor="b">
        <a:spAutoFit/>
      </a:bodyPr>
      <a:lstStyle>
        <a:defPPr eaLnBrk="1" hangingPunct="1">
          <a:defRPr sz="1800" dirty="0" err="1" smtClean="0">
            <a:latin typeface="Arial" charset="0"/>
          </a:defRPr>
        </a:defPPr>
      </a:lstStyle>
    </a:txDef>
  </a:objectDefaults>
  <a:extraClrSchemeLst>
    <a:extraClrScheme>
      <a:clrScheme name="Default Design 1">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800" dirty="0" err="1" smtClean="0">
            <a:latin typeface="Arial" pitchFamily="34" charset="0"/>
            <a:cs typeface="Arial" pitchFamily="34" charset="0"/>
          </a:defRPr>
        </a:defPPr>
      </a:lstStyle>
    </a:tx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enutzerdefiniertes Design 13">
        <a:dk1>
          <a:srgbClr val="000000"/>
        </a:dk1>
        <a:lt1>
          <a:srgbClr val="FFFFFF"/>
        </a:lt1>
        <a:dk2>
          <a:srgbClr val="DFE0E0"/>
        </a:dk2>
        <a:lt2>
          <a:srgbClr val="73A8CB"/>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clrMap bg1="lt1" tx1="dk1" bg2="lt2" tx2="dk2" accent1="accent1" accent2="accent2" accent3="accent3" accent4="accent4" accent5="accent5" accent6="accent6" hlink="hlink" folHlink="folHlink"/>
    </a:extraClrScheme>
    <a:extraClrScheme>
      <a:clrScheme name="Benutzerdefiniertes Design 14">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DFE0E0"/>
    </a:dk2>
    <a:lt2>
      <a:srgbClr val="B7D1E3"/>
    </a:lt2>
    <a:accent1>
      <a:srgbClr val="0078BB"/>
    </a:accent1>
    <a:accent2>
      <a:srgbClr val="C1C4C5"/>
    </a:accent2>
    <a:accent3>
      <a:srgbClr val="FFFFFF"/>
    </a:accent3>
    <a:accent4>
      <a:srgbClr val="000000"/>
    </a:accent4>
    <a:accent5>
      <a:srgbClr val="AABEDA"/>
    </a:accent5>
    <a:accent6>
      <a:srgbClr val="AFB1B2"/>
    </a:accent6>
    <a:hlink>
      <a:srgbClr val="73A8CB"/>
    </a:hlink>
    <a:folHlink>
      <a:srgbClr val="626567"/>
    </a:folHlink>
  </a:clrScheme>
</a:themeOverride>
</file>

<file path=docProps/app.xml><?xml version="1.0" encoding="utf-8"?>
<Properties xmlns="http://schemas.openxmlformats.org/officeDocument/2006/extended-properties" xmlns:vt="http://schemas.openxmlformats.org/officeDocument/2006/docPropsVTypes">
  <Template/>
  <TotalTime>0</TotalTime>
  <Words>1334</Words>
  <Application>Microsoft Office PowerPoint</Application>
  <PresentationFormat>Bildschirmpräsentation (4:3)</PresentationFormat>
  <Paragraphs>261</Paragraphs>
  <Slides>22</Slides>
  <Notes>0</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22</vt:i4>
      </vt:variant>
    </vt:vector>
  </HeadingPairs>
  <TitlesOfParts>
    <vt:vector size="27" baseType="lpstr">
      <vt:lpstr>Arial</vt:lpstr>
      <vt:lpstr>Times New Roman</vt:lpstr>
      <vt:lpstr>Wingdings</vt:lpstr>
      <vt:lpstr>Default Design</vt:lpstr>
      <vt:lpstr>Benutzerdefiniertes Design</vt:lpstr>
      <vt:lpstr>PowerPoint-Präsentation</vt:lpstr>
      <vt:lpstr>Définition</vt:lpstr>
      <vt:lpstr>Situation de départ - USA, GB, ...</vt:lpstr>
      <vt:lpstr>Situation de départ - évidence</vt:lpstr>
      <vt:lpstr>Situation de départ - facteurs d’impact</vt:lpstr>
      <vt:lpstr>The effectiveness of intensive home treatment as a substitute for hospital admission in acute psychiatric crisis resoultion in the Netherlands: a two centre Zelen double-consent randomised controlled trial Lancet Psychiatry 2022 ; 9 : 625-35 Published Online July 5, 2022  </vt:lpstr>
      <vt:lpstr>Méthodologie 1</vt:lpstr>
      <vt:lpstr>Méthodologie 2</vt:lpstr>
      <vt:lpstr>Résultats</vt:lpstr>
      <vt:lpstr>Interprétation</vt:lpstr>
      <vt:lpstr>Situation de départ - mise en œuvre au sein de la PUK</vt:lpstr>
      <vt:lpstr>Stratégie</vt:lpstr>
      <vt:lpstr>Mode opératoire</vt:lpstr>
      <vt:lpstr>Eligibilité et heures d'admission</vt:lpstr>
      <vt:lpstr>Groupe cible et critères d'inclusion</vt:lpstr>
      <vt:lpstr>Critères d'exclusion</vt:lpstr>
      <vt:lpstr>Zone desservie</vt:lpstr>
      <vt:lpstr>Exemple de cas - Mme K.</vt:lpstr>
      <vt:lpstr>Exemple de cas - Mme K.</vt:lpstr>
      <vt:lpstr>Exemple de cas - Mme K.</vt:lpstr>
      <vt:lpstr>Exemple de cas - Mme K.</vt:lpstr>
      <vt:lpstr>Merci beaucoup pour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LIB</dc:creator>
  <cp:keywords>, docId:DFA2FC77AC4DAD8FA61E73468BEE26BB</cp:keywords>
  <cp:lastModifiedBy>David Besse</cp:lastModifiedBy>
  <cp:revision>207</cp:revision>
  <dcterms:created xsi:type="dcterms:W3CDTF">2005-07-04T14:10:49Z</dcterms:created>
  <dcterms:modified xsi:type="dcterms:W3CDTF">2023-09-13T06:00:29Z</dcterms:modified>
</cp:coreProperties>
</file>