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99" r:id="rId3"/>
    <p:sldId id="333" r:id="rId4"/>
    <p:sldId id="447" r:id="rId5"/>
    <p:sldId id="468" r:id="rId6"/>
    <p:sldId id="471" r:id="rId7"/>
    <p:sldId id="469" r:id="rId8"/>
    <p:sldId id="444" r:id="rId9"/>
    <p:sldId id="415" r:id="rId10"/>
    <p:sldId id="470" r:id="rId11"/>
    <p:sldId id="472" r:id="rId12"/>
    <p:sldId id="528" r:id="rId13"/>
    <p:sldId id="509" r:id="rId14"/>
    <p:sldId id="515" r:id="rId15"/>
    <p:sldId id="516" r:id="rId16"/>
    <p:sldId id="514" r:id="rId17"/>
    <p:sldId id="511" r:id="rId18"/>
    <p:sldId id="479" r:id="rId19"/>
    <p:sldId id="484" r:id="rId20"/>
    <p:sldId id="473" r:id="rId21"/>
    <p:sldId id="480" r:id="rId22"/>
    <p:sldId id="474" r:id="rId23"/>
    <p:sldId id="510" r:id="rId24"/>
    <p:sldId id="518" r:id="rId25"/>
    <p:sldId id="481" r:id="rId26"/>
    <p:sldId id="483" r:id="rId27"/>
    <p:sldId id="526" r:id="rId28"/>
    <p:sldId id="527" r:id="rId29"/>
    <p:sldId id="501" r:id="rId30"/>
    <p:sldId id="502" r:id="rId31"/>
    <p:sldId id="482" r:id="rId32"/>
    <p:sldId id="520" r:id="rId33"/>
    <p:sldId id="522" r:id="rId34"/>
    <p:sldId id="525" r:id="rId35"/>
  </p:sldIdLst>
  <p:sldSz cx="9144000" cy="6858000" type="screen4x3"/>
  <p:notesSz cx="6797675" cy="9926638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7C80"/>
    <a:srgbClr val="FF5050"/>
    <a:srgbClr val="FF9999"/>
    <a:srgbClr val="CDFFF0"/>
    <a:srgbClr val="00FFCC"/>
    <a:srgbClr val="CCFFCC"/>
    <a:srgbClr val="99FFCC"/>
    <a:srgbClr val="9C9CDF"/>
    <a:srgbClr val="6EE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85698" autoAdjust="0"/>
  </p:normalViewPr>
  <p:slideViewPr>
    <p:cSldViewPr>
      <p:cViewPr>
        <p:scale>
          <a:sx n="67" d="100"/>
          <a:sy n="67" d="100"/>
        </p:scale>
        <p:origin x="1120" y="-72"/>
      </p:cViewPr>
      <p:guideLst>
        <p:guide orient="horz" pos="18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40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gam\Work%20Folders\JEANNETTE\Enqu&#234;te%20satisfaction%20jeunes%202020\Excels\GLOBAL%20FINAL%20-%20R&#233;sultats%20questionnaire%20jeunes%20institution%2020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gam\Work%20Folders\JEANNETTE\Enqu&#234;te%20satisfaction%20jeunes%202020\Excels\GLOBAL%20FINAL%20-%20R&#233;sultats%20questionnaire%20jeunes%20institution%2020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gam\Work%20Folders\JEANNETTE\Enqu&#234;te%20satisfaction%20jeunes%202020\Excels\GLOBAL%20FINAL%20-%20R&#233;sultats%20questionnaire%20jeunes%20institution%20202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gam\Work%20Folders\JEANNETTE\Enqu&#234;te%20satisfaction%20jeunes%202020\Excels\GLOBAL%20FINAL%20-%20R&#233;sultats%20questionnaire%20jeunes%20institution%202020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gam\Work%20Folders\JEANNETTE\Enqu&#234;te%20satisfaction%20parents%202020\Excel\R&#233;sultats%20enqu&#234;te%202020-2021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gam\Work%20Folders\JEANNETTE\Enqu&#234;te%20satisfaction%20parents%202020\Excel\R&#233;sultats%20enqu&#234;te%202020-2021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gam\Work%20Folders\JEANNETTE\Enqu&#234;te%20satisfaction%20parents%202020\Excel\R&#233;sultats%20enqu&#234;te%202020-2021.xls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gam\Work%20Folders\JEANNETTE\Enqu&#234;te%20satisfaction%20parents%202020\Excel\R&#233;sultats%20enqu&#234;te%202020-2021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fr-FR" dirty="0" err="1"/>
              <a:t>Ich</a:t>
            </a:r>
            <a:r>
              <a:rPr lang="fr-FR" dirty="0"/>
              <a:t> </a:t>
            </a:r>
            <a:r>
              <a:rPr lang="fr-FR" dirty="0" err="1"/>
              <a:t>habe</a:t>
            </a:r>
            <a:r>
              <a:rPr lang="fr-FR" dirty="0"/>
              <a:t> </a:t>
            </a:r>
            <a:r>
              <a:rPr lang="fr-FR" dirty="0" err="1"/>
              <a:t>gut</a:t>
            </a:r>
            <a:r>
              <a:rPr lang="fr-FR" dirty="0"/>
              <a:t> </a:t>
            </a:r>
            <a:r>
              <a:rPr lang="fr-FR" dirty="0" err="1"/>
              <a:t>verstanden</a:t>
            </a:r>
            <a:r>
              <a:rPr lang="fr-FR" dirty="0"/>
              <a:t>,</a:t>
            </a:r>
            <a:r>
              <a:rPr lang="fr-FR" baseline="0" dirty="0"/>
              <a:t> </a:t>
            </a:r>
            <a:br>
              <a:rPr lang="fr-FR" baseline="0" dirty="0"/>
            </a:br>
            <a:r>
              <a:rPr lang="fr-FR" baseline="0" dirty="0" err="1"/>
              <a:t>warum</a:t>
            </a:r>
            <a:r>
              <a:rPr lang="fr-FR" baseline="0" dirty="0"/>
              <a:t> </a:t>
            </a:r>
            <a:r>
              <a:rPr lang="fr-FR" baseline="0" dirty="0" err="1"/>
              <a:t>ich</a:t>
            </a:r>
            <a:r>
              <a:rPr lang="fr-FR" baseline="0" dirty="0"/>
              <a:t> hier </a:t>
            </a:r>
            <a:r>
              <a:rPr lang="fr-FR" baseline="0" dirty="0" err="1"/>
              <a:t>platziert</a:t>
            </a:r>
            <a:r>
              <a:rPr lang="fr-FR" baseline="0" dirty="0"/>
              <a:t> </a:t>
            </a:r>
            <a:r>
              <a:rPr lang="fr-FR" baseline="0" dirty="0" err="1"/>
              <a:t>wurde</a:t>
            </a:r>
            <a:endParaRPr lang="fr-FR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C8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Global!$A$63:$A$67</c:f>
              <c:strCache>
                <c:ptCount val="5"/>
                <c:pt idx="0">
                  <c:v>Oui</c:v>
                </c:pt>
                <c:pt idx="1">
                  <c:v>Plutôt oui</c:v>
                </c:pt>
                <c:pt idx="2">
                  <c:v>Plutôt non</c:v>
                </c:pt>
                <c:pt idx="3">
                  <c:v>Non</c:v>
                </c:pt>
                <c:pt idx="4">
                  <c:v>Je ne sais pas</c:v>
                </c:pt>
              </c:strCache>
            </c:strRef>
          </c:cat>
          <c:val>
            <c:numRef>
              <c:f>Global!$D$63:$D$67</c:f>
              <c:numCache>
                <c:formatCode>General</c:formatCode>
                <c:ptCount val="5"/>
                <c:pt idx="0">
                  <c:v>132</c:v>
                </c:pt>
                <c:pt idx="1">
                  <c:v>39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87AB-43F1-9FE5-2961F3A1D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055144"/>
        <c:axId val="1"/>
      </c:barChart>
      <c:catAx>
        <c:axId val="38105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1055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de-DE" dirty="0"/>
              <a:t>Bist du über deine Rechte bezüglich Besuchen, Telefonaten... mit deiner Familie informiert?</a:t>
            </a:r>
            <a:endParaRPr lang="fr-FR" dirty="0"/>
          </a:p>
        </c:rich>
      </c:tx>
      <c:layout>
        <c:manualLayout>
          <c:xMode val="edge"/>
          <c:yMode val="edge"/>
          <c:x val="0.14693232943690038"/>
          <c:y val="3.206145027151251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C8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Global!$A$297:$A$301</c:f>
              <c:strCache>
                <c:ptCount val="5"/>
                <c:pt idx="0">
                  <c:v>Oui</c:v>
                </c:pt>
                <c:pt idx="1">
                  <c:v>Plutôt oui</c:v>
                </c:pt>
                <c:pt idx="2">
                  <c:v>Plutôt non</c:v>
                </c:pt>
                <c:pt idx="3">
                  <c:v>Non</c:v>
                </c:pt>
                <c:pt idx="4">
                  <c:v>Je ne sais pas</c:v>
                </c:pt>
              </c:strCache>
            </c:strRef>
          </c:cat>
          <c:val>
            <c:numRef>
              <c:f>Global!$D$297:$D$301</c:f>
              <c:numCache>
                <c:formatCode>General</c:formatCode>
                <c:ptCount val="5"/>
                <c:pt idx="0">
                  <c:v>146</c:v>
                </c:pt>
                <c:pt idx="1">
                  <c:v>22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8F2-4E05-B8AE-9CDD855EB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033744"/>
        <c:axId val="1"/>
      </c:barChart>
      <c:catAx>
        <c:axId val="38203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382033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de-DE" dirty="0"/>
              <a:t>Hast du genug Hilfe, um dein Wiedereingliederungsprojekt aufzubauen?</a:t>
            </a:r>
            <a:endParaRPr lang="fr-FR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C8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Global!$A$877:$A$881</c:f>
              <c:strCache>
                <c:ptCount val="5"/>
                <c:pt idx="0">
                  <c:v>Oui</c:v>
                </c:pt>
                <c:pt idx="1">
                  <c:v>Plutôt oui</c:v>
                </c:pt>
                <c:pt idx="2">
                  <c:v>Plutôt non</c:v>
                </c:pt>
                <c:pt idx="3">
                  <c:v>Non</c:v>
                </c:pt>
                <c:pt idx="4">
                  <c:v>Je ne sais pas</c:v>
                </c:pt>
              </c:strCache>
            </c:strRef>
          </c:cat>
          <c:val>
            <c:numRef>
              <c:f>Global!$D$877:$D$881</c:f>
              <c:numCache>
                <c:formatCode>General</c:formatCode>
                <c:ptCount val="5"/>
                <c:pt idx="0">
                  <c:v>65</c:v>
                </c:pt>
                <c:pt idx="1">
                  <c:v>23</c:v>
                </c:pt>
                <c:pt idx="2">
                  <c:v>5</c:v>
                </c:pt>
                <c:pt idx="3">
                  <c:v>14</c:v>
                </c:pt>
                <c:pt idx="4">
                  <c:v>12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03A-4988-BCD2-CFB60E7DF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516872"/>
        <c:axId val="1"/>
      </c:barChart>
      <c:catAx>
        <c:axId val="44151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41516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de-DE" dirty="0"/>
              <a:t>Wie fühlst du dich in Bezug auf den Platzierungsentscheid?</a:t>
            </a:r>
            <a:endParaRPr lang="fr-FR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C8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Global!$A$919:$A$928</c:f>
              <c:strCache>
                <c:ptCount val="10"/>
                <c:pt idx="0">
                  <c:v>Honte</c:v>
                </c:pt>
                <c:pt idx="1">
                  <c:v>Rien</c:v>
                </c:pt>
                <c:pt idx="2">
                  <c:v>Colère</c:v>
                </c:pt>
                <c:pt idx="3">
                  <c:v>Anxiété</c:v>
                </c:pt>
                <c:pt idx="4">
                  <c:v>Tristesse</c:v>
                </c:pt>
                <c:pt idx="5">
                  <c:v>Confiance</c:v>
                </c:pt>
                <c:pt idx="6">
                  <c:v>Soutien</c:v>
                </c:pt>
                <c:pt idx="7">
                  <c:v>Plaisir</c:v>
                </c:pt>
                <c:pt idx="8">
                  <c:v>Compréhension</c:v>
                </c:pt>
                <c:pt idx="9">
                  <c:v>Autre</c:v>
                </c:pt>
              </c:strCache>
            </c:strRef>
          </c:cat>
          <c:val>
            <c:numRef>
              <c:f>Global!$D$919:$D$928</c:f>
              <c:numCache>
                <c:formatCode>General</c:formatCode>
                <c:ptCount val="10"/>
                <c:pt idx="0">
                  <c:v>32</c:v>
                </c:pt>
                <c:pt idx="1">
                  <c:v>46</c:v>
                </c:pt>
                <c:pt idx="2">
                  <c:v>59</c:v>
                </c:pt>
                <c:pt idx="3">
                  <c:v>30</c:v>
                </c:pt>
                <c:pt idx="4">
                  <c:v>73</c:v>
                </c:pt>
                <c:pt idx="5">
                  <c:v>29</c:v>
                </c:pt>
                <c:pt idx="6">
                  <c:v>49</c:v>
                </c:pt>
                <c:pt idx="7">
                  <c:v>30</c:v>
                </c:pt>
                <c:pt idx="8">
                  <c:v>59</c:v>
                </c:pt>
                <c:pt idx="9">
                  <c:v>45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6279-4EDF-8B09-13A6C9ADE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523760"/>
        <c:axId val="1"/>
      </c:barChart>
      <c:catAx>
        <c:axId val="44152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41523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Sind Sie mit der Qualität und Quantität der Informationen zufrieden, die Sie bei der Aufnahme erhalten haben (Informationsbroschüre, Vertrag, Vorschriften,...)?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'results-survey699565'!$A$96:$A$100</c:f>
              <c:strCache>
                <c:ptCount val="5"/>
                <c:pt idx="0">
                  <c:v>Oui</c:v>
                </c:pt>
                <c:pt idx="1">
                  <c:v>Plutôt oui</c:v>
                </c:pt>
                <c:pt idx="2">
                  <c:v>Plutôt non</c:v>
                </c:pt>
                <c:pt idx="3">
                  <c:v>Non</c:v>
                </c:pt>
                <c:pt idx="4">
                  <c:v>Je ne sais pas</c:v>
                </c:pt>
              </c:strCache>
            </c:strRef>
          </c:cat>
          <c:val>
            <c:numRef>
              <c:f>'results-survey699565'!$B$96:$B$100</c:f>
              <c:numCache>
                <c:formatCode>General</c:formatCode>
                <c:ptCount val="5"/>
                <c:pt idx="0">
                  <c:v>30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C997-4617-9FDF-D90C71475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074824"/>
        <c:axId val="1"/>
      </c:barChart>
      <c:catAx>
        <c:axId val="41607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6074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Sind Sie zufrieden mit dem, was mit Ihrem Kind in der Institution geschieht?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'results-survey699565'!$A$120:$A$124</c:f>
              <c:strCache>
                <c:ptCount val="5"/>
                <c:pt idx="0">
                  <c:v>Oui</c:v>
                </c:pt>
                <c:pt idx="1">
                  <c:v>Plutôt oui</c:v>
                </c:pt>
                <c:pt idx="2">
                  <c:v>Plutôt non</c:v>
                </c:pt>
                <c:pt idx="3">
                  <c:v>Non</c:v>
                </c:pt>
                <c:pt idx="4">
                  <c:v>Je ne sais pas</c:v>
                </c:pt>
              </c:strCache>
            </c:strRef>
          </c:cat>
          <c:val>
            <c:numRef>
              <c:f>'results-survey699565'!$B$120:$B$124</c:f>
              <c:numCache>
                <c:formatCode>General</c:formatCode>
                <c:ptCount val="5"/>
                <c:pt idx="0">
                  <c:v>22</c:v>
                </c:pt>
                <c:pt idx="1">
                  <c:v>16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3D59-463E-98EC-A9B381834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077120"/>
        <c:axId val="1"/>
      </c:barChart>
      <c:catAx>
        <c:axId val="4160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6077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Sind Sie mit der Betreuung Ihres Kindes in dieser Institution zufrieden?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'results-survey699565'!$A$132:$A$136</c:f>
              <c:strCache>
                <c:ptCount val="5"/>
                <c:pt idx="0">
                  <c:v>Oui</c:v>
                </c:pt>
                <c:pt idx="1">
                  <c:v>Plutôt oui</c:v>
                </c:pt>
                <c:pt idx="2">
                  <c:v>Plutôt non</c:v>
                </c:pt>
                <c:pt idx="3">
                  <c:v>Non</c:v>
                </c:pt>
                <c:pt idx="4">
                  <c:v>Je ne sais pas</c:v>
                </c:pt>
              </c:strCache>
            </c:strRef>
          </c:cat>
          <c:val>
            <c:numRef>
              <c:f>'results-survey699565'!$B$132:$B$136</c:f>
              <c:numCache>
                <c:formatCode>General</c:formatCode>
                <c:ptCount val="5"/>
                <c:pt idx="0">
                  <c:v>23</c:v>
                </c:pt>
                <c:pt idx="1">
                  <c:v>17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48D8-4D52-827A-EB2E32A89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081056"/>
        <c:axId val="1"/>
      </c:barChart>
      <c:catAx>
        <c:axId val="41608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6081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Hat sich eine Heimunterbringung für Ihr Kind gelohnt?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'results-survey699565'!$A$144:$A$148</c:f>
              <c:strCache>
                <c:ptCount val="5"/>
                <c:pt idx="0">
                  <c:v>Oui</c:v>
                </c:pt>
                <c:pt idx="1">
                  <c:v>Plutôt oui</c:v>
                </c:pt>
                <c:pt idx="2">
                  <c:v>Plutôt non</c:v>
                </c:pt>
                <c:pt idx="3">
                  <c:v>Non</c:v>
                </c:pt>
                <c:pt idx="4">
                  <c:v>Je ne sais pas</c:v>
                </c:pt>
              </c:strCache>
            </c:strRef>
          </c:cat>
          <c:val>
            <c:numRef>
              <c:f>'results-survey699565'!$B$144:$B$148</c:f>
              <c:numCache>
                <c:formatCode>General</c:formatCode>
                <c:ptCount val="5"/>
                <c:pt idx="0">
                  <c:v>22</c:v>
                </c:pt>
                <c:pt idx="1">
                  <c:v>12</c:v>
                </c:pt>
                <c:pt idx="2">
                  <c:v>3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00-7F41-4AFA-828C-A51BF4099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338864"/>
        <c:axId val="1"/>
      </c:barChart>
      <c:catAx>
        <c:axId val="41633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6338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BB097-6D0F-4933-8D76-DE4C5AF94E39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8728B14-F48F-4EFB-95DD-6DF33A80D7DA}">
      <dgm:prSet phldrT="[Texte]" custT="1"/>
      <dgm:spPr>
        <a:solidFill>
          <a:srgbClr val="FFCCCC"/>
        </a:solidFill>
      </dgm:spPr>
      <dgm:t>
        <a:bodyPr/>
        <a:lstStyle/>
        <a:p>
          <a:r>
            <a:rPr lang="fr-FR" sz="1500" kern="1200" dirty="0" err="1"/>
            <a:t>Sie</a:t>
          </a:r>
          <a:r>
            <a:rPr lang="fr-FR" sz="1500" kern="1200" dirty="0"/>
            <a:t> </a:t>
          </a:r>
          <a:r>
            <a:rPr lang="fr-FR" sz="1500" kern="1200" dirty="0" err="1"/>
            <a:t>leiten</a:t>
          </a:r>
          <a:r>
            <a:rPr lang="fr-FR" sz="1500" kern="1200" dirty="0"/>
            <a:t> die </a:t>
          </a:r>
          <a:r>
            <a:rPr lang="fr-FR" sz="15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Pflege</a:t>
          </a:r>
          <a:r>
            <a:rPr lang="fr-FR" sz="15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des </a:t>
          </a:r>
          <a:r>
            <a:rPr lang="fr-FR" sz="15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Kindes</a:t>
          </a:r>
          <a:endParaRPr lang="fr-FR" sz="15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FE2709F-3616-4988-ABEE-97922A114973}" type="parTrans" cxnId="{E399F496-732F-40DF-96BD-2ABA6F969ACC}">
      <dgm:prSet/>
      <dgm:spPr/>
      <dgm:t>
        <a:bodyPr/>
        <a:lstStyle/>
        <a:p>
          <a:endParaRPr lang="fr-FR"/>
        </a:p>
      </dgm:t>
    </dgm:pt>
    <dgm:pt modelId="{3489B4B9-0A73-4F92-BD69-3E9C07DBCAC9}" type="sibTrans" cxnId="{E399F496-732F-40DF-96BD-2ABA6F969ACC}">
      <dgm:prSet/>
      <dgm:spPr/>
      <dgm:t>
        <a:bodyPr/>
        <a:lstStyle/>
        <a:p>
          <a:endParaRPr lang="fr-FR"/>
        </a:p>
      </dgm:t>
    </dgm:pt>
    <dgm:pt modelId="{1B97B26D-07F1-47B2-8F08-7A8464BE1DEC}">
      <dgm:prSet phldrT="[Texte]"/>
      <dgm:spPr>
        <a:solidFill>
          <a:srgbClr val="FF9999"/>
        </a:solidFill>
      </dgm:spPr>
      <dgm:t>
        <a:bodyPr/>
        <a:lstStyle/>
        <a:p>
          <a:r>
            <a:rPr lang="fr-FR" dirty="0"/>
            <a:t>Sie </a:t>
          </a:r>
          <a:r>
            <a:rPr lang="fr-FR" dirty="0" err="1"/>
            <a:t>leiten</a:t>
          </a:r>
          <a:r>
            <a:rPr lang="fr-FR" dirty="0"/>
            <a:t> die </a:t>
          </a:r>
          <a:r>
            <a:rPr lang="fr-FR" dirty="0" err="1"/>
            <a:t>Erziehung</a:t>
          </a:r>
          <a:r>
            <a:rPr lang="fr-FR" dirty="0"/>
            <a:t> des </a:t>
          </a:r>
          <a:r>
            <a:rPr lang="fr-FR" dirty="0" err="1"/>
            <a:t>Kindes</a:t>
          </a:r>
          <a:r>
            <a:rPr lang="fr-FR" dirty="0"/>
            <a:t> </a:t>
          </a:r>
          <a:r>
            <a:rPr lang="fr-FR" dirty="0" err="1"/>
            <a:t>und</a:t>
          </a:r>
          <a:r>
            <a:rPr lang="fr-FR" dirty="0"/>
            <a:t> </a:t>
          </a:r>
          <a:r>
            <a:rPr lang="fr-FR" dirty="0" err="1"/>
            <a:t>treffen</a:t>
          </a:r>
          <a:r>
            <a:rPr lang="fr-FR" dirty="0"/>
            <a:t> die </a:t>
          </a:r>
          <a:r>
            <a:rPr lang="fr-FR" dirty="0" err="1"/>
            <a:t>nötigen</a:t>
          </a:r>
          <a:r>
            <a:rPr lang="fr-FR" dirty="0"/>
            <a:t> </a:t>
          </a:r>
          <a:r>
            <a:rPr lang="fr-FR" dirty="0" err="1"/>
            <a:t>Entscheidungen</a:t>
          </a:r>
          <a:r>
            <a:rPr lang="fr-FR" dirty="0"/>
            <a:t> </a:t>
          </a:r>
        </a:p>
      </dgm:t>
    </dgm:pt>
    <dgm:pt modelId="{081E6E00-D73F-406A-923B-B4D4F9F103D9}" type="parTrans" cxnId="{887F75F5-1D55-4024-AFCB-3DCF5E901DDB}">
      <dgm:prSet/>
      <dgm:spPr/>
      <dgm:t>
        <a:bodyPr/>
        <a:lstStyle/>
        <a:p>
          <a:endParaRPr lang="fr-FR"/>
        </a:p>
      </dgm:t>
    </dgm:pt>
    <dgm:pt modelId="{393C5DA3-2B86-4ECE-9880-40BB8D8B35D6}" type="sibTrans" cxnId="{887F75F5-1D55-4024-AFCB-3DCF5E901DDB}">
      <dgm:prSet/>
      <dgm:spPr/>
      <dgm:t>
        <a:bodyPr/>
        <a:lstStyle/>
        <a:p>
          <a:endParaRPr lang="fr-FR"/>
        </a:p>
      </dgm:t>
    </dgm:pt>
    <dgm:pt modelId="{025C8459-FC88-4CCE-9EC7-180F05BD0D22}">
      <dgm:prSet phldrT="[Texte]"/>
      <dgm:spPr>
        <a:solidFill>
          <a:srgbClr val="FF7C80"/>
        </a:solidFill>
      </dgm:spPr>
      <dgm:t>
        <a:bodyPr/>
        <a:lstStyle/>
        <a:p>
          <a:r>
            <a:rPr lang="fr-FR" dirty="0"/>
            <a:t>Sie fördern und schützen seine </a:t>
          </a:r>
          <a:r>
            <a:rPr lang="fr-FR" dirty="0" err="1"/>
            <a:t>Entfaltung</a:t>
          </a:r>
          <a:endParaRPr lang="fr-FR" dirty="0"/>
        </a:p>
      </dgm:t>
    </dgm:pt>
    <dgm:pt modelId="{E19500A1-F379-4C0A-BCBF-156F73654FD1}" type="parTrans" cxnId="{FC9C9FB5-F527-41F2-BB7B-1D932D893177}">
      <dgm:prSet/>
      <dgm:spPr/>
      <dgm:t>
        <a:bodyPr/>
        <a:lstStyle/>
        <a:p>
          <a:endParaRPr lang="fr-FR"/>
        </a:p>
      </dgm:t>
    </dgm:pt>
    <dgm:pt modelId="{25266C69-4683-4BA1-A4CF-BEA9132923F8}" type="sibTrans" cxnId="{FC9C9FB5-F527-41F2-BB7B-1D932D893177}">
      <dgm:prSet/>
      <dgm:spPr/>
      <dgm:t>
        <a:bodyPr/>
        <a:lstStyle/>
        <a:p>
          <a:endParaRPr lang="fr-FR"/>
        </a:p>
      </dgm:t>
    </dgm:pt>
    <dgm:pt modelId="{D2DB659A-6389-4FCF-874B-601A0116CAE7}">
      <dgm:prSet/>
      <dgm:spPr>
        <a:solidFill>
          <a:srgbClr val="FF5050"/>
        </a:solidFill>
      </dgm:spPr>
      <dgm:t>
        <a:bodyPr/>
        <a:lstStyle/>
        <a:p>
          <a:r>
            <a:rPr lang="fr-FR" dirty="0"/>
            <a:t>Sie arbeiten mit der </a:t>
          </a:r>
          <a:r>
            <a:rPr lang="fr-FR" dirty="0" err="1"/>
            <a:t>Schule</a:t>
          </a:r>
          <a:r>
            <a:rPr lang="fr-FR" dirty="0"/>
            <a:t> </a:t>
          </a:r>
          <a:r>
            <a:rPr lang="fr-FR" dirty="0" err="1"/>
            <a:t>sowie</a:t>
          </a:r>
          <a:r>
            <a:rPr lang="fr-FR" dirty="0"/>
            <a:t> der öffentlichen </a:t>
          </a:r>
          <a:r>
            <a:rPr lang="fr-FR" dirty="0" err="1"/>
            <a:t>und</a:t>
          </a:r>
          <a:r>
            <a:rPr lang="fr-FR" dirty="0"/>
            <a:t> </a:t>
          </a:r>
          <a:r>
            <a:rPr lang="fr-FR" dirty="0" err="1"/>
            <a:t>gemeinnützigen</a:t>
          </a:r>
          <a:r>
            <a:rPr lang="fr-FR" dirty="0"/>
            <a:t> </a:t>
          </a:r>
          <a:r>
            <a:rPr lang="fr-FR" dirty="0" err="1"/>
            <a:t>Jugendhilfe</a:t>
          </a:r>
          <a:r>
            <a:rPr lang="fr-FR" dirty="0"/>
            <a:t> zusammen.</a:t>
          </a:r>
        </a:p>
      </dgm:t>
    </dgm:pt>
    <dgm:pt modelId="{85A3B35C-BBD7-4099-94A7-AFF8FD873421}" type="parTrans" cxnId="{9834AC05-F668-4328-82FB-D2B4AA573FD8}">
      <dgm:prSet/>
      <dgm:spPr/>
      <dgm:t>
        <a:bodyPr/>
        <a:lstStyle/>
        <a:p>
          <a:endParaRPr lang="fr-FR"/>
        </a:p>
      </dgm:t>
    </dgm:pt>
    <dgm:pt modelId="{3211E2DB-135D-429C-BCEA-93C52E043D22}" type="sibTrans" cxnId="{9834AC05-F668-4328-82FB-D2B4AA573FD8}">
      <dgm:prSet/>
      <dgm:spPr/>
      <dgm:t>
        <a:bodyPr/>
        <a:lstStyle/>
        <a:p>
          <a:endParaRPr lang="fr-FR"/>
        </a:p>
      </dgm:t>
    </dgm:pt>
    <dgm:pt modelId="{C28C5CBB-1BFC-4DCD-ACFC-7474C368DBFD}" type="pres">
      <dgm:prSet presAssocID="{F39BB097-6D0F-4933-8D76-DE4C5AF94E39}" presName="linearFlow" presStyleCnt="0">
        <dgm:presLayoutVars>
          <dgm:dir/>
          <dgm:resizeHandles val="exact"/>
        </dgm:presLayoutVars>
      </dgm:prSet>
      <dgm:spPr/>
    </dgm:pt>
    <dgm:pt modelId="{80EC5FF9-912D-4CE1-B8E2-6D189C63ACB7}" type="pres">
      <dgm:prSet presAssocID="{A8728B14-F48F-4EFB-95DD-6DF33A80D7DA}" presName="composite" presStyleCnt="0"/>
      <dgm:spPr/>
    </dgm:pt>
    <dgm:pt modelId="{68CEE3AF-4E60-423A-A758-75342D6D6A98}" type="pres">
      <dgm:prSet presAssocID="{A8728B14-F48F-4EFB-95DD-6DF33A80D7DA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4EED526-CE62-475B-8C06-10B12FC8851C}" type="pres">
      <dgm:prSet presAssocID="{A8728B14-F48F-4EFB-95DD-6DF33A80D7DA}" presName="txShp" presStyleLbl="node1" presStyleIdx="0" presStyleCnt="4">
        <dgm:presLayoutVars>
          <dgm:bulletEnabled val="1"/>
        </dgm:presLayoutVars>
      </dgm:prSet>
      <dgm:spPr/>
    </dgm:pt>
    <dgm:pt modelId="{AA5F9008-F930-4372-9FA3-A8A272EBD202}" type="pres">
      <dgm:prSet presAssocID="{3489B4B9-0A73-4F92-BD69-3E9C07DBCAC9}" presName="spacing" presStyleCnt="0"/>
      <dgm:spPr/>
    </dgm:pt>
    <dgm:pt modelId="{485C34BA-4DAC-4AB6-9957-2E14D5EDFE08}" type="pres">
      <dgm:prSet presAssocID="{1B97B26D-07F1-47B2-8F08-7A8464BE1DEC}" presName="composite" presStyleCnt="0"/>
      <dgm:spPr/>
    </dgm:pt>
    <dgm:pt modelId="{D0D9E163-0006-40E5-A16A-DA09667323ED}" type="pres">
      <dgm:prSet presAssocID="{1B97B26D-07F1-47B2-8F08-7A8464BE1DEC}" presName="imgShp" presStyleLbl="fgImgPlace1" presStyleIdx="1" presStyleCnt="4" custLinFactNeighborX="-2238" custLinFactNeighborY="285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9E338EE-FCD7-408C-A546-F12DD7760E84}" type="pres">
      <dgm:prSet presAssocID="{1B97B26D-07F1-47B2-8F08-7A8464BE1DEC}" presName="txShp" presStyleLbl="node1" presStyleIdx="1" presStyleCnt="4">
        <dgm:presLayoutVars>
          <dgm:bulletEnabled val="1"/>
        </dgm:presLayoutVars>
      </dgm:prSet>
      <dgm:spPr/>
    </dgm:pt>
    <dgm:pt modelId="{7479277E-7D71-487C-98F7-4E718C59C99E}" type="pres">
      <dgm:prSet presAssocID="{393C5DA3-2B86-4ECE-9880-40BB8D8B35D6}" presName="spacing" presStyleCnt="0"/>
      <dgm:spPr/>
    </dgm:pt>
    <dgm:pt modelId="{8EDDDE56-FBA6-48F3-AA92-2E2FB244EF46}" type="pres">
      <dgm:prSet presAssocID="{025C8459-FC88-4CCE-9EC7-180F05BD0D22}" presName="composite" presStyleCnt="0"/>
      <dgm:spPr/>
    </dgm:pt>
    <dgm:pt modelId="{6DE61087-DA10-4AB2-AE82-51E3CF8F873A}" type="pres">
      <dgm:prSet presAssocID="{025C8459-FC88-4CCE-9EC7-180F05BD0D22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CEBECB5-1AF5-4EE2-951D-8919CADBB24D}" type="pres">
      <dgm:prSet presAssocID="{025C8459-FC88-4CCE-9EC7-180F05BD0D22}" presName="txShp" presStyleLbl="node1" presStyleIdx="2" presStyleCnt="4">
        <dgm:presLayoutVars>
          <dgm:bulletEnabled val="1"/>
        </dgm:presLayoutVars>
      </dgm:prSet>
      <dgm:spPr/>
    </dgm:pt>
    <dgm:pt modelId="{99FBD211-48CD-4D6B-9E5F-159CA1E725F6}" type="pres">
      <dgm:prSet presAssocID="{25266C69-4683-4BA1-A4CF-BEA9132923F8}" presName="spacing" presStyleCnt="0"/>
      <dgm:spPr/>
    </dgm:pt>
    <dgm:pt modelId="{16616D7C-2A25-420F-8460-A977B6013021}" type="pres">
      <dgm:prSet presAssocID="{D2DB659A-6389-4FCF-874B-601A0116CAE7}" presName="composite" presStyleCnt="0"/>
      <dgm:spPr/>
    </dgm:pt>
    <dgm:pt modelId="{9272CED1-8234-4F9F-8E35-F81CF7CE5B38}" type="pres">
      <dgm:prSet presAssocID="{D2DB659A-6389-4FCF-874B-601A0116CAE7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3B79426-20FE-49CF-AF6C-895BD64F9A0D}" type="pres">
      <dgm:prSet presAssocID="{D2DB659A-6389-4FCF-874B-601A0116CAE7}" presName="txShp" presStyleLbl="node1" presStyleIdx="3" presStyleCnt="4">
        <dgm:presLayoutVars>
          <dgm:bulletEnabled val="1"/>
        </dgm:presLayoutVars>
      </dgm:prSet>
      <dgm:spPr/>
    </dgm:pt>
  </dgm:ptLst>
  <dgm:cxnLst>
    <dgm:cxn modelId="{9834AC05-F668-4328-82FB-D2B4AA573FD8}" srcId="{F39BB097-6D0F-4933-8D76-DE4C5AF94E39}" destId="{D2DB659A-6389-4FCF-874B-601A0116CAE7}" srcOrd="3" destOrd="0" parTransId="{85A3B35C-BBD7-4099-94A7-AFF8FD873421}" sibTransId="{3211E2DB-135D-429C-BCEA-93C52E043D22}"/>
    <dgm:cxn modelId="{845A3A3A-8B4D-4A10-AA32-899AC2705F80}" type="presOf" srcId="{A8728B14-F48F-4EFB-95DD-6DF33A80D7DA}" destId="{B4EED526-CE62-475B-8C06-10B12FC8851C}" srcOrd="0" destOrd="0" presId="urn:microsoft.com/office/officeart/2005/8/layout/vList3"/>
    <dgm:cxn modelId="{FC7BAD72-B712-40F9-AEB7-DEDB05C46350}" type="presOf" srcId="{F39BB097-6D0F-4933-8D76-DE4C5AF94E39}" destId="{C28C5CBB-1BFC-4DCD-ACFC-7474C368DBFD}" srcOrd="0" destOrd="0" presId="urn:microsoft.com/office/officeart/2005/8/layout/vList3"/>
    <dgm:cxn modelId="{E399F496-732F-40DF-96BD-2ABA6F969ACC}" srcId="{F39BB097-6D0F-4933-8D76-DE4C5AF94E39}" destId="{A8728B14-F48F-4EFB-95DD-6DF33A80D7DA}" srcOrd="0" destOrd="0" parTransId="{9FE2709F-3616-4988-ABEE-97922A114973}" sibTransId="{3489B4B9-0A73-4F92-BD69-3E9C07DBCAC9}"/>
    <dgm:cxn modelId="{FC9C9FB5-F527-41F2-BB7B-1D932D893177}" srcId="{F39BB097-6D0F-4933-8D76-DE4C5AF94E39}" destId="{025C8459-FC88-4CCE-9EC7-180F05BD0D22}" srcOrd="2" destOrd="0" parTransId="{E19500A1-F379-4C0A-BCBF-156F73654FD1}" sibTransId="{25266C69-4683-4BA1-A4CF-BEA9132923F8}"/>
    <dgm:cxn modelId="{BBC162BA-1ABF-44B5-84B1-37DC1B5F84D2}" type="presOf" srcId="{D2DB659A-6389-4FCF-874B-601A0116CAE7}" destId="{33B79426-20FE-49CF-AF6C-895BD64F9A0D}" srcOrd="0" destOrd="0" presId="urn:microsoft.com/office/officeart/2005/8/layout/vList3"/>
    <dgm:cxn modelId="{CD71D7C6-71B9-42CD-8EB7-5C53E97C04F0}" type="presOf" srcId="{1B97B26D-07F1-47B2-8F08-7A8464BE1DEC}" destId="{79E338EE-FCD7-408C-A546-F12DD7760E84}" srcOrd="0" destOrd="0" presId="urn:microsoft.com/office/officeart/2005/8/layout/vList3"/>
    <dgm:cxn modelId="{887F75F5-1D55-4024-AFCB-3DCF5E901DDB}" srcId="{F39BB097-6D0F-4933-8D76-DE4C5AF94E39}" destId="{1B97B26D-07F1-47B2-8F08-7A8464BE1DEC}" srcOrd="1" destOrd="0" parTransId="{081E6E00-D73F-406A-923B-B4D4F9F103D9}" sibTransId="{393C5DA3-2B86-4ECE-9880-40BB8D8B35D6}"/>
    <dgm:cxn modelId="{D11A88F8-4DA6-4297-9BFC-8C0FDED7CFCC}" type="presOf" srcId="{025C8459-FC88-4CCE-9EC7-180F05BD0D22}" destId="{DCEBECB5-1AF5-4EE2-951D-8919CADBB24D}" srcOrd="0" destOrd="0" presId="urn:microsoft.com/office/officeart/2005/8/layout/vList3"/>
    <dgm:cxn modelId="{54B7E9AA-535A-444D-BE00-EC2ACF41021A}" type="presParOf" srcId="{C28C5CBB-1BFC-4DCD-ACFC-7474C368DBFD}" destId="{80EC5FF9-912D-4CE1-B8E2-6D189C63ACB7}" srcOrd="0" destOrd="0" presId="urn:microsoft.com/office/officeart/2005/8/layout/vList3"/>
    <dgm:cxn modelId="{F28099CA-9008-4395-B29B-2CDF5A4AF14B}" type="presParOf" srcId="{80EC5FF9-912D-4CE1-B8E2-6D189C63ACB7}" destId="{68CEE3AF-4E60-423A-A758-75342D6D6A98}" srcOrd="0" destOrd="0" presId="urn:microsoft.com/office/officeart/2005/8/layout/vList3"/>
    <dgm:cxn modelId="{BD77EBD7-93D8-43B9-9E87-3BF17CEFA374}" type="presParOf" srcId="{80EC5FF9-912D-4CE1-B8E2-6D189C63ACB7}" destId="{B4EED526-CE62-475B-8C06-10B12FC8851C}" srcOrd="1" destOrd="0" presId="urn:microsoft.com/office/officeart/2005/8/layout/vList3"/>
    <dgm:cxn modelId="{1BDA070F-630A-4388-BBD9-CF239BE40898}" type="presParOf" srcId="{C28C5CBB-1BFC-4DCD-ACFC-7474C368DBFD}" destId="{AA5F9008-F930-4372-9FA3-A8A272EBD202}" srcOrd="1" destOrd="0" presId="urn:microsoft.com/office/officeart/2005/8/layout/vList3"/>
    <dgm:cxn modelId="{05E272AC-AF57-4916-BA2A-C2A0B4916C4B}" type="presParOf" srcId="{C28C5CBB-1BFC-4DCD-ACFC-7474C368DBFD}" destId="{485C34BA-4DAC-4AB6-9957-2E14D5EDFE08}" srcOrd="2" destOrd="0" presId="urn:microsoft.com/office/officeart/2005/8/layout/vList3"/>
    <dgm:cxn modelId="{25695170-A215-4B09-A3C0-57074CA54A4E}" type="presParOf" srcId="{485C34BA-4DAC-4AB6-9957-2E14D5EDFE08}" destId="{D0D9E163-0006-40E5-A16A-DA09667323ED}" srcOrd="0" destOrd="0" presId="urn:microsoft.com/office/officeart/2005/8/layout/vList3"/>
    <dgm:cxn modelId="{8F0EF40C-85D0-4A6B-B9C6-74959B81967C}" type="presParOf" srcId="{485C34BA-4DAC-4AB6-9957-2E14D5EDFE08}" destId="{79E338EE-FCD7-408C-A546-F12DD7760E84}" srcOrd="1" destOrd="0" presId="urn:microsoft.com/office/officeart/2005/8/layout/vList3"/>
    <dgm:cxn modelId="{CFC669D2-577B-414A-A2A9-B8FC80F01D52}" type="presParOf" srcId="{C28C5CBB-1BFC-4DCD-ACFC-7474C368DBFD}" destId="{7479277E-7D71-487C-98F7-4E718C59C99E}" srcOrd="3" destOrd="0" presId="urn:microsoft.com/office/officeart/2005/8/layout/vList3"/>
    <dgm:cxn modelId="{1D4E8A14-AFCD-414D-8232-B9154AB4A6F6}" type="presParOf" srcId="{C28C5CBB-1BFC-4DCD-ACFC-7474C368DBFD}" destId="{8EDDDE56-FBA6-48F3-AA92-2E2FB244EF46}" srcOrd="4" destOrd="0" presId="urn:microsoft.com/office/officeart/2005/8/layout/vList3"/>
    <dgm:cxn modelId="{A6154DD2-07EF-41E5-B9AE-6D1568AC6165}" type="presParOf" srcId="{8EDDDE56-FBA6-48F3-AA92-2E2FB244EF46}" destId="{6DE61087-DA10-4AB2-AE82-51E3CF8F873A}" srcOrd="0" destOrd="0" presId="urn:microsoft.com/office/officeart/2005/8/layout/vList3"/>
    <dgm:cxn modelId="{499EF8EC-2CAA-4AEC-88E5-2AB0030DA40C}" type="presParOf" srcId="{8EDDDE56-FBA6-48F3-AA92-2E2FB244EF46}" destId="{DCEBECB5-1AF5-4EE2-951D-8919CADBB24D}" srcOrd="1" destOrd="0" presId="urn:microsoft.com/office/officeart/2005/8/layout/vList3"/>
    <dgm:cxn modelId="{A718C6BD-05A4-49BB-B5A4-2742F5A8D358}" type="presParOf" srcId="{C28C5CBB-1BFC-4DCD-ACFC-7474C368DBFD}" destId="{99FBD211-48CD-4D6B-9E5F-159CA1E725F6}" srcOrd="5" destOrd="0" presId="urn:microsoft.com/office/officeart/2005/8/layout/vList3"/>
    <dgm:cxn modelId="{D1744232-60D9-44D4-ABDE-26A5A6DEA104}" type="presParOf" srcId="{C28C5CBB-1BFC-4DCD-ACFC-7474C368DBFD}" destId="{16616D7C-2A25-420F-8460-A977B6013021}" srcOrd="6" destOrd="0" presId="urn:microsoft.com/office/officeart/2005/8/layout/vList3"/>
    <dgm:cxn modelId="{C68F7446-C3B7-424F-95A8-2974E494BDA3}" type="presParOf" srcId="{16616D7C-2A25-420F-8460-A977B6013021}" destId="{9272CED1-8234-4F9F-8E35-F81CF7CE5B38}" srcOrd="0" destOrd="0" presId="urn:microsoft.com/office/officeart/2005/8/layout/vList3"/>
    <dgm:cxn modelId="{422817EA-A38E-4FAA-8D93-A9AEA0E3DF66}" type="presParOf" srcId="{16616D7C-2A25-420F-8460-A977B6013021}" destId="{33B79426-20FE-49CF-AF6C-895BD64F9A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B15C5-35D3-401A-8E9C-BE797BD8A3B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CA197BFB-8C54-4363-9365-4748F2A21BA7}">
      <dgm:prSet phldrT="[Texte]"/>
      <dgm:spPr>
        <a:ln>
          <a:solidFill>
            <a:srgbClr val="CC0000"/>
          </a:solidFill>
        </a:ln>
      </dgm:spPr>
      <dgm:t>
        <a:bodyPr/>
        <a:lstStyle/>
        <a:p>
          <a:r>
            <a:rPr lang="fr-FR" b="1" dirty="0"/>
            <a:t>Proportionalität</a:t>
          </a:r>
        </a:p>
      </dgm:t>
    </dgm:pt>
    <dgm:pt modelId="{0C59AE8D-AE6B-4670-8E79-4C2AF91F736E}" type="parTrans" cxnId="{0CCC9F6A-548A-4711-9CB5-9353A3C2D819}">
      <dgm:prSet/>
      <dgm:spPr/>
      <dgm:t>
        <a:bodyPr/>
        <a:lstStyle/>
        <a:p>
          <a:endParaRPr lang="fr-FR"/>
        </a:p>
      </dgm:t>
    </dgm:pt>
    <dgm:pt modelId="{EF6884AC-D433-47A8-9790-D5BCA1A6FCD2}" type="sibTrans" cxnId="{0CCC9F6A-548A-4711-9CB5-9353A3C2D819}">
      <dgm:prSet/>
      <dgm:spPr/>
      <dgm:t>
        <a:bodyPr/>
        <a:lstStyle/>
        <a:p>
          <a:endParaRPr lang="fr-FR"/>
        </a:p>
      </dgm:t>
    </dgm:pt>
    <dgm:pt modelId="{8E5CD3BE-2F88-4431-8310-3D472E449057}">
      <dgm:prSet phldrT="[Texte]"/>
      <dgm:spPr>
        <a:ln>
          <a:solidFill>
            <a:srgbClr val="CC0000"/>
          </a:solidFill>
        </a:ln>
      </dgm:spPr>
      <dgm:t>
        <a:bodyPr/>
        <a:lstStyle/>
        <a:p>
          <a:r>
            <a:rPr lang="fr-FR" b="1" dirty="0"/>
            <a:t>Subsidiarität</a:t>
          </a:r>
        </a:p>
      </dgm:t>
    </dgm:pt>
    <dgm:pt modelId="{D437ECDA-B4BA-408B-938F-05CDCAD1BB2F}" type="parTrans" cxnId="{75B849BB-3995-4297-85A2-A6FAAAE280ED}">
      <dgm:prSet/>
      <dgm:spPr/>
      <dgm:t>
        <a:bodyPr/>
        <a:lstStyle/>
        <a:p>
          <a:endParaRPr lang="fr-FR"/>
        </a:p>
      </dgm:t>
    </dgm:pt>
    <dgm:pt modelId="{AF698C11-6A30-4760-AAF7-D1DE33030097}" type="sibTrans" cxnId="{75B849BB-3995-4297-85A2-A6FAAAE280ED}">
      <dgm:prSet/>
      <dgm:spPr/>
      <dgm:t>
        <a:bodyPr/>
        <a:lstStyle/>
        <a:p>
          <a:endParaRPr lang="fr-FR"/>
        </a:p>
      </dgm:t>
    </dgm:pt>
    <dgm:pt modelId="{BA00871C-F6FC-4C8C-BA6C-8A2B5D5B1533}">
      <dgm:prSet phldrT="[Texte]"/>
      <dgm:spPr>
        <a:ln>
          <a:solidFill>
            <a:srgbClr val="CC0000"/>
          </a:solidFill>
        </a:ln>
      </dgm:spPr>
      <dgm:t>
        <a:bodyPr/>
        <a:lstStyle/>
        <a:p>
          <a:r>
            <a:rPr lang="fr-FR" b="1" dirty="0"/>
            <a:t>Komplementarität</a:t>
          </a:r>
        </a:p>
      </dgm:t>
    </dgm:pt>
    <dgm:pt modelId="{22B52A9F-FD35-428A-B814-DB7728C68D7E}" type="parTrans" cxnId="{EDF3B7AF-F283-4417-961D-FFC529A2530B}">
      <dgm:prSet/>
      <dgm:spPr/>
      <dgm:t>
        <a:bodyPr/>
        <a:lstStyle/>
        <a:p>
          <a:endParaRPr lang="fr-FR"/>
        </a:p>
      </dgm:t>
    </dgm:pt>
    <dgm:pt modelId="{6B00C269-2ED0-448F-84B1-AC367CF70139}" type="sibTrans" cxnId="{EDF3B7AF-F283-4417-961D-FFC529A2530B}">
      <dgm:prSet/>
      <dgm:spPr/>
      <dgm:t>
        <a:bodyPr/>
        <a:lstStyle/>
        <a:p>
          <a:endParaRPr lang="fr-FR"/>
        </a:p>
      </dgm:t>
    </dgm:pt>
    <dgm:pt modelId="{EAE0BC55-9273-4E06-BBA0-4AEFCA0382AE}">
      <dgm:prSet/>
      <dgm:spPr>
        <a:ln>
          <a:solidFill>
            <a:srgbClr val="CC0000"/>
          </a:solidFill>
        </a:ln>
      </dgm:spPr>
      <dgm:t>
        <a:bodyPr/>
        <a:lstStyle/>
        <a:p>
          <a:r>
            <a:rPr lang="fr-FR" b="1" dirty="0"/>
            <a:t>Unabhängigkeit von Schuld</a:t>
          </a:r>
        </a:p>
      </dgm:t>
    </dgm:pt>
    <dgm:pt modelId="{EE289940-6306-4C5A-8A07-76DE7DEB348A}" type="parTrans" cxnId="{B888F7BF-4AFC-4CE8-8945-8A7FB92FEB72}">
      <dgm:prSet/>
      <dgm:spPr/>
      <dgm:t>
        <a:bodyPr/>
        <a:lstStyle/>
        <a:p>
          <a:endParaRPr lang="fr-FR"/>
        </a:p>
      </dgm:t>
    </dgm:pt>
    <dgm:pt modelId="{29A4BC81-9C71-4AB4-8118-E83C23FBCFC4}" type="sibTrans" cxnId="{B888F7BF-4AFC-4CE8-8945-8A7FB92FEB72}">
      <dgm:prSet/>
      <dgm:spPr/>
      <dgm:t>
        <a:bodyPr/>
        <a:lstStyle/>
        <a:p>
          <a:endParaRPr lang="fr-FR"/>
        </a:p>
      </dgm:t>
    </dgm:pt>
    <dgm:pt modelId="{A63C5C01-2F9F-439D-9A1F-D765217B483F}">
      <dgm:prSet/>
      <dgm:spPr>
        <a:solidFill>
          <a:srgbClr val="FFCCCC">
            <a:alpha val="90000"/>
          </a:srgbClr>
        </a:solidFill>
        <a:ln>
          <a:solidFill>
            <a:srgbClr val="CC0000"/>
          </a:solidFill>
        </a:ln>
      </dgm:spPr>
      <dgm:t>
        <a:bodyPr/>
        <a:lstStyle/>
        <a:p>
          <a:r>
            <a:rPr lang="fr-FR" dirty="0"/>
            <a:t>Im Zusammenhang mit der </a:t>
          </a:r>
          <a:r>
            <a:rPr lang="fr-FR" dirty="0" err="1"/>
            <a:t>Gefährdung</a:t>
          </a:r>
          <a:r>
            <a:rPr lang="fr-FR" dirty="0"/>
            <a:t> des </a:t>
          </a:r>
          <a:r>
            <a:rPr lang="fr-FR" dirty="0" err="1"/>
            <a:t>Kindes</a:t>
          </a:r>
          <a:r>
            <a:rPr lang="fr-FR" dirty="0"/>
            <a:t> Einschränkung der elterlichen Sorge so wenig wie möglich, aber so viel wie nötig</a:t>
          </a:r>
        </a:p>
      </dgm:t>
    </dgm:pt>
    <dgm:pt modelId="{78DD1AB0-81FB-4D27-8B65-9E41AD554686}" type="parTrans" cxnId="{26D77A5C-3798-4A1C-B82B-60914CDD368A}">
      <dgm:prSet/>
      <dgm:spPr/>
      <dgm:t>
        <a:bodyPr/>
        <a:lstStyle/>
        <a:p>
          <a:endParaRPr lang="fr-FR"/>
        </a:p>
      </dgm:t>
    </dgm:pt>
    <dgm:pt modelId="{C36E94F9-51C3-4AF8-9A68-EEC25E0FEA14}" type="sibTrans" cxnId="{26D77A5C-3798-4A1C-B82B-60914CDD368A}">
      <dgm:prSet/>
      <dgm:spPr/>
      <dgm:t>
        <a:bodyPr/>
        <a:lstStyle/>
        <a:p>
          <a:endParaRPr lang="fr-FR"/>
        </a:p>
      </dgm:t>
    </dgm:pt>
    <dgm:pt modelId="{3877A9EC-5868-4BDD-AB4C-72642D605E62}">
      <dgm:prSet/>
      <dgm:spPr>
        <a:solidFill>
          <a:srgbClr val="FFCCCC">
            <a:alpha val="90000"/>
          </a:srgbClr>
        </a:solidFill>
        <a:ln>
          <a:solidFill>
            <a:srgbClr val="CC0000"/>
          </a:solidFill>
        </a:ln>
      </dgm:spPr>
      <dgm:t>
        <a:bodyPr/>
        <a:lstStyle/>
        <a:p>
          <a:r>
            <a:rPr lang="fr-FR" dirty="0"/>
            <a:t>Intervention nur, wenn die Eltern die Situation nicht selbst beheben, </a:t>
          </a:r>
          <a:r>
            <a:rPr lang="fr-FR" dirty="0" err="1"/>
            <a:t>dazu</a:t>
          </a:r>
          <a:r>
            <a:rPr lang="fr-FR" dirty="0"/>
            <a:t> </a:t>
          </a:r>
          <a:r>
            <a:rPr lang="fr-FR" dirty="0" err="1"/>
            <a:t>nicht</a:t>
          </a:r>
          <a:r>
            <a:rPr lang="fr-FR" dirty="0"/>
            <a:t> in der Lage </a:t>
          </a:r>
          <a:r>
            <a:rPr lang="fr-FR" dirty="0" err="1"/>
            <a:t>sind</a:t>
          </a:r>
          <a:r>
            <a:rPr lang="fr-FR" dirty="0"/>
            <a:t> </a:t>
          </a:r>
          <a:r>
            <a:rPr lang="fr-FR" dirty="0" err="1"/>
            <a:t>oder</a:t>
          </a:r>
          <a:r>
            <a:rPr lang="fr-FR" dirty="0"/>
            <a:t> die angebotene Hilfe ablehnen</a:t>
          </a:r>
        </a:p>
      </dgm:t>
    </dgm:pt>
    <dgm:pt modelId="{667AC3EE-F861-4A6D-B3DC-77B57C42B850}" type="parTrans" cxnId="{A69375A1-3164-4989-BAC8-8925169DBE9B}">
      <dgm:prSet/>
      <dgm:spPr/>
      <dgm:t>
        <a:bodyPr/>
        <a:lstStyle/>
        <a:p>
          <a:endParaRPr lang="fr-FR"/>
        </a:p>
      </dgm:t>
    </dgm:pt>
    <dgm:pt modelId="{7C40FDE2-7A0B-4FC4-BFF1-B4303E6A042D}" type="sibTrans" cxnId="{A69375A1-3164-4989-BAC8-8925169DBE9B}">
      <dgm:prSet/>
      <dgm:spPr/>
      <dgm:t>
        <a:bodyPr/>
        <a:lstStyle/>
        <a:p>
          <a:endParaRPr lang="fr-FR"/>
        </a:p>
      </dgm:t>
    </dgm:pt>
    <dgm:pt modelId="{A1E2C624-215A-4457-BC47-752B16877307}">
      <dgm:prSet/>
      <dgm:spPr>
        <a:solidFill>
          <a:srgbClr val="FFCCCC">
            <a:alpha val="90000"/>
          </a:srgbClr>
        </a:solidFill>
        <a:ln>
          <a:solidFill>
            <a:srgbClr val="CC0000"/>
          </a:solidFill>
        </a:ln>
      </dgm:spPr>
      <dgm:t>
        <a:bodyPr/>
        <a:lstStyle/>
        <a:p>
          <a:r>
            <a:rPr lang="fr-FR" dirty="0"/>
            <a:t>Die von den Eltern selbst angebotenen Möglichkeiten ergänzen und nicht verdrängen</a:t>
          </a:r>
        </a:p>
      </dgm:t>
    </dgm:pt>
    <dgm:pt modelId="{12C259FD-6952-4F6E-BDDE-6E3FEF9B882C}" type="parTrans" cxnId="{7A024454-046F-423A-8D52-CC3951170D45}">
      <dgm:prSet/>
      <dgm:spPr/>
      <dgm:t>
        <a:bodyPr/>
        <a:lstStyle/>
        <a:p>
          <a:endParaRPr lang="fr-FR"/>
        </a:p>
      </dgm:t>
    </dgm:pt>
    <dgm:pt modelId="{8F84AB9B-D7C5-429A-AEA2-56F565CA4A6B}" type="sibTrans" cxnId="{7A024454-046F-423A-8D52-CC3951170D45}">
      <dgm:prSet/>
      <dgm:spPr/>
      <dgm:t>
        <a:bodyPr/>
        <a:lstStyle/>
        <a:p>
          <a:endParaRPr lang="fr-FR"/>
        </a:p>
      </dgm:t>
    </dgm:pt>
    <dgm:pt modelId="{20BCAC67-CF05-42EA-A93C-4FBE3D525C77}">
      <dgm:prSet/>
      <dgm:spPr>
        <a:solidFill>
          <a:srgbClr val="FFCCCC">
            <a:alpha val="90000"/>
          </a:srgbClr>
        </a:solidFill>
        <a:ln>
          <a:solidFill>
            <a:srgbClr val="CC0000"/>
          </a:solidFill>
        </a:ln>
      </dgm:spPr>
      <dgm:t>
        <a:bodyPr/>
        <a:lstStyle/>
        <a:p>
          <a:r>
            <a:rPr lang="fr-FR" dirty="0" err="1"/>
            <a:t>Kindesschutzmassnahmen</a:t>
          </a:r>
          <a:r>
            <a:rPr lang="fr-FR" dirty="0"/>
            <a:t> </a:t>
          </a:r>
          <a:r>
            <a:rPr lang="fr-FR" dirty="0" err="1"/>
            <a:t>setzen</a:t>
          </a:r>
          <a:r>
            <a:rPr lang="fr-FR" dirty="0"/>
            <a:t> kein Fehlverhalten der Eltern voraus</a:t>
          </a:r>
        </a:p>
      </dgm:t>
    </dgm:pt>
    <dgm:pt modelId="{661E79C7-036E-4E13-98BC-D7C27611E678}" type="parTrans" cxnId="{A46F7DDB-6D28-4594-946B-01BE6A401D52}">
      <dgm:prSet/>
      <dgm:spPr/>
      <dgm:t>
        <a:bodyPr/>
        <a:lstStyle/>
        <a:p>
          <a:endParaRPr lang="fr-FR"/>
        </a:p>
      </dgm:t>
    </dgm:pt>
    <dgm:pt modelId="{EDB07414-2FB0-47CF-A5F7-BE5C90CDAE46}" type="sibTrans" cxnId="{A46F7DDB-6D28-4594-946B-01BE6A401D52}">
      <dgm:prSet/>
      <dgm:spPr/>
      <dgm:t>
        <a:bodyPr/>
        <a:lstStyle/>
        <a:p>
          <a:endParaRPr lang="fr-FR"/>
        </a:p>
      </dgm:t>
    </dgm:pt>
    <dgm:pt modelId="{ADE105CE-FA63-4F5D-85A6-128EAAEB08DF}" type="pres">
      <dgm:prSet presAssocID="{05DB15C5-35D3-401A-8E9C-BE797BD8A3B3}" presName="linear" presStyleCnt="0">
        <dgm:presLayoutVars>
          <dgm:dir/>
          <dgm:animLvl val="lvl"/>
          <dgm:resizeHandles val="exact"/>
        </dgm:presLayoutVars>
      </dgm:prSet>
      <dgm:spPr/>
    </dgm:pt>
    <dgm:pt modelId="{F5197579-3D74-4ACA-AA7C-60C229578899}" type="pres">
      <dgm:prSet presAssocID="{CA197BFB-8C54-4363-9365-4748F2A21BA7}" presName="parentLin" presStyleCnt="0"/>
      <dgm:spPr/>
    </dgm:pt>
    <dgm:pt modelId="{4A1D2C15-5191-4C09-8BE7-AED5185C3A36}" type="pres">
      <dgm:prSet presAssocID="{CA197BFB-8C54-4363-9365-4748F2A21BA7}" presName="parentLeftMargin" presStyleLbl="node1" presStyleIdx="0" presStyleCnt="4"/>
      <dgm:spPr/>
    </dgm:pt>
    <dgm:pt modelId="{18CEB8B7-94E5-4964-9E64-52B4592B0686}" type="pres">
      <dgm:prSet presAssocID="{CA197BFB-8C54-4363-9365-4748F2A21B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FD6A40-6A6E-438E-B14E-0F0A2CCDF197}" type="pres">
      <dgm:prSet presAssocID="{CA197BFB-8C54-4363-9365-4748F2A21BA7}" presName="negativeSpace" presStyleCnt="0"/>
      <dgm:spPr/>
    </dgm:pt>
    <dgm:pt modelId="{C6895B0D-B82D-4A58-8F17-7AA44C05EA0F}" type="pres">
      <dgm:prSet presAssocID="{CA197BFB-8C54-4363-9365-4748F2A21BA7}" presName="childText" presStyleLbl="conFgAcc1" presStyleIdx="0" presStyleCnt="4">
        <dgm:presLayoutVars>
          <dgm:bulletEnabled val="1"/>
        </dgm:presLayoutVars>
      </dgm:prSet>
      <dgm:spPr/>
    </dgm:pt>
    <dgm:pt modelId="{96505EA7-445D-4CC3-91C2-2883CDE41749}" type="pres">
      <dgm:prSet presAssocID="{EF6884AC-D433-47A8-9790-D5BCA1A6FCD2}" presName="spaceBetweenRectangles" presStyleCnt="0"/>
      <dgm:spPr/>
    </dgm:pt>
    <dgm:pt modelId="{91311A0C-9EBC-443F-9652-F612ACED5D17}" type="pres">
      <dgm:prSet presAssocID="{8E5CD3BE-2F88-4431-8310-3D472E449057}" presName="parentLin" presStyleCnt="0"/>
      <dgm:spPr/>
    </dgm:pt>
    <dgm:pt modelId="{3E2124CF-E297-4F4B-89C3-69914C494854}" type="pres">
      <dgm:prSet presAssocID="{8E5CD3BE-2F88-4431-8310-3D472E449057}" presName="parentLeftMargin" presStyleLbl="node1" presStyleIdx="0" presStyleCnt="4"/>
      <dgm:spPr/>
    </dgm:pt>
    <dgm:pt modelId="{40A3185E-FC09-4CBD-AE26-C83701D04956}" type="pres">
      <dgm:prSet presAssocID="{8E5CD3BE-2F88-4431-8310-3D472E4490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6B407F-B9A9-4AB7-B430-920296083C8D}" type="pres">
      <dgm:prSet presAssocID="{8E5CD3BE-2F88-4431-8310-3D472E449057}" presName="negativeSpace" presStyleCnt="0"/>
      <dgm:spPr/>
    </dgm:pt>
    <dgm:pt modelId="{33703D14-18C7-4CAE-BC26-9E924F820888}" type="pres">
      <dgm:prSet presAssocID="{8E5CD3BE-2F88-4431-8310-3D472E449057}" presName="childText" presStyleLbl="conFgAcc1" presStyleIdx="1" presStyleCnt="4">
        <dgm:presLayoutVars>
          <dgm:bulletEnabled val="1"/>
        </dgm:presLayoutVars>
      </dgm:prSet>
      <dgm:spPr/>
    </dgm:pt>
    <dgm:pt modelId="{67914210-1F70-4AB4-9CB5-AA899E1E9429}" type="pres">
      <dgm:prSet presAssocID="{AF698C11-6A30-4760-AAF7-D1DE33030097}" presName="spaceBetweenRectangles" presStyleCnt="0"/>
      <dgm:spPr/>
    </dgm:pt>
    <dgm:pt modelId="{C14F231A-22CC-4DD5-B70F-DB8C035E1F28}" type="pres">
      <dgm:prSet presAssocID="{BA00871C-F6FC-4C8C-BA6C-8A2B5D5B1533}" presName="parentLin" presStyleCnt="0"/>
      <dgm:spPr/>
    </dgm:pt>
    <dgm:pt modelId="{836CE052-86D8-4ECC-9DB0-792EFD790072}" type="pres">
      <dgm:prSet presAssocID="{BA00871C-F6FC-4C8C-BA6C-8A2B5D5B1533}" presName="parentLeftMargin" presStyleLbl="node1" presStyleIdx="1" presStyleCnt="4"/>
      <dgm:spPr/>
    </dgm:pt>
    <dgm:pt modelId="{9AFA51C4-C6E7-47E7-B9E7-7A9A799FE8E1}" type="pres">
      <dgm:prSet presAssocID="{BA00871C-F6FC-4C8C-BA6C-8A2B5D5B15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CBBF96-3418-4929-980D-DF6F62739E9C}" type="pres">
      <dgm:prSet presAssocID="{BA00871C-F6FC-4C8C-BA6C-8A2B5D5B1533}" presName="negativeSpace" presStyleCnt="0"/>
      <dgm:spPr/>
    </dgm:pt>
    <dgm:pt modelId="{B6D64791-F421-4A57-89FA-1AD4E87FA94C}" type="pres">
      <dgm:prSet presAssocID="{BA00871C-F6FC-4C8C-BA6C-8A2B5D5B1533}" presName="childText" presStyleLbl="conFgAcc1" presStyleIdx="2" presStyleCnt="4">
        <dgm:presLayoutVars>
          <dgm:bulletEnabled val="1"/>
        </dgm:presLayoutVars>
      </dgm:prSet>
      <dgm:spPr/>
    </dgm:pt>
    <dgm:pt modelId="{F3CE6A14-9AD4-4AED-B70D-FBDA0171AAA9}" type="pres">
      <dgm:prSet presAssocID="{6B00C269-2ED0-448F-84B1-AC367CF70139}" presName="spaceBetweenRectangles" presStyleCnt="0"/>
      <dgm:spPr/>
    </dgm:pt>
    <dgm:pt modelId="{55A3EEC9-E13F-470A-AA23-D6F0241D94E7}" type="pres">
      <dgm:prSet presAssocID="{EAE0BC55-9273-4E06-BBA0-4AEFCA0382AE}" presName="parentLin" presStyleCnt="0"/>
      <dgm:spPr/>
    </dgm:pt>
    <dgm:pt modelId="{60A80EF1-B27D-474A-B822-6BB6D7F0CF8E}" type="pres">
      <dgm:prSet presAssocID="{EAE0BC55-9273-4E06-BBA0-4AEFCA0382AE}" presName="parentLeftMargin" presStyleLbl="node1" presStyleIdx="2" presStyleCnt="4"/>
      <dgm:spPr/>
    </dgm:pt>
    <dgm:pt modelId="{E0620037-2782-4E6F-A092-8998F988D642}" type="pres">
      <dgm:prSet presAssocID="{EAE0BC55-9273-4E06-BBA0-4AEFCA0382A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D86A0C4-0A0E-41CF-A65E-5AB2A2F384B2}" type="pres">
      <dgm:prSet presAssocID="{EAE0BC55-9273-4E06-BBA0-4AEFCA0382AE}" presName="negativeSpace" presStyleCnt="0"/>
      <dgm:spPr/>
    </dgm:pt>
    <dgm:pt modelId="{B53F725B-CCAC-45BD-B783-B2BD6A5065BC}" type="pres">
      <dgm:prSet presAssocID="{EAE0BC55-9273-4E06-BBA0-4AEFCA0382A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4F64D07-A458-4FAF-867F-DA2A88D0D829}" type="presOf" srcId="{20BCAC67-CF05-42EA-A93C-4FBE3D525C77}" destId="{B53F725B-CCAC-45BD-B783-B2BD6A5065BC}" srcOrd="0" destOrd="0" presId="urn:microsoft.com/office/officeart/2005/8/layout/list1"/>
    <dgm:cxn modelId="{C7427B14-AA97-4C2C-A3E2-097242D559B4}" type="presOf" srcId="{BA00871C-F6FC-4C8C-BA6C-8A2B5D5B1533}" destId="{9AFA51C4-C6E7-47E7-B9E7-7A9A799FE8E1}" srcOrd="1" destOrd="0" presId="urn:microsoft.com/office/officeart/2005/8/layout/list1"/>
    <dgm:cxn modelId="{90F72B1B-CA74-482D-B572-7386C7864B9B}" type="presOf" srcId="{A63C5C01-2F9F-439D-9A1F-D765217B483F}" destId="{C6895B0D-B82D-4A58-8F17-7AA44C05EA0F}" srcOrd="0" destOrd="0" presId="urn:microsoft.com/office/officeart/2005/8/layout/list1"/>
    <dgm:cxn modelId="{8FB1061E-614E-4FEB-8991-FD9AECF574F1}" type="presOf" srcId="{05DB15C5-35D3-401A-8E9C-BE797BD8A3B3}" destId="{ADE105CE-FA63-4F5D-85A6-128EAAEB08DF}" srcOrd="0" destOrd="0" presId="urn:microsoft.com/office/officeart/2005/8/layout/list1"/>
    <dgm:cxn modelId="{B7724E29-AF3A-417A-BF18-55E01E9023C5}" type="presOf" srcId="{3877A9EC-5868-4BDD-AB4C-72642D605E62}" destId="{33703D14-18C7-4CAE-BC26-9E924F820888}" srcOrd="0" destOrd="0" presId="urn:microsoft.com/office/officeart/2005/8/layout/list1"/>
    <dgm:cxn modelId="{26D77A5C-3798-4A1C-B82B-60914CDD368A}" srcId="{CA197BFB-8C54-4363-9365-4748F2A21BA7}" destId="{A63C5C01-2F9F-439D-9A1F-D765217B483F}" srcOrd="0" destOrd="0" parTransId="{78DD1AB0-81FB-4D27-8B65-9E41AD554686}" sibTransId="{C36E94F9-51C3-4AF8-9A68-EEC25E0FEA14}"/>
    <dgm:cxn modelId="{0CCC9F6A-548A-4711-9CB5-9353A3C2D819}" srcId="{05DB15C5-35D3-401A-8E9C-BE797BD8A3B3}" destId="{CA197BFB-8C54-4363-9365-4748F2A21BA7}" srcOrd="0" destOrd="0" parTransId="{0C59AE8D-AE6B-4670-8E79-4C2AF91F736E}" sibTransId="{EF6884AC-D433-47A8-9790-D5BCA1A6FCD2}"/>
    <dgm:cxn modelId="{BB264B70-A1FF-481D-95C2-0554AF4314ED}" type="presOf" srcId="{8E5CD3BE-2F88-4431-8310-3D472E449057}" destId="{40A3185E-FC09-4CBD-AE26-C83701D04956}" srcOrd="1" destOrd="0" presId="urn:microsoft.com/office/officeart/2005/8/layout/list1"/>
    <dgm:cxn modelId="{4A63EC71-A8E9-4EA8-A1C8-6D67AF8E3470}" type="presOf" srcId="{EAE0BC55-9273-4E06-BBA0-4AEFCA0382AE}" destId="{60A80EF1-B27D-474A-B822-6BB6D7F0CF8E}" srcOrd="0" destOrd="0" presId="urn:microsoft.com/office/officeart/2005/8/layout/list1"/>
    <dgm:cxn modelId="{E140C172-A04D-4322-A890-4668EB1EDD8C}" type="presOf" srcId="{CA197BFB-8C54-4363-9365-4748F2A21BA7}" destId="{18CEB8B7-94E5-4964-9E64-52B4592B0686}" srcOrd="1" destOrd="0" presId="urn:microsoft.com/office/officeart/2005/8/layout/list1"/>
    <dgm:cxn modelId="{7A024454-046F-423A-8D52-CC3951170D45}" srcId="{BA00871C-F6FC-4C8C-BA6C-8A2B5D5B1533}" destId="{A1E2C624-215A-4457-BC47-752B16877307}" srcOrd="0" destOrd="0" parTransId="{12C259FD-6952-4F6E-BDDE-6E3FEF9B882C}" sibTransId="{8F84AB9B-D7C5-429A-AEA2-56F565CA4A6B}"/>
    <dgm:cxn modelId="{E9866F79-77BA-4929-BBE5-DB2BF4A58D4F}" type="presOf" srcId="{EAE0BC55-9273-4E06-BBA0-4AEFCA0382AE}" destId="{E0620037-2782-4E6F-A092-8998F988D642}" srcOrd="1" destOrd="0" presId="urn:microsoft.com/office/officeart/2005/8/layout/list1"/>
    <dgm:cxn modelId="{96D9A98B-A46F-4B7E-938C-0034F847191A}" type="presOf" srcId="{8E5CD3BE-2F88-4431-8310-3D472E449057}" destId="{3E2124CF-E297-4F4B-89C3-69914C494854}" srcOrd="0" destOrd="0" presId="urn:microsoft.com/office/officeart/2005/8/layout/list1"/>
    <dgm:cxn modelId="{A69375A1-3164-4989-BAC8-8925169DBE9B}" srcId="{8E5CD3BE-2F88-4431-8310-3D472E449057}" destId="{3877A9EC-5868-4BDD-AB4C-72642D605E62}" srcOrd="0" destOrd="0" parTransId="{667AC3EE-F861-4A6D-B3DC-77B57C42B850}" sibTransId="{7C40FDE2-7A0B-4FC4-BFF1-B4303E6A042D}"/>
    <dgm:cxn modelId="{EDF3B7AF-F283-4417-961D-FFC529A2530B}" srcId="{05DB15C5-35D3-401A-8E9C-BE797BD8A3B3}" destId="{BA00871C-F6FC-4C8C-BA6C-8A2B5D5B1533}" srcOrd="2" destOrd="0" parTransId="{22B52A9F-FD35-428A-B814-DB7728C68D7E}" sibTransId="{6B00C269-2ED0-448F-84B1-AC367CF70139}"/>
    <dgm:cxn modelId="{75B849BB-3995-4297-85A2-A6FAAAE280ED}" srcId="{05DB15C5-35D3-401A-8E9C-BE797BD8A3B3}" destId="{8E5CD3BE-2F88-4431-8310-3D472E449057}" srcOrd="1" destOrd="0" parTransId="{D437ECDA-B4BA-408B-938F-05CDCAD1BB2F}" sibTransId="{AF698C11-6A30-4760-AAF7-D1DE33030097}"/>
    <dgm:cxn modelId="{B888F7BF-4AFC-4CE8-8945-8A7FB92FEB72}" srcId="{05DB15C5-35D3-401A-8E9C-BE797BD8A3B3}" destId="{EAE0BC55-9273-4E06-BBA0-4AEFCA0382AE}" srcOrd="3" destOrd="0" parTransId="{EE289940-6306-4C5A-8A07-76DE7DEB348A}" sibTransId="{29A4BC81-9C71-4AB4-8118-E83C23FBCFC4}"/>
    <dgm:cxn modelId="{A46F7DDB-6D28-4594-946B-01BE6A401D52}" srcId="{EAE0BC55-9273-4E06-BBA0-4AEFCA0382AE}" destId="{20BCAC67-CF05-42EA-A93C-4FBE3D525C77}" srcOrd="0" destOrd="0" parTransId="{661E79C7-036E-4E13-98BC-D7C27611E678}" sibTransId="{EDB07414-2FB0-47CF-A5F7-BE5C90CDAE46}"/>
    <dgm:cxn modelId="{6D7C3DE0-49E4-444E-B9F0-AB1A81A12AC5}" type="presOf" srcId="{A1E2C624-215A-4457-BC47-752B16877307}" destId="{B6D64791-F421-4A57-89FA-1AD4E87FA94C}" srcOrd="0" destOrd="0" presId="urn:microsoft.com/office/officeart/2005/8/layout/list1"/>
    <dgm:cxn modelId="{634E01E1-3F0D-451A-A2BE-53F6E3808CE8}" type="presOf" srcId="{BA00871C-F6FC-4C8C-BA6C-8A2B5D5B1533}" destId="{836CE052-86D8-4ECC-9DB0-792EFD790072}" srcOrd="0" destOrd="0" presId="urn:microsoft.com/office/officeart/2005/8/layout/list1"/>
    <dgm:cxn modelId="{128AF6F9-3AAA-4176-8682-5ACD34F3CB59}" type="presOf" srcId="{CA197BFB-8C54-4363-9365-4748F2A21BA7}" destId="{4A1D2C15-5191-4C09-8BE7-AED5185C3A36}" srcOrd="0" destOrd="0" presId="urn:microsoft.com/office/officeart/2005/8/layout/list1"/>
    <dgm:cxn modelId="{2BBAC88F-11D5-49BE-B379-1BD8DA0BABC1}" type="presParOf" srcId="{ADE105CE-FA63-4F5D-85A6-128EAAEB08DF}" destId="{F5197579-3D74-4ACA-AA7C-60C229578899}" srcOrd="0" destOrd="0" presId="urn:microsoft.com/office/officeart/2005/8/layout/list1"/>
    <dgm:cxn modelId="{8B04306A-3531-4097-A410-C40C5F7E62EB}" type="presParOf" srcId="{F5197579-3D74-4ACA-AA7C-60C229578899}" destId="{4A1D2C15-5191-4C09-8BE7-AED5185C3A36}" srcOrd="0" destOrd="0" presId="urn:microsoft.com/office/officeart/2005/8/layout/list1"/>
    <dgm:cxn modelId="{27CECEEB-E02B-4AAE-A86B-24246CF0017D}" type="presParOf" srcId="{F5197579-3D74-4ACA-AA7C-60C229578899}" destId="{18CEB8B7-94E5-4964-9E64-52B4592B0686}" srcOrd="1" destOrd="0" presId="urn:microsoft.com/office/officeart/2005/8/layout/list1"/>
    <dgm:cxn modelId="{72264506-1EB4-4E53-9E11-C2A6E4F2F160}" type="presParOf" srcId="{ADE105CE-FA63-4F5D-85A6-128EAAEB08DF}" destId="{0BFD6A40-6A6E-438E-B14E-0F0A2CCDF197}" srcOrd="1" destOrd="0" presId="urn:microsoft.com/office/officeart/2005/8/layout/list1"/>
    <dgm:cxn modelId="{0FB98899-6ABE-4B53-9C07-F1BE56163C07}" type="presParOf" srcId="{ADE105CE-FA63-4F5D-85A6-128EAAEB08DF}" destId="{C6895B0D-B82D-4A58-8F17-7AA44C05EA0F}" srcOrd="2" destOrd="0" presId="urn:microsoft.com/office/officeart/2005/8/layout/list1"/>
    <dgm:cxn modelId="{7EA57B72-F2F1-4B70-A428-E018D32E67A7}" type="presParOf" srcId="{ADE105CE-FA63-4F5D-85A6-128EAAEB08DF}" destId="{96505EA7-445D-4CC3-91C2-2883CDE41749}" srcOrd="3" destOrd="0" presId="urn:microsoft.com/office/officeart/2005/8/layout/list1"/>
    <dgm:cxn modelId="{25FB640A-8534-47C2-A249-10C0DD45569B}" type="presParOf" srcId="{ADE105CE-FA63-4F5D-85A6-128EAAEB08DF}" destId="{91311A0C-9EBC-443F-9652-F612ACED5D17}" srcOrd="4" destOrd="0" presId="urn:microsoft.com/office/officeart/2005/8/layout/list1"/>
    <dgm:cxn modelId="{AED9CC85-2A78-44A1-B8A4-72EAD4B3EB69}" type="presParOf" srcId="{91311A0C-9EBC-443F-9652-F612ACED5D17}" destId="{3E2124CF-E297-4F4B-89C3-69914C494854}" srcOrd="0" destOrd="0" presId="urn:microsoft.com/office/officeart/2005/8/layout/list1"/>
    <dgm:cxn modelId="{154F81FA-49C5-4570-9B09-EE015C939FB8}" type="presParOf" srcId="{91311A0C-9EBC-443F-9652-F612ACED5D17}" destId="{40A3185E-FC09-4CBD-AE26-C83701D04956}" srcOrd="1" destOrd="0" presId="urn:microsoft.com/office/officeart/2005/8/layout/list1"/>
    <dgm:cxn modelId="{8C2AC040-04F3-49AB-B648-43EB94588EED}" type="presParOf" srcId="{ADE105CE-FA63-4F5D-85A6-128EAAEB08DF}" destId="{F56B407F-B9A9-4AB7-B430-920296083C8D}" srcOrd="5" destOrd="0" presId="urn:microsoft.com/office/officeart/2005/8/layout/list1"/>
    <dgm:cxn modelId="{4327F192-F869-4C04-9564-ED06B7BB8544}" type="presParOf" srcId="{ADE105CE-FA63-4F5D-85A6-128EAAEB08DF}" destId="{33703D14-18C7-4CAE-BC26-9E924F820888}" srcOrd="6" destOrd="0" presId="urn:microsoft.com/office/officeart/2005/8/layout/list1"/>
    <dgm:cxn modelId="{DCD0DFE6-562F-4FC8-BB01-D5F6D290E877}" type="presParOf" srcId="{ADE105CE-FA63-4F5D-85A6-128EAAEB08DF}" destId="{67914210-1F70-4AB4-9CB5-AA899E1E9429}" srcOrd="7" destOrd="0" presId="urn:microsoft.com/office/officeart/2005/8/layout/list1"/>
    <dgm:cxn modelId="{B11BDF48-035A-4C92-9D57-DF417E4EFD98}" type="presParOf" srcId="{ADE105CE-FA63-4F5D-85A6-128EAAEB08DF}" destId="{C14F231A-22CC-4DD5-B70F-DB8C035E1F28}" srcOrd="8" destOrd="0" presId="urn:microsoft.com/office/officeart/2005/8/layout/list1"/>
    <dgm:cxn modelId="{495B43FB-6C88-4DB9-9688-4FE6787E8AB5}" type="presParOf" srcId="{C14F231A-22CC-4DD5-B70F-DB8C035E1F28}" destId="{836CE052-86D8-4ECC-9DB0-792EFD790072}" srcOrd="0" destOrd="0" presId="urn:microsoft.com/office/officeart/2005/8/layout/list1"/>
    <dgm:cxn modelId="{CDBCCA86-4313-42FE-95BE-F7FBC130B78F}" type="presParOf" srcId="{C14F231A-22CC-4DD5-B70F-DB8C035E1F28}" destId="{9AFA51C4-C6E7-47E7-B9E7-7A9A799FE8E1}" srcOrd="1" destOrd="0" presId="urn:microsoft.com/office/officeart/2005/8/layout/list1"/>
    <dgm:cxn modelId="{99D7221D-0A1E-443F-A25A-06052E0623DF}" type="presParOf" srcId="{ADE105CE-FA63-4F5D-85A6-128EAAEB08DF}" destId="{E3CBBF96-3418-4929-980D-DF6F62739E9C}" srcOrd="9" destOrd="0" presId="urn:microsoft.com/office/officeart/2005/8/layout/list1"/>
    <dgm:cxn modelId="{5F10B072-3FA3-4161-93F9-5F544050C466}" type="presParOf" srcId="{ADE105CE-FA63-4F5D-85A6-128EAAEB08DF}" destId="{B6D64791-F421-4A57-89FA-1AD4E87FA94C}" srcOrd="10" destOrd="0" presId="urn:microsoft.com/office/officeart/2005/8/layout/list1"/>
    <dgm:cxn modelId="{7D639A4B-74AA-42BC-A700-58BFCC8397FD}" type="presParOf" srcId="{ADE105CE-FA63-4F5D-85A6-128EAAEB08DF}" destId="{F3CE6A14-9AD4-4AED-B70D-FBDA0171AAA9}" srcOrd="11" destOrd="0" presId="urn:microsoft.com/office/officeart/2005/8/layout/list1"/>
    <dgm:cxn modelId="{401BB255-0B43-455E-97BC-60D431F7E7DD}" type="presParOf" srcId="{ADE105CE-FA63-4F5D-85A6-128EAAEB08DF}" destId="{55A3EEC9-E13F-470A-AA23-D6F0241D94E7}" srcOrd="12" destOrd="0" presId="urn:microsoft.com/office/officeart/2005/8/layout/list1"/>
    <dgm:cxn modelId="{65AA2868-CC21-4367-BC66-79558D2E5A2D}" type="presParOf" srcId="{55A3EEC9-E13F-470A-AA23-D6F0241D94E7}" destId="{60A80EF1-B27D-474A-B822-6BB6D7F0CF8E}" srcOrd="0" destOrd="0" presId="urn:microsoft.com/office/officeart/2005/8/layout/list1"/>
    <dgm:cxn modelId="{41263649-22AD-45D5-8C18-FA1E484CFC48}" type="presParOf" srcId="{55A3EEC9-E13F-470A-AA23-D6F0241D94E7}" destId="{E0620037-2782-4E6F-A092-8998F988D642}" srcOrd="1" destOrd="0" presId="urn:microsoft.com/office/officeart/2005/8/layout/list1"/>
    <dgm:cxn modelId="{0E8E9C4B-338F-4B6E-A78B-83EF63CB3D6C}" type="presParOf" srcId="{ADE105CE-FA63-4F5D-85A6-128EAAEB08DF}" destId="{4D86A0C4-0A0E-41CF-A65E-5AB2A2F384B2}" srcOrd="13" destOrd="0" presId="urn:microsoft.com/office/officeart/2005/8/layout/list1"/>
    <dgm:cxn modelId="{D21D2750-3F9A-4DFB-AFB3-CBDDDE8DF7F9}" type="presParOf" srcId="{ADE105CE-FA63-4F5D-85A6-128EAAEB08DF}" destId="{B53F725B-CCAC-45BD-B783-B2BD6A5065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3A777F-2216-4174-96DD-E2325D7D30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B59AB6F-3F0D-4097-A66A-6A268AE7F9D9}">
      <dgm:prSet phldrT="[Texte]"/>
      <dgm:spPr>
        <a:solidFill>
          <a:srgbClr val="FFCCCC"/>
        </a:solidFill>
        <a:ln>
          <a:solidFill>
            <a:srgbClr val="FFCCCC"/>
          </a:solidFill>
        </a:ln>
      </dgm:spPr>
      <dgm:t>
        <a:bodyPr/>
        <a:lstStyle/>
        <a:p>
          <a:r>
            <a:rPr lang="fr-FR" dirty="0"/>
            <a:t>1. </a:t>
          </a:r>
          <a:r>
            <a:rPr lang="fr-FR" dirty="0" err="1"/>
            <a:t>Meldung</a:t>
          </a:r>
          <a:r>
            <a:rPr lang="fr-FR" dirty="0"/>
            <a:t> </a:t>
          </a:r>
          <a:r>
            <a:rPr lang="fr-FR" dirty="0" err="1"/>
            <a:t>und</a:t>
          </a:r>
          <a:r>
            <a:rPr lang="fr-FR" dirty="0"/>
            <a:t> Vorgehen</a:t>
          </a:r>
        </a:p>
      </dgm:t>
    </dgm:pt>
    <dgm:pt modelId="{161FED2E-35DA-44E3-BF72-D996C86F874B}" type="parTrans" cxnId="{8494F600-426F-411E-9357-946E75C13EBC}">
      <dgm:prSet/>
      <dgm:spPr/>
      <dgm:t>
        <a:bodyPr/>
        <a:lstStyle/>
        <a:p>
          <a:endParaRPr lang="fr-FR"/>
        </a:p>
      </dgm:t>
    </dgm:pt>
    <dgm:pt modelId="{14C36134-0CD8-43A3-B3F8-F0D953F0FB13}" type="sibTrans" cxnId="{8494F600-426F-411E-9357-946E75C13EBC}">
      <dgm:prSet/>
      <dgm:spPr/>
      <dgm:t>
        <a:bodyPr/>
        <a:lstStyle/>
        <a:p>
          <a:endParaRPr lang="fr-FR"/>
        </a:p>
      </dgm:t>
    </dgm:pt>
    <dgm:pt modelId="{EE63D516-77C9-456F-B347-036FE916EF13}">
      <dgm:prSet phldrT="[Texte]" custT="1"/>
      <dgm:spPr>
        <a:ln>
          <a:solidFill>
            <a:srgbClr val="FFCCCC"/>
          </a:solidFill>
        </a:ln>
      </dgm:spPr>
      <dgm:t>
        <a:bodyPr/>
        <a:lstStyle/>
        <a:p>
          <a:r>
            <a:rPr lang="fr-FR" sz="1000" dirty="0"/>
            <a:t> </a:t>
          </a:r>
          <a:r>
            <a:rPr lang="fr-FR" sz="1000" dirty="0" err="1"/>
            <a:t>Lehrkraft</a:t>
          </a:r>
          <a:r>
            <a:rPr lang="fr-FR" sz="1000" dirty="0"/>
            <a:t> 	</a:t>
          </a:r>
          <a:r>
            <a:rPr lang="fr-FR" sz="1000" dirty="0" err="1"/>
            <a:t>Beratung</a:t>
          </a:r>
          <a:r>
            <a:rPr lang="fr-FR" sz="1000" dirty="0"/>
            <a:t>, Orientierung und </a:t>
          </a:r>
          <a:r>
            <a:rPr lang="fr-FR" sz="1000" dirty="0" err="1"/>
            <a:t>Koordination</a:t>
          </a:r>
          <a:r>
            <a:rPr lang="fr-FR" sz="1000" dirty="0"/>
            <a:t> 				KJD-</a:t>
          </a:r>
          <a:r>
            <a:rPr lang="fr-FR" sz="1000" dirty="0" err="1">
              <a:sym typeface="Wingdings" panose="05000000000000000000" pitchFamily="2" charset="2"/>
            </a:rPr>
            <a:t>Bereitschaftsdienst</a:t>
          </a:r>
          <a:endParaRPr lang="fr-FR" sz="1000" dirty="0"/>
        </a:p>
      </dgm:t>
    </dgm:pt>
    <dgm:pt modelId="{B6F3F8B6-5E45-4987-92C0-2A8E34F06CEC}" type="parTrans" cxnId="{93F457AB-14D0-4920-837D-5BF3344C56E1}">
      <dgm:prSet/>
      <dgm:spPr/>
      <dgm:t>
        <a:bodyPr/>
        <a:lstStyle/>
        <a:p>
          <a:endParaRPr lang="fr-FR"/>
        </a:p>
      </dgm:t>
    </dgm:pt>
    <dgm:pt modelId="{C2B7D804-5A43-49ED-B1F5-44DFE0956328}" type="sibTrans" cxnId="{93F457AB-14D0-4920-837D-5BF3344C56E1}">
      <dgm:prSet/>
      <dgm:spPr/>
      <dgm:t>
        <a:bodyPr/>
        <a:lstStyle/>
        <a:p>
          <a:endParaRPr lang="fr-FR"/>
        </a:p>
      </dgm:t>
    </dgm:pt>
    <dgm:pt modelId="{D818E459-63BD-4D07-B401-D61062904A91}">
      <dgm:prSet phldrT="[Texte]" custT="1"/>
      <dgm:spPr>
        <a:ln>
          <a:solidFill>
            <a:srgbClr val="FFCCCC"/>
          </a:solidFill>
        </a:ln>
      </dgm:spPr>
      <dgm:t>
        <a:bodyPr/>
        <a:lstStyle/>
        <a:p>
          <a:r>
            <a:rPr lang="fr-FR" sz="1000" dirty="0"/>
            <a:t> </a:t>
          </a:r>
          <a:r>
            <a:rPr lang="fr-FR" sz="1000" dirty="0" err="1"/>
            <a:t>Schulleitung</a:t>
          </a:r>
          <a:r>
            <a:rPr lang="fr-FR" sz="1000" dirty="0"/>
            <a:t> 	</a:t>
          </a:r>
          <a:r>
            <a:rPr lang="fr-FR" sz="1000" dirty="0" err="1"/>
            <a:t>Weiterleitung</a:t>
          </a:r>
          <a:r>
            <a:rPr lang="fr-FR" sz="1000" dirty="0"/>
            <a:t> der </a:t>
          </a:r>
          <a:r>
            <a:rPr lang="fr-FR" sz="1000" dirty="0" err="1"/>
            <a:t>Meldung</a:t>
          </a:r>
          <a:r>
            <a:rPr lang="fr-FR" sz="1000" dirty="0"/>
            <a:t> 						</a:t>
          </a:r>
          <a:r>
            <a:rPr lang="fr-FR" sz="1000" dirty="0">
              <a:sym typeface="Wingdings" panose="05000000000000000000" pitchFamily="2" charset="2"/>
            </a:rPr>
            <a:t>KESB </a:t>
          </a:r>
          <a:r>
            <a:rPr lang="fr-FR" sz="1000" dirty="0" err="1">
              <a:sym typeface="Wingdings" panose="05000000000000000000" pitchFamily="2" charset="2"/>
            </a:rPr>
            <a:t>und</a:t>
          </a:r>
          <a:r>
            <a:rPr lang="fr-FR" sz="1000" dirty="0">
              <a:sym typeface="Wingdings" panose="05000000000000000000" pitchFamily="2" charset="2"/>
            </a:rPr>
            <a:t> </a:t>
          </a:r>
          <a:r>
            <a:rPr lang="fr-FR" sz="1000" dirty="0" err="1">
              <a:sym typeface="Wingdings" panose="05000000000000000000" pitchFamily="2" charset="2"/>
            </a:rPr>
            <a:t>Staatsanwaltschaft</a:t>
          </a:r>
          <a:r>
            <a:rPr lang="fr-FR" sz="1000" dirty="0">
              <a:sym typeface="Wingdings" panose="05000000000000000000" pitchFamily="2" charset="2"/>
            </a:rPr>
            <a:t>	</a:t>
          </a:r>
          <a:endParaRPr lang="fr-FR" sz="1000" dirty="0"/>
        </a:p>
      </dgm:t>
    </dgm:pt>
    <dgm:pt modelId="{E5A8ED06-A260-41E2-8279-CD4A4AD04438}" type="parTrans" cxnId="{39D9BA55-A1DD-4A5C-8D8B-6ABC6567CF20}">
      <dgm:prSet/>
      <dgm:spPr/>
      <dgm:t>
        <a:bodyPr/>
        <a:lstStyle/>
        <a:p>
          <a:endParaRPr lang="fr-FR"/>
        </a:p>
      </dgm:t>
    </dgm:pt>
    <dgm:pt modelId="{D4F7CB6E-4FF6-4F64-8C6B-012964B9D9EA}" type="sibTrans" cxnId="{39D9BA55-A1DD-4A5C-8D8B-6ABC6567CF20}">
      <dgm:prSet/>
      <dgm:spPr/>
      <dgm:t>
        <a:bodyPr/>
        <a:lstStyle/>
        <a:p>
          <a:endParaRPr lang="fr-FR"/>
        </a:p>
      </dgm:t>
    </dgm:pt>
    <dgm:pt modelId="{0B8DE563-0030-40F5-A922-0E766C149271}">
      <dgm:prSet phldrT="[Texte]"/>
      <dgm:spPr>
        <a:solidFill>
          <a:srgbClr val="FF9999"/>
        </a:solidFill>
        <a:ln>
          <a:solidFill>
            <a:srgbClr val="FF9999"/>
          </a:solidFill>
        </a:ln>
      </dgm:spPr>
      <dgm:t>
        <a:bodyPr/>
        <a:lstStyle/>
        <a:p>
          <a:r>
            <a:rPr lang="fr-FR" dirty="0"/>
            <a:t>2. </a:t>
          </a:r>
          <a:r>
            <a:rPr lang="fr-FR" dirty="0" err="1"/>
            <a:t>Dringende</a:t>
          </a:r>
          <a:r>
            <a:rPr lang="fr-FR" dirty="0"/>
            <a:t> </a:t>
          </a:r>
          <a:r>
            <a:rPr lang="fr-FR" dirty="0" err="1"/>
            <a:t>vorsorgliche</a:t>
          </a:r>
          <a:r>
            <a:rPr lang="fr-FR" dirty="0"/>
            <a:t> </a:t>
          </a:r>
          <a:r>
            <a:rPr lang="fr-FR" dirty="0" err="1"/>
            <a:t>Massnahmen</a:t>
          </a:r>
          <a:endParaRPr lang="fr-FR" dirty="0"/>
        </a:p>
      </dgm:t>
    </dgm:pt>
    <dgm:pt modelId="{58319C54-1993-417D-A01B-0FFEF02F2B11}" type="parTrans" cxnId="{26A5F326-1110-458E-A787-3408667FDDC4}">
      <dgm:prSet/>
      <dgm:spPr/>
      <dgm:t>
        <a:bodyPr/>
        <a:lstStyle/>
        <a:p>
          <a:endParaRPr lang="fr-FR"/>
        </a:p>
      </dgm:t>
    </dgm:pt>
    <dgm:pt modelId="{DF217B31-9E22-41C4-B1E1-6214BB7B4769}" type="sibTrans" cxnId="{26A5F326-1110-458E-A787-3408667FDDC4}">
      <dgm:prSet/>
      <dgm:spPr/>
      <dgm:t>
        <a:bodyPr/>
        <a:lstStyle/>
        <a:p>
          <a:endParaRPr lang="fr-FR"/>
        </a:p>
      </dgm:t>
    </dgm:pt>
    <dgm:pt modelId="{EF89C6B4-E6E6-4F59-AF38-7B5AFA806669}">
      <dgm:prSet phldrT="[Texte]" custT="1"/>
      <dgm:spPr>
        <a:ln>
          <a:solidFill>
            <a:srgbClr val="FF9999"/>
          </a:solidFill>
        </a:ln>
      </dgm:spPr>
      <dgm:t>
        <a:bodyPr/>
        <a:lstStyle/>
        <a:p>
          <a:pPr marL="57150" indent="0"/>
          <a:r>
            <a:rPr lang="fr-FR" sz="1000" dirty="0"/>
            <a:t> KESB   </a:t>
          </a:r>
          <a:r>
            <a:rPr lang="fr-FR" sz="1000" dirty="0" err="1"/>
            <a:t>Anordnung</a:t>
          </a:r>
          <a:r>
            <a:rPr lang="fr-FR" sz="1000" dirty="0"/>
            <a:t>		Information und Zustellung des vorläufigen Platzierungsentscheids (Art. 310 ZGB) an die Eltern</a:t>
          </a:r>
        </a:p>
      </dgm:t>
    </dgm:pt>
    <dgm:pt modelId="{8E36B92E-01D7-400B-A507-71BF76565EA9}" type="parTrans" cxnId="{B73337D4-4009-4584-903F-D7FE0B9CF06E}">
      <dgm:prSet/>
      <dgm:spPr/>
      <dgm:t>
        <a:bodyPr/>
        <a:lstStyle/>
        <a:p>
          <a:endParaRPr lang="fr-FR"/>
        </a:p>
      </dgm:t>
    </dgm:pt>
    <dgm:pt modelId="{C55CF88E-6379-4856-9947-889EEAC52B6D}" type="sibTrans" cxnId="{B73337D4-4009-4584-903F-D7FE0B9CF06E}">
      <dgm:prSet/>
      <dgm:spPr/>
      <dgm:t>
        <a:bodyPr/>
        <a:lstStyle/>
        <a:p>
          <a:endParaRPr lang="fr-FR"/>
        </a:p>
      </dgm:t>
    </dgm:pt>
    <dgm:pt modelId="{AD92D615-FAA9-4333-A626-454F05EBD5C4}">
      <dgm:prSet phldrT="[Texte]"/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r>
            <a:rPr lang="fr-FR" dirty="0"/>
            <a:t>3. Einschätzung des Schutz- und Hilfsbedarfs</a:t>
          </a:r>
        </a:p>
      </dgm:t>
    </dgm:pt>
    <dgm:pt modelId="{F8DDA64B-77FF-4752-A40A-84B635583008}" type="parTrans" cxnId="{7058A4FD-3EEA-4131-8702-8696F8EABB4A}">
      <dgm:prSet/>
      <dgm:spPr/>
      <dgm:t>
        <a:bodyPr/>
        <a:lstStyle/>
        <a:p>
          <a:endParaRPr lang="fr-FR"/>
        </a:p>
      </dgm:t>
    </dgm:pt>
    <dgm:pt modelId="{755EFA39-DD66-4276-A466-C952073BD9D3}" type="sibTrans" cxnId="{7058A4FD-3EEA-4131-8702-8696F8EABB4A}">
      <dgm:prSet/>
      <dgm:spPr/>
      <dgm:t>
        <a:bodyPr/>
        <a:lstStyle/>
        <a:p>
          <a:endParaRPr lang="fr-FR"/>
        </a:p>
      </dgm:t>
    </dgm:pt>
    <dgm:pt modelId="{1037DD50-FEB3-4FE4-96DF-314BB750F54D}">
      <dgm:prSet phldrT="[Texte]" custT="1"/>
      <dgm:spPr>
        <a:ln>
          <a:solidFill>
            <a:srgbClr val="FF7C80"/>
          </a:solidFill>
        </a:ln>
      </dgm:spPr>
      <dgm:t>
        <a:bodyPr/>
        <a:lstStyle/>
        <a:p>
          <a:pPr>
            <a:tabLst>
              <a:tab pos="541338" algn="l"/>
              <a:tab pos="1792288" algn="l"/>
            </a:tabLst>
          </a:pPr>
          <a:r>
            <a:rPr lang="fr-FR" sz="1000" dirty="0"/>
            <a:t>KESB 	</a:t>
          </a:r>
          <a:r>
            <a:rPr lang="fr-FR" sz="1000" dirty="0" err="1"/>
            <a:t>Anordnung</a:t>
          </a:r>
          <a:r>
            <a:rPr lang="fr-FR" sz="1000" dirty="0"/>
            <a:t> 	</a:t>
          </a:r>
          <a:r>
            <a:rPr lang="fr-FR" sz="1000" dirty="0" err="1"/>
            <a:t>Anordnung</a:t>
          </a:r>
          <a:r>
            <a:rPr lang="fr-FR" sz="1000" dirty="0"/>
            <a:t> von </a:t>
          </a:r>
          <a:r>
            <a:rPr lang="fr-FR" sz="1000" dirty="0" err="1"/>
            <a:t>Schutzmassnahmen</a:t>
          </a:r>
          <a:r>
            <a:rPr lang="fr-FR" sz="1000" dirty="0"/>
            <a:t> (keine Anhörung des Kindes = </a:t>
          </a:r>
          <a:r>
            <a:rPr lang="fr-FR" sz="1000" dirty="0" err="1"/>
            <a:t>strafrechtlich</a:t>
          </a:r>
          <a:r>
            <a:rPr lang="fr-FR" sz="1000" dirty="0"/>
            <a:t>)</a:t>
          </a:r>
        </a:p>
      </dgm:t>
    </dgm:pt>
    <dgm:pt modelId="{2D243F22-5F79-40F6-AB4C-E13E90D53301}" type="parTrans" cxnId="{E6AAF5D8-B8E5-4546-9F38-66D26F0A17CB}">
      <dgm:prSet/>
      <dgm:spPr/>
      <dgm:t>
        <a:bodyPr/>
        <a:lstStyle/>
        <a:p>
          <a:endParaRPr lang="fr-FR"/>
        </a:p>
      </dgm:t>
    </dgm:pt>
    <dgm:pt modelId="{0D063AFB-7B84-4064-82D4-1A2891D0CE23}" type="sibTrans" cxnId="{E6AAF5D8-B8E5-4546-9F38-66D26F0A17CB}">
      <dgm:prSet/>
      <dgm:spPr/>
      <dgm:t>
        <a:bodyPr/>
        <a:lstStyle/>
        <a:p>
          <a:endParaRPr lang="fr-FR"/>
        </a:p>
      </dgm:t>
    </dgm:pt>
    <dgm:pt modelId="{90C32FD8-8EEB-40B6-BBAE-F3229C51A56B}">
      <dgm:prSet phldrT="[Texte]"/>
      <dgm:spPr>
        <a:solidFill>
          <a:srgbClr val="FF5050"/>
        </a:solidFill>
        <a:ln>
          <a:solidFill>
            <a:srgbClr val="FF5050"/>
          </a:solidFill>
        </a:ln>
      </dgm:spPr>
      <dgm:t>
        <a:bodyPr/>
        <a:lstStyle/>
        <a:p>
          <a:r>
            <a:rPr lang="fr-FR" dirty="0"/>
            <a:t>4. Einführung von Schutz- </a:t>
          </a:r>
          <a:r>
            <a:rPr lang="fr-FR" dirty="0" err="1"/>
            <a:t>und</a:t>
          </a:r>
          <a:r>
            <a:rPr lang="fr-FR" dirty="0"/>
            <a:t> </a:t>
          </a:r>
          <a:r>
            <a:rPr lang="fr-FR" dirty="0" err="1"/>
            <a:t>Hilfsmassnahmen</a:t>
          </a:r>
          <a:endParaRPr lang="fr-FR" dirty="0"/>
        </a:p>
      </dgm:t>
    </dgm:pt>
    <dgm:pt modelId="{F3E244A4-B191-4B2E-B3B7-4C7539F8B48B}" type="parTrans" cxnId="{4FF1E277-B7F3-4522-A596-7D82821DDCB7}">
      <dgm:prSet/>
      <dgm:spPr/>
      <dgm:t>
        <a:bodyPr/>
        <a:lstStyle/>
        <a:p>
          <a:endParaRPr lang="fr-FR"/>
        </a:p>
      </dgm:t>
    </dgm:pt>
    <dgm:pt modelId="{4523B8B4-20F4-4873-88D8-4B358470711A}" type="sibTrans" cxnId="{4FF1E277-B7F3-4522-A596-7D82821DDCB7}">
      <dgm:prSet/>
      <dgm:spPr/>
      <dgm:t>
        <a:bodyPr/>
        <a:lstStyle/>
        <a:p>
          <a:endParaRPr lang="fr-FR"/>
        </a:p>
      </dgm:t>
    </dgm:pt>
    <dgm:pt modelId="{0B07DA98-4E6B-476B-92FA-BA88CD5EEA68}">
      <dgm:prSet phldrT="[Texte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fr-FR" dirty="0"/>
            <a:t>5. Überwachung der </a:t>
          </a:r>
          <a:r>
            <a:rPr lang="fr-FR" dirty="0" err="1"/>
            <a:t>Schutzmassnahmen</a:t>
          </a:r>
          <a:endParaRPr lang="fr-FR" dirty="0"/>
        </a:p>
      </dgm:t>
    </dgm:pt>
    <dgm:pt modelId="{21891B3F-78FF-4B85-8DC7-C2D34C32A515}" type="parTrans" cxnId="{8A958DF9-EE8E-4B27-9BDE-38553816E993}">
      <dgm:prSet/>
      <dgm:spPr/>
      <dgm:t>
        <a:bodyPr/>
        <a:lstStyle/>
        <a:p>
          <a:endParaRPr lang="fr-FR"/>
        </a:p>
      </dgm:t>
    </dgm:pt>
    <dgm:pt modelId="{1251E1CF-D1B7-4BE6-82B7-6D34DAB6CA61}" type="sibTrans" cxnId="{8A958DF9-EE8E-4B27-9BDE-38553816E993}">
      <dgm:prSet/>
      <dgm:spPr/>
      <dgm:t>
        <a:bodyPr/>
        <a:lstStyle/>
        <a:p>
          <a:endParaRPr lang="fr-FR"/>
        </a:p>
      </dgm:t>
    </dgm:pt>
    <dgm:pt modelId="{89A963FA-90E7-448C-A4DF-245BB9556A90}">
      <dgm:prSet phldrT="[Texte]" custT="1"/>
      <dgm:spPr>
        <a:ln>
          <a:solidFill>
            <a:srgbClr val="FF5050"/>
          </a:solidFill>
        </a:ln>
      </dgm:spPr>
      <dgm:t>
        <a:bodyPr/>
        <a:lstStyle/>
        <a:p>
          <a:pPr>
            <a:tabLst>
              <a:tab pos="541338" algn="l"/>
            </a:tabLst>
          </a:pPr>
          <a:r>
            <a:rPr lang="fr-FR" sz="1000" dirty="0"/>
            <a:t>APEA 	</a:t>
          </a:r>
          <a:r>
            <a:rPr lang="fr-FR" sz="1000" dirty="0" err="1"/>
            <a:t>Anordnung</a:t>
          </a:r>
          <a:r>
            <a:rPr lang="fr-FR" sz="1000" dirty="0"/>
            <a:t>	 	</a:t>
          </a:r>
          <a:r>
            <a:rPr lang="fr-FR" sz="1000" dirty="0" err="1"/>
            <a:t>Anhörung</a:t>
          </a:r>
          <a:r>
            <a:rPr lang="fr-FR" sz="1000" dirty="0"/>
            <a:t> der Eltern und des Kindes, Berücksichtigung aller Elemente (Arztbericht, Ergebnisse der </a:t>
          </a:r>
          <a:br>
            <a:rPr lang="fr-FR" sz="1000" dirty="0"/>
          </a:br>
          <a:r>
            <a:rPr lang="fr-FR" sz="1000" dirty="0"/>
            <a:t> 				</a:t>
          </a:r>
          <a:r>
            <a:rPr lang="fr-FR" sz="1000" dirty="0" err="1"/>
            <a:t>strafrechtlichen</a:t>
          </a:r>
          <a:r>
            <a:rPr lang="fr-FR" sz="1000" dirty="0"/>
            <a:t> </a:t>
          </a:r>
          <a:r>
            <a:rPr lang="fr-FR" sz="1000" dirty="0" err="1"/>
            <a:t>Abklärung</a:t>
          </a:r>
          <a:r>
            <a:rPr lang="fr-FR" sz="1000" dirty="0"/>
            <a:t>, </a:t>
          </a:r>
          <a:r>
            <a:rPr lang="fr-FR" sz="1000" dirty="0" err="1"/>
            <a:t>Bericht</a:t>
          </a:r>
          <a:r>
            <a:rPr lang="fr-FR" sz="1000" dirty="0"/>
            <a:t> des AKS </a:t>
          </a:r>
          <a:r>
            <a:rPr lang="fr-FR" sz="1000" dirty="0" err="1"/>
            <a:t>usw</a:t>
          </a:r>
          <a:r>
            <a:rPr lang="fr-FR" sz="1000" dirty="0"/>
            <a:t>.)										</a:t>
          </a:r>
          <a:r>
            <a:rPr lang="fr-FR" sz="1000" dirty="0" err="1"/>
            <a:t>Anordnung</a:t>
          </a:r>
          <a:r>
            <a:rPr lang="fr-FR" sz="1000" dirty="0"/>
            <a:t> von </a:t>
          </a:r>
          <a:r>
            <a:rPr lang="fr-FR" sz="1000" dirty="0" err="1"/>
            <a:t>Schutzmassnahmen</a:t>
          </a:r>
          <a:r>
            <a:rPr lang="fr-FR" sz="1000" dirty="0"/>
            <a:t> </a:t>
          </a:r>
          <a:r>
            <a:rPr lang="fr-FR" sz="1000" dirty="0" err="1"/>
            <a:t>und</a:t>
          </a:r>
          <a:r>
            <a:rPr lang="fr-FR" sz="1000" dirty="0"/>
            <a:t> </a:t>
          </a:r>
          <a:r>
            <a:rPr lang="fr-FR" sz="1000" dirty="0" err="1"/>
            <a:t>Bestimmung</a:t>
          </a:r>
          <a:r>
            <a:rPr lang="fr-FR" sz="1000" dirty="0"/>
            <a:t> des AKS </a:t>
          </a:r>
          <a:r>
            <a:rPr lang="fr-FR" sz="1000" dirty="0" err="1"/>
            <a:t>als</a:t>
          </a:r>
          <a:r>
            <a:rPr lang="fr-FR" sz="1000" dirty="0"/>
            <a:t> </a:t>
          </a:r>
          <a:r>
            <a:rPr lang="fr-FR" sz="1000" dirty="0" err="1"/>
            <a:t>Vollstreckungsorgan</a:t>
          </a:r>
          <a:r>
            <a:rPr lang="fr-FR" sz="1000" dirty="0"/>
            <a:t>					(</a:t>
          </a:r>
          <a:r>
            <a:rPr lang="fr-FR" sz="1000" dirty="0" err="1"/>
            <a:t>Beistandschaft</a:t>
          </a:r>
          <a:r>
            <a:rPr lang="fr-FR" sz="1000" dirty="0"/>
            <a:t>, Art. 308 ZGB)</a:t>
          </a:r>
        </a:p>
      </dgm:t>
    </dgm:pt>
    <dgm:pt modelId="{F48B6E32-CDFA-4B44-ACC6-B62FC0A4B805}" type="parTrans" cxnId="{B91AD299-4021-41DF-B83F-C5C44F102523}">
      <dgm:prSet/>
      <dgm:spPr/>
      <dgm:t>
        <a:bodyPr/>
        <a:lstStyle/>
        <a:p>
          <a:endParaRPr lang="fr-FR"/>
        </a:p>
      </dgm:t>
    </dgm:pt>
    <dgm:pt modelId="{AC852F8F-EC7C-4EB7-A82A-CE580C9F1472}" type="sibTrans" cxnId="{B91AD299-4021-41DF-B83F-C5C44F102523}">
      <dgm:prSet/>
      <dgm:spPr/>
      <dgm:t>
        <a:bodyPr/>
        <a:lstStyle/>
        <a:p>
          <a:endParaRPr lang="fr-FR"/>
        </a:p>
      </dgm:t>
    </dgm:pt>
    <dgm:pt modelId="{A8B07729-84A6-4FEB-8733-FAA12A34C890}">
      <dgm:prSet phldrT="[Texte]" custT="1"/>
      <dgm:spPr>
        <a:ln>
          <a:solidFill>
            <a:srgbClr val="FFCCCC"/>
          </a:solidFill>
        </a:ln>
      </dgm:spPr>
      <dgm:t>
        <a:bodyPr/>
        <a:lstStyle/>
        <a:p>
          <a:r>
            <a:rPr lang="fr-FR" sz="1000" dirty="0"/>
            <a:t> </a:t>
          </a:r>
          <a:r>
            <a:rPr lang="fr-FR" sz="1000" dirty="0" err="1"/>
            <a:t>Schule</a:t>
          </a:r>
          <a:r>
            <a:rPr lang="fr-FR" sz="1000" dirty="0"/>
            <a:t> 	</a:t>
          </a:r>
          <a:r>
            <a:rPr lang="fr-FR" sz="1000" dirty="0" err="1"/>
            <a:t>Medizinischer</a:t>
          </a:r>
          <a:r>
            <a:rPr lang="fr-FR" sz="1000" dirty="0"/>
            <a:t> </a:t>
          </a:r>
          <a:r>
            <a:rPr lang="fr-FR" sz="1000" dirty="0" err="1"/>
            <a:t>Befund</a:t>
          </a:r>
          <a:r>
            <a:rPr lang="fr-FR" sz="1000" dirty="0"/>
            <a:t> 							</a:t>
          </a:r>
          <a:r>
            <a:rPr lang="fr-FR" sz="1000" dirty="0" err="1">
              <a:sym typeface="Wingdings" panose="05000000000000000000" pitchFamily="2" charset="2"/>
            </a:rPr>
            <a:t>Krankenhaus</a:t>
          </a:r>
          <a:endParaRPr lang="fr-FR" sz="1000" dirty="0"/>
        </a:p>
      </dgm:t>
    </dgm:pt>
    <dgm:pt modelId="{9E472A22-2E25-4185-BDF5-84302C390AF6}" type="parTrans" cxnId="{1BB9B2D1-1A9A-4FB7-9610-473453B6FF8F}">
      <dgm:prSet/>
      <dgm:spPr/>
      <dgm:t>
        <a:bodyPr/>
        <a:lstStyle/>
        <a:p>
          <a:endParaRPr lang="fr-FR"/>
        </a:p>
      </dgm:t>
    </dgm:pt>
    <dgm:pt modelId="{6173D485-8959-464A-AF8F-70205B27E013}" type="sibTrans" cxnId="{1BB9B2D1-1A9A-4FB7-9610-473453B6FF8F}">
      <dgm:prSet/>
      <dgm:spPr/>
      <dgm:t>
        <a:bodyPr/>
        <a:lstStyle/>
        <a:p>
          <a:endParaRPr lang="fr-FR"/>
        </a:p>
      </dgm:t>
    </dgm:pt>
    <dgm:pt modelId="{896D093E-D62C-4C9A-AF90-9E27922EED5D}">
      <dgm:prSet phldrT="[Texte]" custT="1"/>
      <dgm:spPr>
        <a:ln>
          <a:solidFill>
            <a:srgbClr val="FF9999"/>
          </a:solidFill>
        </a:ln>
      </dgm:spPr>
      <dgm:t>
        <a:bodyPr/>
        <a:lstStyle/>
        <a:p>
          <a:pPr marL="57150" indent="0"/>
          <a:r>
            <a:rPr lang="fr-FR" sz="1000" dirty="0"/>
            <a:t> AKS     </a:t>
          </a:r>
          <a:r>
            <a:rPr lang="fr-FR" sz="1000" dirty="0" err="1"/>
            <a:t>Vollstreckung</a:t>
          </a:r>
          <a:r>
            <a:rPr lang="fr-FR" sz="1000" dirty="0"/>
            <a:t> 	</a:t>
          </a:r>
          <a:r>
            <a:rPr lang="fr-FR" sz="1000" dirty="0" err="1"/>
            <a:t>Betreuung</a:t>
          </a:r>
          <a:r>
            <a:rPr lang="fr-FR" sz="1000" dirty="0"/>
            <a:t> des Kindes im Krankenhaus und sichere Unterbringung an einem geeigneten </a:t>
          </a:r>
          <a:r>
            <a:rPr lang="fr-FR" sz="1000" dirty="0" err="1"/>
            <a:t>Ort</a:t>
          </a:r>
          <a:r>
            <a:rPr lang="fr-FR" sz="1000" dirty="0"/>
            <a:t>  					(Notunterbringung in einem Heim), Koordination mit der Polizei (Anhörung des Kindes, </a:t>
          </a:r>
          <a:r>
            <a:rPr lang="fr-FR" sz="1000" dirty="0" err="1"/>
            <a:t>Eltern</a:t>
          </a:r>
          <a:r>
            <a:rPr lang="fr-FR" sz="1000" dirty="0"/>
            <a:t>-Kind-				</a:t>
          </a:r>
          <a:r>
            <a:rPr lang="fr-FR" sz="1000" dirty="0" err="1"/>
            <a:t>Kontakte</a:t>
          </a:r>
          <a:r>
            <a:rPr lang="fr-FR" sz="1000" dirty="0"/>
            <a:t>) und anderen beteiligten Fachkräften</a:t>
          </a:r>
        </a:p>
      </dgm:t>
    </dgm:pt>
    <dgm:pt modelId="{2C0B6207-E4D4-434C-900C-562BB7534512}" type="parTrans" cxnId="{4AB7BEFE-0666-4D19-AF7D-1952D9C6F998}">
      <dgm:prSet/>
      <dgm:spPr/>
      <dgm:t>
        <a:bodyPr/>
        <a:lstStyle/>
        <a:p>
          <a:endParaRPr lang="fr-FR"/>
        </a:p>
      </dgm:t>
    </dgm:pt>
    <dgm:pt modelId="{F7C2B15C-7D04-4AA4-8E91-1E2C2E2E21DE}" type="sibTrans" cxnId="{4AB7BEFE-0666-4D19-AF7D-1952D9C6F998}">
      <dgm:prSet/>
      <dgm:spPr/>
      <dgm:t>
        <a:bodyPr/>
        <a:lstStyle/>
        <a:p>
          <a:endParaRPr lang="fr-FR"/>
        </a:p>
      </dgm:t>
    </dgm:pt>
    <dgm:pt modelId="{4EFFCC20-4651-4B85-A0E1-C6F6654B9980}">
      <dgm:prSet phldrT="[Texte]" custT="1"/>
      <dgm:spPr>
        <a:ln>
          <a:solidFill>
            <a:srgbClr val="FF9999"/>
          </a:solidFill>
        </a:ln>
      </dgm:spPr>
      <dgm:t>
        <a:bodyPr/>
        <a:lstStyle/>
        <a:p>
          <a:pPr marL="57150" indent="0"/>
          <a:endParaRPr lang="fr-FR" sz="1000" dirty="0"/>
        </a:p>
      </dgm:t>
    </dgm:pt>
    <dgm:pt modelId="{8FA65711-1666-4253-B857-37B750F96679}" type="parTrans" cxnId="{845B41F0-276B-4C0B-8BFB-B6C50E42A679}">
      <dgm:prSet/>
      <dgm:spPr/>
      <dgm:t>
        <a:bodyPr/>
        <a:lstStyle/>
        <a:p>
          <a:endParaRPr lang="fr-FR"/>
        </a:p>
      </dgm:t>
    </dgm:pt>
    <dgm:pt modelId="{EA206FD2-BD3E-426B-9351-F49D7AEEAB68}" type="sibTrans" cxnId="{845B41F0-276B-4C0B-8BFB-B6C50E42A679}">
      <dgm:prSet/>
      <dgm:spPr/>
      <dgm:t>
        <a:bodyPr/>
        <a:lstStyle/>
        <a:p>
          <a:endParaRPr lang="fr-FR"/>
        </a:p>
      </dgm:t>
    </dgm:pt>
    <dgm:pt modelId="{F547224F-6744-4D9E-BB3E-DAE810C0EF58}">
      <dgm:prSet phldrT="[Texte]" custT="1"/>
      <dgm:spPr>
        <a:ln>
          <a:solidFill>
            <a:srgbClr val="FF7C80"/>
          </a:solidFill>
        </a:ln>
      </dgm:spPr>
      <dgm:t>
        <a:bodyPr/>
        <a:lstStyle/>
        <a:p>
          <a:endParaRPr lang="fr-FR" sz="1000" dirty="0"/>
        </a:p>
      </dgm:t>
    </dgm:pt>
    <dgm:pt modelId="{9A157B98-72EF-4F0B-87A1-0694809D105D}" type="parTrans" cxnId="{928165AF-E4DD-441D-BE11-0CF54EC50B9D}">
      <dgm:prSet/>
      <dgm:spPr/>
      <dgm:t>
        <a:bodyPr/>
        <a:lstStyle/>
        <a:p>
          <a:endParaRPr lang="fr-FR"/>
        </a:p>
      </dgm:t>
    </dgm:pt>
    <dgm:pt modelId="{861F3F00-9609-4BC4-B28D-8D2A9863624D}" type="sibTrans" cxnId="{928165AF-E4DD-441D-BE11-0CF54EC50B9D}">
      <dgm:prSet/>
      <dgm:spPr/>
      <dgm:t>
        <a:bodyPr/>
        <a:lstStyle/>
        <a:p>
          <a:endParaRPr lang="fr-FR"/>
        </a:p>
      </dgm:t>
    </dgm:pt>
    <dgm:pt modelId="{F80E7F40-C9F4-42BB-AD06-DB55B7EF8E53}">
      <dgm:prSet phldrT="[Texte]" custT="1"/>
      <dgm:spPr>
        <a:noFill/>
        <a:ln>
          <a:solidFill>
            <a:srgbClr val="C00000"/>
          </a:solidFill>
        </a:ln>
      </dgm:spPr>
      <dgm:t>
        <a:bodyPr/>
        <a:lstStyle/>
        <a:p>
          <a:pPr>
            <a:tabLst>
              <a:tab pos="541338" algn="l"/>
            </a:tabLst>
          </a:pPr>
          <a:r>
            <a:rPr lang="fr-FR" sz="1000" dirty="0"/>
            <a:t>AKS	</a:t>
          </a:r>
          <a:r>
            <a:rPr lang="fr-FR" sz="1000" dirty="0" err="1"/>
            <a:t>Vollstreckung</a:t>
          </a:r>
          <a:r>
            <a:rPr lang="fr-FR" sz="1000" dirty="0"/>
            <a:t>		</a:t>
          </a:r>
          <a:r>
            <a:rPr lang="fr-FR" sz="1000" dirty="0" err="1"/>
            <a:t>Übernahme</a:t>
          </a:r>
          <a:r>
            <a:rPr lang="fr-FR" sz="1000" dirty="0"/>
            <a:t> der Beistandschaft für das Kind </a:t>
          </a:r>
          <a:r>
            <a:rPr lang="fr-FR" sz="1000" dirty="0">
              <a:sym typeface="Wingdings" panose="05000000000000000000" pitchFamily="2" charset="2"/>
            </a:rPr>
            <a:t> Überwachung der </a:t>
          </a:r>
          <a:r>
            <a:rPr lang="fr-FR" sz="1000" dirty="0"/>
            <a:t>Entwicklung des Kindes, intensive </a:t>
          </a:r>
          <a:br>
            <a:rPr lang="fr-FR" sz="1000" dirty="0"/>
          </a:br>
          <a:r>
            <a:rPr lang="fr-FR" sz="1000" dirty="0"/>
            <a:t>  				</a:t>
          </a:r>
          <a:r>
            <a:rPr lang="fr-FR" sz="1000" dirty="0" err="1"/>
            <a:t>sozialpädagogische</a:t>
          </a:r>
          <a:r>
            <a:rPr lang="fr-FR" sz="1000" dirty="0"/>
            <a:t> Hilfe für die Eltern (AEMO) und psychologische </a:t>
          </a:r>
          <a:r>
            <a:rPr lang="fr-FR" sz="1000" dirty="0" err="1"/>
            <a:t>Betreuung</a:t>
          </a:r>
          <a:r>
            <a:rPr lang="fr-FR" sz="1000" dirty="0"/>
            <a:t> des </a:t>
          </a:r>
          <a:r>
            <a:rPr lang="fr-FR" sz="1000" dirty="0" err="1"/>
            <a:t>Kindes</a:t>
          </a:r>
          <a:r>
            <a:rPr lang="fr-FR" sz="1000" dirty="0"/>
            <a:t>; </a:t>
          </a:r>
          <a:br>
            <a:rPr lang="fr-FR" sz="1000" dirty="0"/>
          </a:br>
          <a:r>
            <a:rPr lang="fr-FR" sz="1000" dirty="0"/>
            <a:t> 				</a:t>
          </a:r>
          <a:r>
            <a:rPr lang="fr-FR" sz="1000" dirty="0" err="1"/>
            <a:t>Koordination</a:t>
          </a:r>
          <a:r>
            <a:rPr lang="fr-FR" sz="1000" dirty="0"/>
            <a:t> des </a:t>
          </a:r>
          <a:r>
            <a:rPr lang="fr-FR" sz="1000" dirty="0" err="1"/>
            <a:t>Hilfsnetzwerks</a:t>
          </a:r>
          <a:r>
            <a:rPr lang="fr-FR" sz="1000" dirty="0"/>
            <a:t>; </a:t>
          </a:r>
          <a:r>
            <a:rPr lang="fr-FR" sz="1000" dirty="0" err="1"/>
            <a:t>regelmässige</a:t>
          </a:r>
          <a:r>
            <a:rPr lang="fr-FR" sz="1000" dirty="0"/>
            <a:t> </a:t>
          </a:r>
          <a:r>
            <a:rPr lang="fr-FR" sz="1000" dirty="0" err="1"/>
            <a:t>Berichte</a:t>
          </a:r>
          <a:r>
            <a:rPr lang="fr-FR" sz="1000" dirty="0"/>
            <a:t> an die KESB im Hinblick auf die </a:t>
          </a:r>
          <a:br>
            <a:rPr lang="fr-FR" sz="1000" dirty="0"/>
          </a:br>
          <a:r>
            <a:rPr lang="fr-FR" sz="1000" dirty="0"/>
            <a:t> 				</a:t>
          </a:r>
          <a:r>
            <a:rPr lang="fr-FR" sz="1000" dirty="0" err="1"/>
            <a:t>Aufrechterhaltung</a:t>
          </a:r>
          <a:r>
            <a:rPr lang="fr-FR" sz="1000" dirty="0"/>
            <a:t>, Anpassung oder Aufhebung der </a:t>
          </a:r>
          <a:r>
            <a:rPr lang="fr-FR" sz="1000" dirty="0" err="1"/>
            <a:t>Massnahme</a:t>
          </a:r>
          <a:r>
            <a:rPr lang="fr-FR" sz="1000" dirty="0"/>
            <a:t>.</a:t>
          </a:r>
        </a:p>
      </dgm:t>
    </dgm:pt>
    <dgm:pt modelId="{F50322DC-9D33-45FF-A997-A1BB261C8583}" type="parTrans" cxnId="{FC8E52A7-F6CA-4C34-B423-9A1985250411}">
      <dgm:prSet/>
      <dgm:spPr/>
      <dgm:t>
        <a:bodyPr/>
        <a:lstStyle/>
        <a:p>
          <a:endParaRPr lang="fr-FR"/>
        </a:p>
      </dgm:t>
    </dgm:pt>
    <dgm:pt modelId="{EF915541-26EF-42CB-BC5A-D236D1D25B9C}" type="sibTrans" cxnId="{FC8E52A7-F6CA-4C34-B423-9A1985250411}">
      <dgm:prSet/>
      <dgm:spPr/>
      <dgm:t>
        <a:bodyPr/>
        <a:lstStyle/>
        <a:p>
          <a:endParaRPr lang="fr-FR"/>
        </a:p>
      </dgm:t>
    </dgm:pt>
    <dgm:pt modelId="{A6F72AD2-61B8-4356-99F3-74AAFCD6AAE8}">
      <dgm:prSet phldrT="[Texte]" custT="1"/>
      <dgm:spPr>
        <a:ln>
          <a:solidFill>
            <a:srgbClr val="FF7C80"/>
          </a:solidFill>
        </a:ln>
      </dgm:spPr>
      <dgm:t>
        <a:bodyPr/>
        <a:lstStyle/>
        <a:p>
          <a:pPr>
            <a:tabLst>
              <a:tab pos="541338" algn="l"/>
              <a:tab pos="1792288" algn="l"/>
            </a:tabLst>
          </a:pPr>
          <a:r>
            <a:rPr lang="fr-FR" sz="1000" dirty="0"/>
            <a:t>AKS 	</a:t>
          </a:r>
          <a:r>
            <a:rPr lang="fr-FR" sz="1000" dirty="0" err="1"/>
            <a:t>Vollstreckung</a:t>
          </a:r>
          <a:r>
            <a:rPr lang="fr-FR" sz="1000" dirty="0"/>
            <a:t> 	</a:t>
          </a:r>
          <a:r>
            <a:rPr lang="fr-FR" sz="1000" dirty="0" err="1"/>
            <a:t>Sozialabklärung</a:t>
          </a:r>
          <a:r>
            <a:rPr lang="fr-FR" sz="1000" dirty="0"/>
            <a:t>, vorläufige Betreuung des Kindes, Vorschläge an die KESB</a:t>
          </a:r>
        </a:p>
      </dgm:t>
    </dgm:pt>
    <dgm:pt modelId="{91B699C6-3D95-44F9-9070-CD036D81847D}" type="sibTrans" cxnId="{A5DBBEBD-9C5D-4320-B5EF-E54EE6DCAD27}">
      <dgm:prSet/>
      <dgm:spPr/>
      <dgm:t>
        <a:bodyPr/>
        <a:lstStyle/>
        <a:p>
          <a:endParaRPr lang="fr-FR"/>
        </a:p>
      </dgm:t>
    </dgm:pt>
    <dgm:pt modelId="{71361992-BDF8-4983-8546-0E86C153BC5E}" type="parTrans" cxnId="{A5DBBEBD-9C5D-4320-B5EF-E54EE6DCAD27}">
      <dgm:prSet/>
      <dgm:spPr/>
      <dgm:t>
        <a:bodyPr/>
        <a:lstStyle/>
        <a:p>
          <a:endParaRPr lang="fr-FR"/>
        </a:p>
      </dgm:t>
    </dgm:pt>
    <dgm:pt modelId="{F5735CDC-DEA7-4455-83BC-84400C121B8F}" type="pres">
      <dgm:prSet presAssocID="{D23A777F-2216-4174-96DD-E2325D7D3066}" presName="linearFlow" presStyleCnt="0">
        <dgm:presLayoutVars>
          <dgm:dir/>
          <dgm:animLvl val="lvl"/>
          <dgm:resizeHandles val="exact"/>
        </dgm:presLayoutVars>
      </dgm:prSet>
      <dgm:spPr/>
    </dgm:pt>
    <dgm:pt modelId="{E8246D68-9519-4B25-B5A7-AA335B6EDCDB}" type="pres">
      <dgm:prSet presAssocID="{BB59AB6F-3F0D-4097-A66A-6A268AE7F9D9}" presName="composite" presStyleCnt="0"/>
      <dgm:spPr/>
    </dgm:pt>
    <dgm:pt modelId="{B9763538-0FB8-4264-B496-27ED8AFCE898}" type="pres">
      <dgm:prSet presAssocID="{BB59AB6F-3F0D-4097-A66A-6A268AE7F9D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24256C3-BC46-4921-BE18-428ED275B906}" type="pres">
      <dgm:prSet presAssocID="{BB59AB6F-3F0D-4097-A66A-6A268AE7F9D9}" presName="descendantText" presStyleLbl="alignAcc1" presStyleIdx="0" presStyleCnt="5" custLinFactNeighborY="-10459">
        <dgm:presLayoutVars>
          <dgm:bulletEnabled val="1"/>
        </dgm:presLayoutVars>
      </dgm:prSet>
      <dgm:spPr/>
    </dgm:pt>
    <dgm:pt modelId="{6A8A65C6-989F-4735-85C6-A0C34B006DB7}" type="pres">
      <dgm:prSet presAssocID="{14C36134-0CD8-43A3-B3F8-F0D953F0FB13}" presName="sp" presStyleCnt="0"/>
      <dgm:spPr/>
    </dgm:pt>
    <dgm:pt modelId="{8A5ECA83-E2D6-40A5-8098-2B0BE37A629C}" type="pres">
      <dgm:prSet presAssocID="{0B8DE563-0030-40F5-A922-0E766C149271}" presName="composite" presStyleCnt="0"/>
      <dgm:spPr/>
    </dgm:pt>
    <dgm:pt modelId="{B41FC3C7-E6C2-4A1C-8E55-3DF7D158A4DB}" type="pres">
      <dgm:prSet presAssocID="{0B8DE563-0030-40F5-A922-0E766C14927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B0CED4E-107B-4B1E-BCEE-6FA568C04C25}" type="pres">
      <dgm:prSet presAssocID="{0B8DE563-0030-40F5-A922-0E766C149271}" presName="descendantText" presStyleLbl="alignAcc1" presStyleIdx="1" presStyleCnt="5" custLinFactNeighborY="-3099">
        <dgm:presLayoutVars>
          <dgm:bulletEnabled val="1"/>
        </dgm:presLayoutVars>
      </dgm:prSet>
      <dgm:spPr/>
    </dgm:pt>
    <dgm:pt modelId="{F6F6F917-0EA4-4FEA-81EB-2AA1B23216B0}" type="pres">
      <dgm:prSet presAssocID="{DF217B31-9E22-41C4-B1E1-6214BB7B4769}" presName="sp" presStyleCnt="0"/>
      <dgm:spPr/>
    </dgm:pt>
    <dgm:pt modelId="{D1EAD712-9480-4083-8D14-7CD47384B2E0}" type="pres">
      <dgm:prSet presAssocID="{AD92D615-FAA9-4333-A626-454F05EBD5C4}" presName="composite" presStyleCnt="0"/>
      <dgm:spPr/>
    </dgm:pt>
    <dgm:pt modelId="{2DEFA553-C154-420F-A6FB-6E93C95892CF}" type="pres">
      <dgm:prSet presAssocID="{AD92D615-FAA9-4333-A626-454F05EBD5C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7D88B70-E77D-4E1F-88D7-23DBB8A4C0F6}" type="pres">
      <dgm:prSet presAssocID="{AD92D615-FAA9-4333-A626-454F05EBD5C4}" presName="descendantText" presStyleLbl="alignAcc1" presStyleIdx="2" presStyleCnt="5">
        <dgm:presLayoutVars>
          <dgm:bulletEnabled val="1"/>
        </dgm:presLayoutVars>
      </dgm:prSet>
      <dgm:spPr/>
    </dgm:pt>
    <dgm:pt modelId="{7070B587-36A6-4881-B841-8A738874ABDC}" type="pres">
      <dgm:prSet presAssocID="{755EFA39-DD66-4276-A466-C952073BD9D3}" presName="sp" presStyleCnt="0"/>
      <dgm:spPr/>
    </dgm:pt>
    <dgm:pt modelId="{EA97BCA4-53A1-4B92-880F-FDBD1D45554F}" type="pres">
      <dgm:prSet presAssocID="{90C32FD8-8EEB-40B6-BBAE-F3229C51A56B}" presName="composite" presStyleCnt="0"/>
      <dgm:spPr/>
    </dgm:pt>
    <dgm:pt modelId="{87C4CC66-3287-4A06-BBA0-1E266C9B47BC}" type="pres">
      <dgm:prSet presAssocID="{90C32FD8-8EEB-40B6-BBAE-F3229C51A56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22AA165-D10B-47CE-ABB1-F8663E5ED6C6}" type="pres">
      <dgm:prSet presAssocID="{90C32FD8-8EEB-40B6-BBAE-F3229C51A56B}" presName="descendantText" presStyleLbl="alignAcc1" presStyleIdx="3" presStyleCnt="5">
        <dgm:presLayoutVars>
          <dgm:bulletEnabled val="1"/>
        </dgm:presLayoutVars>
      </dgm:prSet>
      <dgm:spPr/>
    </dgm:pt>
    <dgm:pt modelId="{E2E4A35D-12EF-4511-AC6E-BB26919B01C4}" type="pres">
      <dgm:prSet presAssocID="{4523B8B4-20F4-4873-88D8-4B358470711A}" presName="sp" presStyleCnt="0"/>
      <dgm:spPr/>
    </dgm:pt>
    <dgm:pt modelId="{CD72E353-FB7E-4059-A59E-F7931944D977}" type="pres">
      <dgm:prSet presAssocID="{0B07DA98-4E6B-476B-92FA-BA88CD5EEA68}" presName="composite" presStyleCnt="0"/>
      <dgm:spPr/>
    </dgm:pt>
    <dgm:pt modelId="{D59EE841-B024-4EBE-8708-388375752999}" type="pres">
      <dgm:prSet presAssocID="{0B07DA98-4E6B-476B-92FA-BA88CD5EEA6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7C3222A-A04F-44D3-8B8B-AF0DCC082F4A}" type="pres">
      <dgm:prSet presAssocID="{0B07DA98-4E6B-476B-92FA-BA88CD5EEA68}" presName="descendantText" presStyleLbl="alignAcc1" presStyleIdx="4" presStyleCnt="5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</dgm:ptLst>
  <dgm:cxnLst>
    <dgm:cxn modelId="{8494F600-426F-411E-9357-946E75C13EBC}" srcId="{D23A777F-2216-4174-96DD-E2325D7D3066}" destId="{BB59AB6F-3F0D-4097-A66A-6A268AE7F9D9}" srcOrd="0" destOrd="0" parTransId="{161FED2E-35DA-44E3-BF72-D996C86F874B}" sibTransId="{14C36134-0CD8-43A3-B3F8-F0D953F0FB13}"/>
    <dgm:cxn modelId="{43D9201C-0BFF-46BF-A635-2AE693360B49}" type="presOf" srcId="{89A963FA-90E7-448C-A4DF-245BB9556A90}" destId="{E22AA165-D10B-47CE-ABB1-F8663E5ED6C6}" srcOrd="0" destOrd="0" presId="urn:microsoft.com/office/officeart/2005/8/layout/chevron2"/>
    <dgm:cxn modelId="{52F8A61F-9956-4FBE-A918-F62C1018C740}" type="presOf" srcId="{A8B07729-84A6-4FEB-8733-FAA12A34C890}" destId="{324256C3-BC46-4921-BE18-428ED275B906}" srcOrd="0" destOrd="2" presId="urn:microsoft.com/office/officeart/2005/8/layout/chevron2"/>
    <dgm:cxn modelId="{26A5F326-1110-458E-A787-3408667FDDC4}" srcId="{D23A777F-2216-4174-96DD-E2325D7D3066}" destId="{0B8DE563-0030-40F5-A922-0E766C149271}" srcOrd="1" destOrd="0" parTransId="{58319C54-1993-417D-A01B-0FFEF02F2B11}" sibTransId="{DF217B31-9E22-41C4-B1E1-6214BB7B4769}"/>
    <dgm:cxn modelId="{5828BA2B-4776-47E4-8D62-84ABBF6244AB}" type="presOf" srcId="{EF89C6B4-E6E6-4F59-AF38-7B5AFA806669}" destId="{DB0CED4E-107B-4B1E-BCEE-6FA568C04C25}" srcOrd="0" destOrd="0" presId="urn:microsoft.com/office/officeart/2005/8/layout/chevron2"/>
    <dgm:cxn modelId="{DDB9C535-3124-4315-B8F4-2A1E5BBB0352}" type="presOf" srcId="{F547224F-6744-4D9E-BB3E-DAE810C0EF58}" destId="{67D88B70-E77D-4E1F-88D7-23DBB8A4C0F6}" srcOrd="0" destOrd="1" presId="urn:microsoft.com/office/officeart/2005/8/layout/chevron2"/>
    <dgm:cxn modelId="{4CDED762-F201-4187-AB57-33E7AE86B2CF}" type="presOf" srcId="{A6F72AD2-61B8-4356-99F3-74AAFCD6AAE8}" destId="{67D88B70-E77D-4E1F-88D7-23DBB8A4C0F6}" srcOrd="0" destOrd="2" presId="urn:microsoft.com/office/officeart/2005/8/layout/chevron2"/>
    <dgm:cxn modelId="{C93B8945-1C5D-4992-AB04-937D674E5E20}" type="presOf" srcId="{0B8DE563-0030-40F5-A922-0E766C149271}" destId="{B41FC3C7-E6C2-4A1C-8E55-3DF7D158A4DB}" srcOrd="0" destOrd="0" presId="urn:microsoft.com/office/officeart/2005/8/layout/chevron2"/>
    <dgm:cxn modelId="{95696D67-3CA5-4324-8E4E-F534DED88DE9}" type="presOf" srcId="{EE63D516-77C9-456F-B347-036FE916EF13}" destId="{324256C3-BC46-4921-BE18-428ED275B906}" srcOrd="0" destOrd="0" presId="urn:microsoft.com/office/officeart/2005/8/layout/chevron2"/>
    <dgm:cxn modelId="{11D9B749-10C4-4C7B-90CD-1995A10F5341}" type="presOf" srcId="{4EFFCC20-4651-4B85-A0E1-C6F6654B9980}" destId="{DB0CED4E-107B-4B1E-BCEE-6FA568C04C25}" srcOrd="0" destOrd="1" presId="urn:microsoft.com/office/officeart/2005/8/layout/chevron2"/>
    <dgm:cxn modelId="{2F56CE69-AD37-4339-BF1D-F84177607EA1}" type="presOf" srcId="{0B07DA98-4E6B-476B-92FA-BA88CD5EEA68}" destId="{D59EE841-B024-4EBE-8708-388375752999}" srcOrd="0" destOrd="0" presId="urn:microsoft.com/office/officeart/2005/8/layout/chevron2"/>
    <dgm:cxn modelId="{E809C671-A0D8-46C3-A65A-FB12F296D2A7}" type="presOf" srcId="{AD92D615-FAA9-4333-A626-454F05EBD5C4}" destId="{2DEFA553-C154-420F-A6FB-6E93C95892CF}" srcOrd="0" destOrd="0" presId="urn:microsoft.com/office/officeart/2005/8/layout/chevron2"/>
    <dgm:cxn modelId="{39D9BA55-A1DD-4A5C-8D8B-6ABC6567CF20}" srcId="{BB59AB6F-3F0D-4097-A66A-6A268AE7F9D9}" destId="{D818E459-63BD-4D07-B401-D61062904A91}" srcOrd="1" destOrd="0" parTransId="{E5A8ED06-A260-41E2-8279-CD4A4AD04438}" sibTransId="{D4F7CB6E-4FF6-4F64-8C6B-012964B9D9EA}"/>
    <dgm:cxn modelId="{4FF1E277-B7F3-4522-A596-7D82821DDCB7}" srcId="{D23A777F-2216-4174-96DD-E2325D7D3066}" destId="{90C32FD8-8EEB-40B6-BBAE-F3229C51A56B}" srcOrd="3" destOrd="0" parTransId="{F3E244A4-B191-4B2E-B3B7-4C7539F8B48B}" sibTransId="{4523B8B4-20F4-4873-88D8-4B358470711A}"/>
    <dgm:cxn modelId="{9AA47E7B-F9CA-4375-8CA4-E9BB08D1A14D}" type="presOf" srcId="{D818E459-63BD-4D07-B401-D61062904A91}" destId="{324256C3-BC46-4921-BE18-428ED275B906}" srcOrd="0" destOrd="1" presId="urn:microsoft.com/office/officeart/2005/8/layout/chevron2"/>
    <dgm:cxn modelId="{2814428E-49BA-4129-9F04-DEA39A00DF99}" type="presOf" srcId="{1037DD50-FEB3-4FE4-96DF-314BB750F54D}" destId="{67D88B70-E77D-4E1F-88D7-23DBB8A4C0F6}" srcOrd="0" destOrd="0" presId="urn:microsoft.com/office/officeart/2005/8/layout/chevron2"/>
    <dgm:cxn modelId="{B91AD299-4021-41DF-B83F-C5C44F102523}" srcId="{90C32FD8-8EEB-40B6-BBAE-F3229C51A56B}" destId="{89A963FA-90E7-448C-A4DF-245BB9556A90}" srcOrd="0" destOrd="0" parTransId="{F48B6E32-CDFA-4B44-ACC6-B62FC0A4B805}" sibTransId="{AC852F8F-EC7C-4EB7-A82A-CE580C9F1472}"/>
    <dgm:cxn modelId="{FC8E52A7-F6CA-4C34-B423-9A1985250411}" srcId="{0B07DA98-4E6B-476B-92FA-BA88CD5EEA68}" destId="{F80E7F40-C9F4-42BB-AD06-DB55B7EF8E53}" srcOrd="0" destOrd="0" parTransId="{F50322DC-9D33-45FF-A997-A1BB261C8583}" sibTransId="{EF915541-26EF-42CB-BC5A-D236D1D25B9C}"/>
    <dgm:cxn modelId="{93F457AB-14D0-4920-837D-5BF3344C56E1}" srcId="{BB59AB6F-3F0D-4097-A66A-6A268AE7F9D9}" destId="{EE63D516-77C9-456F-B347-036FE916EF13}" srcOrd="0" destOrd="0" parTransId="{B6F3F8B6-5E45-4987-92C0-2A8E34F06CEC}" sibTransId="{C2B7D804-5A43-49ED-B1F5-44DFE0956328}"/>
    <dgm:cxn modelId="{928165AF-E4DD-441D-BE11-0CF54EC50B9D}" srcId="{AD92D615-FAA9-4333-A626-454F05EBD5C4}" destId="{F547224F-6744-4D9E-BB3E-DAE810C0EF58}" srcOrd="1" destOrd="0" parTransId="{9A157B98-72EF-4F0B-87A1-0694809D105D}" sibTransId="{861F3F00-9609-4BC4-B28D-8D2A9863624D}"/>
    <dgm:cxn modelId="{0E05B4B7-51D1-4D35-970D-388CC209455A}" type="presOf" srcId="{90C32FD8-8EEB-40B6-BBAE-F3229C51A56B}" destId="{87C4CC66-3287-4A06-BBA0-1E266C9B47BC}" srcOrd="0" destOrd="0" presId="urn:microsoft.com/office/officeart/2005/8/layout/chevron2"/>
    <dgm:cxn modelId="{A5DBBEBD-9C5D-4320-B5EF-E54EE6DCAD27}" srcId="{AD92D615-FAA9-4333-A626-454F05EBD5C4}" destId="{A6F72AD2-61B8-4356-99F3-74AAFCD6AAE8}" srcOrd="2" destOrd="0" parTransId="{71361992-BDF8-4983-8546-0E86C153BC5E}" sibTransId="{91B699C6-3D95-44F9-9070-CD036D81847D}"/>
    <dgm:cxn modelId="{5A108CBF-48E9-48B9-A935-82B53A5B168E}" type="presOf" srcId="{D23A777F-2216-4174-96DD-E2325D7D3066}" destId="{F5735CDC-DEA7-4455-83BC-84400C121B8F}" srcOrd="0" destOrd="0" presId="urn:microsoft.com/office/officeart/2005/8/layout/chevron2"/>
    <dgm:cxn modelId="{FF9E8DC8-C085-4EAD-AA8D-3D84CC934D7E}" type="presOf" srcId="{896D093E-D62C-4C9A-AF90-9E27922EED5D}" destId="{DB0CED4E-107B-4B1E-BCEE-6FA568C04C25}" srcOrd="0" destOrd="2" presId="urn:microsoft.com/office/officeart/2005/8/layout/chevron2"/>
    <dgm:cxn modelId="{1BB9B2D1-1A9A-4FB7-9610-473453B6FF8F}" srcId="{BB59AB6F-3F0D-4097-A66A-6A268AE7F9D9}" destId="{A8B07729-84A6-4FEB-8733-FAA12A34C890}" srcOrd="2" destOrd="0" parTransId="{9E472A22-2E25-4185-BDF5-84302C390AF6}" sibTransId="{6173D485-8959-464A-AF8F-70205B27E013}"/>
    <dgm:cxn modelId="{B73337D4-4009-4584-903F-D7FE0B9CF06E}" srcId="{0B8DE563-0030-40F5-A922-0E766C149271}" destId="{EF89C6B4-E6E6-4F59-AF38-7B5AFA806669}" srcOrd="0" destOrd="0" parTransId="{8E36B92E-01D7-400B-A507-71BF76565EA9}" sibTransId="{C55CF88E-6379-4856-9947-889EEAC52B6D}"/>
    <dgm:cxn modelId="{E6AAF5D8-B8E5-4546-9F38-66D26F0A17CB}" srcId="{AD92D615-FAA9-4333-A626-454F05EBD5C4}" destId="{1037DD50-FEB3-4FE4-96DF-314BB750F54D}" srcOrd="0" destOrd="0" parTransId="{2D243F22-5F79-40F6-AB4C-E13E90D53301}" sibTransId="{0D063AFB-7B84-4064-82D4-1A2891D0CE23}"/>
    <dgm:cxn modelId="{845B41F0-276B-4C0B-8BFB-B6C50E42A679}" srcId="{0B8DE563-0030-40F5-A922-0E766C149271}" destId="{4EFFCC20-4651-4B85-A0E1-C6F6654B9980}" srcOrd="1" destOrd="0" parTransId="{8FA65711-1666-4253-B857-37B750F96679}" sibTransId="{EA206FD2-BD3E-426B-9351-F49D7AEEAB68}"/>
    <dgm:cxn modelId="{4DB83AF4-5AD8-42C3-A629-71B81FB82BC4}" type="presOf" srcId="{F80E7F40-C9F4-42BB-AD06-DB55B7EF8E53}" destId="{F7C3222A-A04F-44D3-8B8B-AF0DCC082F4A}" srcOrd="0" destOrd="0" presId="urn:microsoft.com/office/officeart/2005/8/layout/chevron2"/>
    <dgm:cxn modelId="{8A958DF9-EE8E-4B27-9BDE-38553816E993}" srcId="{D23A777F-2216-4174-96DD-E2325D7D3066}" destId="{0B07DA98-4E6B-476B-92FA-BA88CD5EEA68}" srcOrd="4" destOrd="0" parTransId="{21891B3F-78FF-4B85-8DC7-C2D34C32A515}" sibTransId="{1251E1CF-D1B7-4BE6-82B7-6D34DAB6CA61}"/>
    <dgm:cxn modelId="{F44C29FB-EF64-435F-A40E-6AC26FAEDBB4}" type="presOf" srcId="{BB59AB6F-3F0D-4097-A66A-6A268AE7F9D9}" destId="{B9763538-0FB8-4264-B496-27ED8AFCE898}" srcOrd="0" destOrd="0" presId="urn:microsoft.com/office/officeart/2005/8/layout/chevron2"/>
    <dgm:cxn modelId="{7058A4FD-3EEA-4131-8702-8696F8EABB4A}" srcId="{D23A777F-2216-4174-96DD-E2325D7D3066}" destId="{AD92D615-FAA9-4333-A626-454F05EBD5C4}" srcOrd="2" destOrd="0" parTransId="{F8DDA64B-77FF-4752-A40A-84B635583008}" sibTransId="{755EFA39-DD66-4276-A466-C952073BD9D3}"/>
    <dgm:cxn modelId="{4AB7BEFE-0666-4D19-AF7D-1952D9C6F998}" srcId="{0B8DE563-0030-40F5-A922-0E766C149271}" destId="{896D093E-D62C-4C9A-AF90-9E27922EED5D}" srcOrd="2" destOrd="0" parTransId="{2C0B6207-E4D4-434C-900C-562BB7534512}" sibTransId="{F7C2B15C-7D04-4AA4-8E91-1E2C2E2E21DE}"/>
    <dgm:cxn modelId="{38B53593-E685-4645-865A-64F21E3086BE}" type="presParOf" srcId="{F5735CDC-DEA7-4455-83BC-84400C121B8F}" destId="{E8246D68-9519-4B25-B5A7-AA335B6EDCDB}" srcOrd="0" destOrd="0" presId="urn:microsoft.com/office/officeart/2005/8/layout/chevron2"/>
    <dgm:cxn modelId="{61E093CE-9DF2-415B-B5FA-031F34A78CF7}" type="presParOf" srcId="{E8246D68-9519-4B25-B5A7-AA335B6EDCDB}" destId="{B9763538-0FB8-4264-B496-27ED8AFCE898}" srcOrd="0" destOrd="0" presId="urn:microsoft.com/office/officeart/2005/8/layout/chevron2"/>
    <dgm:cxn modelId="{755A8BA3-D12F-42B7-8156-5B4F28D1493B}" type="presParOf" srcId="{E8246D68-9519-4B25-B5A7-AA335B6EDCDB}" destId="{324256C3-BC46-4921-BE18-428ED275B906}" srcOrd="1" destOrd="0" presId="urn:microsoft.com/office/officeart/2005/8/layout/chevron2"/>
    <dgm:cxn modelId="{B2176BA7-58CD-4C0A-98D5-263592AF9677}" type="presParOf" srcId="{F5735CDC-DEA7-4455-83BC-84400C121B8F}" destId="{6A8A65C6-989F-4735-85C6-A0C34B006DB7}" srcOrd="1" destOrd="0" presId="urn:microsoft.com/office/officeart/2005/8/layout/chevron2"/>
    <dgm:cxn modelId="{D7498311-98BB-4427-BB60-C5446A3C3443}" type="presParOf" srcId="{F5735CDC-DEA7-4455-83BC-84400C121B8F}" destId="{8A5ECA83-E2D6-40A5-8098-2B0BE37A629C}" srcOrd="2" destOrd="0" presId="urn:microsoft.com/office/officeart/2005/8/layout/chevron2"/>
    <dgm:cxn modelId="{741B6F4E-746A-4C6C-96D3-AE91B1B7C666}" type="presParOf" srcId="{8A5ECA83-E2D6-40A5-8098-2B0BE37A629C}" destId="{B41FC3C7-E6C2-4A1C-8E55-3DF7D158A4DB}" srcOrd="0" destOrd="0" presId="urn:microsoft.com/office/officeart/2005/8/layout/chevron2"/>
    <dgm:cxn modelId="{3B01B290-61F5-4C3C-BE20-875A66BBE9B8}" type="presParOf" srcId="{8A5ECA83-E2D6-40A5-8098-2B0BE37A629C}" destId="{DB0CED4E-107B-4B1E-BCEE-6FA568C04C25}" srcOrd="1" destOrd="0" presId="urn:microsoft.com/office/officeart/2005/8/layout/chevron2"/>
    <dgm:cxn modelId="{743DBA0B-B7D1-4F58-9119-195D10140877}" type="presParOf" srcId="{F5735CDC-DEA7-4455-83BC-84400C121B8F}" destId="{F6F6F917-0EA4-4FEA-81EB-2AA1B23216B0}" srcOrd="3" destOrd="0" presId="urn:microsoft.com/office/officeart/2005/8/layout/chevron2"/>
    <dgm:cxn modelId="{8FDB0A05-255B-4A02-9D51-4C307357DC2A}" type="presParOf" srcId="{F5735CDC-DEA7-4455-83BC-84400C121B8F}" destId="{D1EAD712-9480-4083-8D14-7CD47384B2E0}" srcOrd="4" destOrd="0" presId="urn:microsoft.com/office/officeart/2005/8/layout/chevron2"/>
    <dgm:cxn modelId="{FE34CFE5-6139-4444-8903-3C5C9ADD2AE3}" type="presParOf" srcId="{D1EAD712-9480-4083-8D14-7CD47384B2E0}" destId="{2DEFA553-C154-420F-A6FB-6E93C95892CF}" srcOrd="0" destOrd="0" presId="urn:microsoft.com/office/officeart/2005/8/layout/chevron2"/>
    <dgm:cxn modelId="{AA8CB036-DCED-49FA-8523-035AC876CDFD}" type="presParOf" srcId="{D1EAD712-9480-4083-8D14-7CD47384B2E0}" destId="{67D88B70-E77D-4E1F-88D7-23DBB8A4C0F6}" srcOrd="1" destOrd="0" presId="urn:microsoft.com/office/officeart/2005/8/layout/chevron2"/>
    <dgm:cxn modelId="{05F9F245-C2BC-40CB-9F62-E325402F87BF}" type="presParOf" srcId="{F5735CDC-DEA7-4455-83BC-84400C121B8F}" destId="{7070B587-36A6-4881-B841-8A738874ABDC}" srcOrd="5" destOrd="0" presId="urn:microsoft.com/office/officeart/2005/8/layout/chevron2"/>
    <dgm:cxn modelId="{27566661-978C-4B8A-BE90-98DD6122BCED}" type="presParOf" srcId="{F5735CDC-DEA7-4455-83BC-84400C121B8F}" destId="{EA97BCA4-53A1-4B92-880F-FDBD1D45554F}" srcOrd="6" destOrd="0" presId="urn:microsoft.com/office/officeart/2005/8/layout/chevron2"/>
    <dgm:cxn modelId="{3D938224-372A-4E39-98DB-8CAD6B2B32F2}" type="presParOf" srcId="{EA97BCA4-53A1-4B92-880F-FDBD1D45554F}" destId="{87C4CC66-3287-4A06-BBA0-1E266C9B47BC}" srcOrd="0" destOrd="0" presId="urn:microsoft.com/office/officeart/2005/8/layout/chevron2"/>
    <dgm:cxn modelId="{44EE0377-065D-4A97-AB73-5195D1A22FB2}" type="presParOf" srcId="{EA97BCA4-53A1-4B92-880F-FDBD1D45554F}" destId="{E22AA165-D10B-47CE-ABB1-F8663E5ED6C6}" srcOrd="1" destOrd="0" presId="urn:microsoft.com/office/officeart/2005/8/layout/chevron2"/>
    <dgm:cxn modelId="{6DE09C77-8822-4B16-9F50-C942D32D1325}" type="presParOf" srcId="{F5735CDC-DEA7-4455-83BC-84400C121B8F}" destId="{E2E4A35D-12EF-4511-AC6E-BB26919B01C4}" srcOrd="7" destOrd="0" presId="urn:microsoft.com/office/officeart/2005/8/layout/chevron2"/>
    <dgm:cxn modelId="{2B16C4F2-7DC4-48C4-9A7F-5479260B6F32}" type="presParOf" srcId="{F5735CDC-DEA7-4455-83BC-84400C121B8F}" destId="{CD72E353-FB7E-4059-A59E-F7931944D977}" srcOrd="8" destOrd="0" presId="urn:microsoft.com/office/officeart/2005/8/layout/chevron2"/>
    <dgm:cxn modelId="{D63303EA-6265-42D7-8C27-5D62A71E8C58}" type="presParOf" srcId="{CD72E353-FB7E-4059-A59E-F7931944D977}" destId="{D59EE841-B024-4EBE-8708-388375752999}" srcOrd="0" destOrd="0" presId="urn:microsoft.com/office/officeart/2005/8/layout/chevron2"/>
    <dgm:cxn modelId="{BF27F686-0E01-40B1-9F94-55200D664697}" type="presParOf" srcId="{CD72E353-FB7E-4059-A59E-F7931944D977}" destId="{F7C3222A-A04F-44D3-8B8B-AF0DCC082F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ED526-CE62-475B-8C06-10B12FC8851C}">
      <dsp:nvSpPr>
        <dsp:cNvPr id="0" name=""/>
        <dsp:cNvSpPr/>
      </dsp:nvSpPr>
      <dsp:spPr>
        <a:xfrm rot="10800000">
          <a:off x="1219762" y="1700"/>
          <a:ext cx="4091471" cy="756816"/>
        </a:xfrm>
        <a:prstGeom prst="homePlate">
          <a:avLst/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3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/>
            <a:t>Sie</a:t>
          </a:r>
          <a:r>
            <a:rPr lang="fr-FR" sz="1500" kern="1200" dirty="0"/>
            <a:t> </a:t>
          </a:r>
          <a:r>
            <a:rPr lang="fr-FR" sz="1500" kern="1200" dirty="0" err="1"/>
            <a:t>leiten</a:t>
          </a:r>
          <a:r>
            <a:rPr lang="fr-FR" sz="1500" kern="1200" dirty="0"/>
            <a:t> die </a:t>
          </a:r>
          <a:r>
            <a:rPr lang="fr-FR" sz="15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Pflege</a:t>
          </a:r>
          <a:r>
            <a:rPr lang="fr-FR" sz="15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des </a:t>
          </a:r>
          <a:r>
            <a:rPr lang="fr-FR" sz="15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Kindes</a:t>
          </a:r>
          <a:endParaRPr lang="fr-FR" sz="15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1408966" y="1700"/>
        <a:ext cx="3902267" cy="756816"/>
      </dsp:txXfrm>
    </dsp:sp>
    <dsp:sp modelId="{68CEE3AF-4E60-423A-A758-75342D6D6A98}">
      <dsp:nvSpPr>
        <dsp:cNvPr id="0" name=""/>
        <dsp:cNvSpPr/>
      </dsp:nvSpPr>
      <dsp:spPr>
        <a:xfrm>
          <a:off x="841354" y="1700"/>
          <a:ext cx="756816" cy="7568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338EE-FCD7-408C-A546-F12DD7760E84}">
      <dsp:nvSpPr>
        <dsp:cNvPr id="0" name=""/>
        <dsp:cNvSpPr/>
      </dsp:nvSpPr>
      <dsp:spPr>
        <a:xfrm rot="10800000">
          <a:off x="1219762" y="984431"/>
          <a:ext cx="4091471" cy="756816"/>
        </a:xfrm>
        <a:prstGeom prst="homePlate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3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Sie </a:t>
          </a:r>
          <a:r>
            <a:rPr lang="fr-FR" sz="1600" kern="1200" dirty="0" err="1"/>
            <a:t>leiten</a:t>
          </a:r>
          <a:r>
            <a:rPr lang="fr-FR" sz="1600" kern="1200" dirty="0"/>
            <a:t> die </a:t>
          </a:r>
          <a:r>
            <a:rPr lang="fr-FR" sz="1600" kern="1200" dirty="0" err="1"/>
            <a:t>Erziehung</a:t>
          </a:r>
          <a:r>
            <a:rPr lang="fr-FR" sz="1600" kern="1200" dirty="0"/>
            <a:t> des </a:t>
          </a:r>
          <a:r>
            <a:rPr lang="fr-FR" sz="1600" kern="1200" dirty="0" err="1"/>
            <a:t>Kindes</a:t>
          </a:r>
          <a:r>
            <a:rPr lang="fr-FR" sz="1600" kern="1200" dirty="0"/>
            <a:t> </a:t>
          </a:r>
          <a:r>
            <a:rPr lang="fr-FR" sz="1600" kern="1200" dirty="0" err="1"/>
            <a:t>und</a:t>
          </a:r>
          <a:r>
            <a:rPr lang="fr-FR" sz="1600" kern="1200" dirty="0"/>
            <a:t> </a:t>
          </a:r>
          <a:r>
            <a:rPr lang="fr-FR" sz="1600" kern="1200" dirty="0" err="1"/>
            <a:t>treffen</a:t>
          </a:r>
          <a:r>
            <a:rPr lang="fr-FR" sz="1600" kern="1200" dirty="0"/>
            <a:t> die </a:t>
          </a:r>
          <a:r>
            <a:rPr lang="fr-FR" sz="1600" kern="1200" dirty="0" err="1"/>
            <a:t>nötigen</a:t>
          </a:r>
          <a:r>
            <a:rPr lang="fr-FR" sz="1600" kern="1200" dirty="0"/>
            <a:t> </a:t>
          </a:r>
          <a:r>
            <a:rPr lang="fr-FR" sz="1600" kern="1200" dirty="0" err="1"/>
            <a:t>Entscheidungen</a:t>
          </a:r>
          <a:r>
            <a:rPr lang="fr-FR" sz="1600" kern="1200" dirty="0"/>
            <a:t> </a:t>
          </a:r>
        </a:p>
      </dsp:txBody>
      <dsp:txXfrm rot="10800000">
        <a:off x="1408966" y="984431"/>
        <a:ext cx="3902267" cy="756816"/>
      </dsp:txXfrm>
    </dsp:sp>
    <dsp:sp modelId="{D0D9E163-0006-40E5-A16A-DA09667323ED}">
      <dsp:nvSpPr>
        <dsp:cNvPr id="0" name=""/>
        <dsp:cNvSpPr/>
      </dsp:nvSpPr>
      <dsp:spPr>
        <a:xfrm>
          <a:off x="824416" y="1006008"/>
          <a:ext cx="756816" cy="7568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BECB5-1AF5-4EE2-951D-8919CADBB24D}">
      <dsp:nvSpPr>
        <dsp:cNvPr id="0" name=""/>
        <dsp:cNvSpPr/>
      </dsp:nvSpPr>
      <dsp:spPr>
        <a:xfrm rot="10800000">
          <a:off x="1219762" y="1967163"/>
          <a:ext cx="4091471" cy="756816"/>
        </a:xfrm>
        <a:prstGeom prst="homePlate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3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Sie fördern und schützen seine </a:t>
          </a:r>
          <a:r>
            <a:rPr lang="fr-FR" sz="1600" kern="1200" dirty="0" err="1"/>
            <a:t>Entfaltung</a:t>
          </a:r>
          <a:endParaRPr lang="fr-FR" sz="1600" kern="1200" dirty="0"/>
        </a:p>
      </dsp:txBody>
      <dsp:txXfrm rot="10800000">
        <a:off x="1408966" y="1967163"/>
        <a:ext cx="3902267" cy="756816"/>
      </dsp:txXfrm>
    </dsp:sp>
    <dsp:sp modelId="{6DE61087-DA10-4AB2-AE82-51E3CF8F873A}">
      <dsp:nvSpPr>
        <dsp:cNvPr id="0" name=""/>
        <dsp:cNvSpPr/>
      </dsp:nvSpPr>
      <dsp:spPr>
        <a:xfrm>
          <a:off x="841354" y="1967163"/>
          <a:ext cx="756816" cy="75681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79426-20FE-49CF-AF6C-895BD64F9A0D}">
      <dsp:nvSpPr>
        <dsp:cNvPr id="0" name=""/>
        <dsp:cNvSpPr/>
      </dsp:nvSpPr>
      <dsp:spPr>
        <a:xfrm rot="10800000">
          <a:off x="1219762" y="2949895"/>
          <a:ext cx="4091471" cy="756816"/>
        </a:xfrm>
        <a:prstGeom prst="homePlate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3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Sie arbeiten mit der </a:t>
          </a:r>
          <a:r>
            <a:rPr lang="fr-FR" sz="1600" kern="1200" dirty="0" err="1"/>
            <a:t>Schule</a:t>
          </a:r>
          <a:r>
            <a:rPr lang="fr-FR" sz="1600" kern="1200" dirty="0"/>
            <a:t> </a:t>
          </a:r>
          <a:r>
            <a:rPr lang="fr-FR" sz="1600" kern="1200" dirty="0" err="1"/>
            <a:t>sowie</a:t>
          </a:r>
          <a:r>
            <a:rPr lang="fr-FR" sz="1600" kern="1200" dirty="0"/>
            <a:t> der öffentlichen </a:t>
          </a:r>
          <a:r>
            <a:rPr lang="fr-FR" sz="1600" kern="1200" dirty="0" err="1"/>
            <a:t>und</a:t>
          </a:r>
          <a:r>
            <a:rPr lang="fr-FR" sz="1600" kern="1200" dirty="0"/>
            <a:t> </a:t>
          </a:r>
          <a:r>
            <a:rPr lang="fr-FR" sz="1600" kern="1200" dirty="0" err="1"/>
            <a:t>gemeinnützigen</a:t>
          </a:r>
          <a:r>
            <a:rPr lang="fr-FR" sz="1600" kern="1200" dirty="0"/>
            <a:t> </a:t>
          </a:r>
          <a:r>
            <a:rPr lang="fr-FR" sz="1600" kern="1200" dirty="0" err="1"/>
            <a:t>Jugendhilfe</a:t>
          </a:r>
          <a:r>
            <a:rPr lang="fr-FR" sz="1600" kern="1200" dirty="0"/>
            <a:t> zusammen.</a:t>
          </a:r>
        </a:p>
      </dsp:txBody>
      <dsp:txXfrm rot="10800000">
        <a:off x="1408966" y="2949895"/>
        <a:ext cx="3902267" cy="756816"/>
      </dsp:txXfrm>
    </dsp:sp>
    <dsp:sp modelId="{9272CED1-8234-4F9F-8E35-F81CF7CE5B38}">
      <dsp:nvSpPr>
        <dsp:cNvPr id="0" name=""/>
        <dsp:cNvSpPr/>
      </dsp:nvSpPr>
      <dsp:spPr>
        <a:xfrm>
          <a:off x="841354" y="2949895"/>
          <a:ext cx="756816" cy="75681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95B0D-B82D-4A58-8F17-7AA44C05EA0F}">
      <dsp:nvSpPr>
        <dsp:cNvPr id="0" name=""/>
        <dsp:cNvSpPr/>
      </dsp:nvSpPr>
      <dsp:spPr>
        <a:xfrm>
          <a:off x="0" y="337905"/>
          <a:ext cx="5040560" cy="551250"/>
        </a:xfrm>
        <a:prstGeom prst="rect">
          <a:avLst/>
        </a:prstGeom>
        <a:solidFill>
          <a:srgbClr val="FFCCCC">
            <a:alpha val="90000"/>
          </a:srgb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203" tIns="208280" rIns="39120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Im Zusammenhang mit der </a:t>
          </a:r>
          <a:r>
            <a:rPr lang="fr-FR" sz="1000" kern="1200" dirty="0" err="1"/>
            <a:t>Gefährdung</a:t>
          </a:r>
          <a:r>
            <a:rPr lang="fr-FR" sz="1000" kern="1200" dirty="0"/>
            <a:t> des </a:t>
          </a:r>
          <a:r>
            <a:rPr lang="fr-FR" sz="1000" kern="1200" dirty="0" err="1"/>
            <a:t>Kindes</a:t>
          </a:r>
          <a:r>
            <a:rPr lang="fr-FR" sz="1000" kern="1200" dirty="0"/>
            <a:t> Einschränkung der elterlichen Sorge so wenig wie möglich, aber so viel wie nötig</a:t>
          </a:r>
        </a:p>
      </dsp:txBody>
      <dsp:txXfrm>
        <a:off x="0" y="337905"/>
        <a:ext cx="5040560" cy="551250"/>
      </dsp:txXfrm>
    </dsp:sp>
    <dsp:sp modelId="{18CEB8B7-94E5-4964-9E64-52B4592B0686}">
      <dsp:nvSpPr>
        <dsp:cNvPr id="0" name=""/>
        <dsp:cNvSpPr/>
      </dsp:nvSpPr>
      <dsp:spPr>
        <a:xfrm>
          <a:off x="252028" y="190305"/>
          <a:ext cx="3528392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Proportionalität</a:t>
          </a:r>
        </a:p>
      </dsp:txBody>
      <dsp:txXfrm>
        <a:off x="266438" y="204715"/>
        <a:ext cx="3499572" cy="266380"/>
      </dsp:txXfrm>
    </dsp:sp>
    <dsp:sp modelId="{33703D14-18C7-4CAE-BC26-9E924F820888}">
      <dsp:nvSpPr>
        <dsp:cNvPr id="0" name=""/>
        <dsp:cNvSpPr/>
      </dsp:nvSpPr>
      <dsp:spPr>
        <a:xfrm>
          <a:off x="0" y="1090755"/>
          <a:ext cx="5040560" cy="551250"/>
        </a:xfrm>
        <a:prstGeom prst="rect">
          <a:avLst/>
        </a:prstGeom>
        <a:solidFill>
          <a:srgbClr val="FFCCCC">
            <a:alpha val="90000"/>
          </a:srgb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203" tIns="208280" rIns="39120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Intervention nur, wenn die Eltern die Situation nicht selbst beheben, </a:t>
          </a:r>
          <a:r>
            <a:rPr lang="fr-FR" sz="1000" kern="1200" dirty="0" err="1"/>
            <a:t>dazu</a:t>
          </a:r>
          <a:r>
            <a:rPr lang="fr-FR" sz="1000" kern="1200" dirty="0"/>
            <a:t> </a:t>
          </a:r>
          <a:r>
            <a:rPr lang="fr-FR" sz="1000" kern="1200" dirty="0" err="1"/>
            <a:t>nicht</a:t>
          </a:r>
          <a:r>
            <a:rPr lang="fr-FR" sz="1000" kern="1200" dirty="0"/>
            <a:t> in der Lage </a:t>
          </a:r>
          <a:r>
            <a:rPr lang="fr-FR" sz="1000" kern="1200" dirty="0" err="1"/>
            <a:t>sind</a:t>
          </a:r>
          <a:r>
            <a:rPr lang="fr-FR" sz="1000" kern="1200" dirty="0"/>
            <a:t> </a:t>
          </a:r>
          <a:r>
            <a:rPr lang="fr-FR" sz="1000" kern="1200" dirty="0" err="1"/>
            <a:t>oder</a:t>
          </a:r>
          <a:r>
            <a:rPr lang="fr-FR" sz="1000" kern="1200" dirty="0"/>
            <a:t> die angebotene Hilfe ablehnen</a:t>
          </a:r>
        </a:p>
      </dsp:txBody>
      <dsp:txXfrm>
        <a:off x="0" y="1090755"/>
        <a:ext cx="5040560" cy="551250"/>
      </dsp:txXfrm>
    </dsp:sp>
    <dsp:sp modelId="{40A3185E-FC09-4CBD-AE26-C83701D04956}">
      <dsp:nvSpPr>
        <dsp:cNvPr id="0" name=""/>
        <dsp:cNvSpPr/>
      </dsp:nvSpPr>
      <dsp:spPr>
        <a:xfrm>
          <a:off x="252028" y="943155"/>
          <a:ext cx="3528392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Subsidiarität</a:t>
          </a:r>
        </a:p>
      </dsp:txBody>
      <dsp:txXfrm>
        <a:off x="266438" y="957565"/>
        <a:ext cx="3499572" cy="266380"/>
      </dsp:txXfrm>
    </dsp:sp>
    <dsp:sp modelId="{B6D64791-F421-4A57-89FA-1AD4E87FA94C}">
      <dsp:nvSpPr>
        <dsp:cNvPr id="0" name=""/>
        <dsp:cNvSpPr/>
      </dsp:nvSpPr>
      <dsp:spPr>
        <a:xfrm>
          <a:off x="0" y="1843605"/>
          <a:ext cx="5040560" cy="551250"/>
        </a:xfrm>
        <a:prstGeom prst="rect">
          <a:avLst/>
        </a:prstGeom>
        <a:solidFill>
          <a:srgbClr val="FFCCCC">
            <a:alpha val="90000"/>
          </a:srgb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203" tIns="208280" rIns="39120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Die von den Eltern selbst angebotenen Möglichkeiten ergänzen und nicht verdrängen</a:t>
          </a:r>
        </a:p>
      </dsp:txBody>
      <dsp:txXfrm>
        <a:off x="0" y="1843605"/>
        <a:ext cx="5040560" cy="551250"/>
      </dsp:txXfrm>
    </dsp:sp>
    <dsp:sp modelId="{9AFA51C4-C6E7-47E7-B9E7-7A9A799FE8E1}">
      <dsp:nvSpPr>
        <dsp:cNvPr id="0" name=""/>
        <dsp:cNvSpPr/>
      </dsp:nvSpPr>
      <dsp:spPr>
        <a:xfrm>
          <a:off x="252028" y="1696005"/>
          <a:ext cx="3528392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Komplementarität</a:t>
          </a:r>
        </a:p>
      </dsp:txBody>
      <dsp:txXfrm>
        <a:off x="266438" y="1710415"/>
        <a:ext cx="3499572" cy="266380"/>
      </dsp:txXfrm>
    </dsp:sp>
    <dsp:sp modelId="{B53F725B-CCAC-45BD-B783-B2BD6A5065BC}">
      <dsp:nvSpPr>
        <dsp:cNvPr id="0" name=""/>
        <dsp:cNvSpPr/>
      </dsp:nvSpPr>
      <dsp:spPr>
        <a:xfrm>
          <a:off x="0" y="2596455"/>
          <a:ext cx="5040560" cy="417375"/>
        </a:xfrm>
        <a:prstGeom prst="rect">
          <a:avLst/>
        </a:prstGeom>
        <a:solidFill>
          <a:srgbClr val="FFCCCC">
            <a:alpha val="90000"/>
          </a:srgb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203" tIns="208280" rIns="39120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 err="1"/>
            <a:t>Kindesschutzmassnahmen</a:t>
          </a:r>
          <a:r>
            <a:rPr lang="fr-FR" sz="1000" kern="1200" dirty="0"/>
            <a:t> </a:t>
          </a:r>
          <a:r>
            <a:rPr lang="fr-FR" sz="1000" kern="1200" dirty="0" err="1"/>
            <a:t>setzen</a:t>
          </a:r>
          <a:r>
            <a:rPr lang="fr-FR" sz="1000" kern="1200" dirty="0"/>
            <a:t> kein Fehlverhalten der Eltern voraus</a:t>
          </a:r>
        </a:p>
      </dsp:txBody>
      <dsp:txXfrm>
        <a:off x="0" y="2596455"/>
        <a:ext cx="5040560" cy="417375"/>
      </dsp:txXfrm>
    </dsp:sp>
    <dsp:sp modelId="{E0620037-2782-4E6F-A092-8998F988D642}">
      <dsp:nvSpPr>
        <dsp:cNvPr id="0" name=""/>
        <dsp:cNvSpPr/>
      </dsp:nvSpPr>
      <dsp:spPr>
        <a:xfrm>
          <a:off x="252028" y="2448855"/>
          <a:ext cx="3528392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Unabhängigkeit von Schuld</a:t>
          </a:r>
        </a:p>
      </dsp:txBody>
      <dsp:txXfrm>
        <a:off x="266438" y="2463265"/>
        <a:ext cx="3499572" cy="26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63538-0FB8-4264-B496-27ED8AFCE898}">
      <dsp:nvSpPr>
        <dsp:cNvPr id="0" name=""/>
        <dsp:cNvSpPr/>
      </dsp:nvSpPr>
      <dsp:spPr>
        <a:xfrm rot="5400000">
          <a:off x="-171339" y="176611"/>
          <a:ext cx="1142263" cy="799584"/>
        </a:xfrm>
        <a:prstGeom prst="chevron">
          <a:avLst/>
        </a:prstGeom>
        <a:solidFill>
          <a:srgbClr val="FFCCCC"/>
        </a:solidFill>
        <a:ln w="2540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1. </a:t>
          </a:r>
          <a:r>
            <a:rPr lang="fr-FR" sz="600" kern="1200" dirty="0" err="1"/>
            <a:t>Meldung</a:t>
          </a:r>
          <a:r>
            <a:rPr lang="fr-FR" sz="600" kern="1200" dirty="0"/>
            <a:t> </a:t>
          </a:r>
          <a:r>
            <a:rPr lang="fr-FR" sz="600" kern="1200" dirty="0" err="1"/>
            <a:t>und</a:t>
          </a:r>
          <a:r>
            <a:rPr lang="fr-FR" sz="600" kern="1200" dirty="0"/>
            <a:t> Vorgehen</a:t>
          </a:r>
        </a:p>
      </dsp:txBody>
      <dsp:txXfrm rot="-5400000">
        <a:off x="1" y="405063"/>
        <a:ext cx="799584" cy="342679"/>
      </dsp:txXfrm>
    </dsp:sp>
    <dsp:sp modelId="{324256C3-BC46-4921-BE18-428ED275B906}">
      <dsp:nvSpPr>
        <dsp:cNvPr id="0" name=""/>
        <dsp:cNvSpPr/>
      </dsp:nvSpPr>
      <dsp:spPr>
        <a:xfrm rot="5400000">
          <a:off x="4240987" y="-3441403"/>
          <a:ext cx="742471" cy="7625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 </a:t>
          </a:r>
          <a:r>
            <a:rPr lang="fr-FR" sz="1000" kern="1200" dirty="0" err="1"/>
            <a:t>Lehrkraft</a:t>
          </a:r>
          <a:r>
            <a:rPr lang="fr-FR" sz="1000" kern="1200" dirty="0"/>
            <a:t> 	</a:t>
          </a:r>
          <a:r>
            <a:rPr lang="fr-FR" sz="1000" kern="1200" dirty="0" err="1"/>
            <a:t>Beratung</a:t>
          </a:r>
          <a:r>
            <a:rPr lang="fr-FR" sz="1000" kern="1200" dirty="0"/>
            <a:t>, Orientierung und </a:t>
          </a:r>
          <a:r>
            <a:rPr lang="fr-FR" sz="1000" kern="1200" dirty="0" err="1"/>
            <a:t>Koordination</a:t>
          </a:r>
          <a:r>
            <a:rPr lang="fr-FR" sz="1000" kern="1200" dirty="0"/>
            <a:t> 				KJD-</a:t>
          </a:r>
          <a:r>
            <a:rPr lang="fr-FR" sz="1000" kern="1200" dirty="0" err="1">
              <a:sym typeface="Wingdings" panose="05000000000000000000" pitchFamily="2" charset="2"/>
            </a:rPr>
            <a:t>Bereitschaftsdienst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 </a:t>
          </a:r>
          <a:r>
            <a:rPr lang="fr-FR" sz="1000" kern="1200" dirty="0" err="1"/>
            <a:t>Schulleitung</a:t>
          </a:r>
          <a:r>
            <a:rPr lang="fr-FR" sz="1000" kern="1200" dirty="0"/>
            <a:t> 	</a:t>
          </a:r>
          <a:r>
            <a:rPr lang="fr-FR" sz="1000" kern="1200" dirty="0" err="1"/>
            <a:t>Weiterleitung</a:t>
          </a:r>
          <a:r>
            <a:rPr lang="fr-FR" sz="1000" kern="1200" dirty="0"/>
            <a:t> der </a:t>
          </a:r>
          <a:r>
            <a:rPr lang="fr-FR" sz="1000" kern="1200" dirty="0" err="1"/>
            <a:t>Meldung</a:t>
          </a:r>
          <a:r>
            <a:rPr lang="fr-FR" sz="1000" kern="1200" dirty="0"/>
            <a:t> 						</a:t>
          </a:r>
          <a:r>
            <a:rPr lang="fr-FR" sz="1000" kern="1200" dirty="0">
              <a:sym typeface="Wingdings" panose="05000000000000000000" pitchFamily="2" charset="2"/>
            </a:rPr>
            <a:t>KESB </a:t>
          </a:r>
          <a:r>
            <a:rPr lang="fr-FR" sz="1000" kern="1200" dirty="0" err="1">
              <a:sym typeface="Wingdings" panose="05000000000000000000" pitchFamily="2" charset="2"/>
            </a:rPr>
            <a:t>und</a:t>
          </a:r>
          <a:r>
            <a:rPr lang="fr-FR" sz="1000" kern="1200" dirty="0">
              <a:sym typeface="Wingdings" panose="05000000000000000000" pitchFamily="2" charset="2"/>
            </a:rPr>
            <a:t> </a:t>
          </a:r>
          <a:r>
            <a:rPr lang="fr-FR" sz="1000" kern="1200" dirty="0" err="1">
              <a:sym typeface="Wingdings" panose="05000000000000000000" pitchFamily="2" charset="2"/>
            </a:rPr>
            <a:t>Staatsanwaltschaft</a:t>
          </a:r>
          <a:r>
            <a:rPr lang="fr-FR" sz="1000" kern="1200" dirty="0">
              <a:sym typeface="Wingdings" panose="05000000000000000000" pitchFamily="2" charset="2"/>
            </a:rPr>
            <a:t>	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 </a:t>
          </a:r>
          <a:r>
            <a:rPr lang="fr-FR" sz="1000" kern="1200" dirty="0" err="1"/>
            <a:t>Schule</a:t>
          </a:r>
          <a:r>
            <a:rPr lang="fr-FR" sz="1000" kern="1200" dirty="0"/>
            <a:t> 	</a:t>
          </a:r>
          <a:r>
            <a:rPr lang="fr-FR" sz="1000" kern="1200" dirty="0" err="1"/>
            <a:t>Medizinischer</a:t>
          </a:r>
          <a:r>
            <a:rPr lang="fr-FR" sz="1000" kern="1200" dirty="0"/>
            <a:t> </a:t>
          </a:r>
          <a:r>
            <a:rPr lang="fr-FR" sz="1000" kern="1200" dirty="0" err="1"/>
            <a:t>Befund</a:t>
          </a:r>
          <a:r>
            <a:rPr lang="fr-FR" sz="1000" kern="1200" dirty="0"/>
            <a:t> 							</a:t>
          </a:r>
          <a:r>
            <a:rPr lang="fr-FR" sz="1000" kern="1200" dirty="0" err="1">
              <a:sym typeface="Wingdings" panose="05000000000000000000" pitchFamily="2" charset="2"/>
            </a:rPr>
            <a:t>Krankenhaus</a:t>
          </a:r>
          <a:endParaRPr lang="fr-FR" sz="1000" kern="1200" dirty="0"/>
        </a:p>
      </dsp:txBody>
      <dsp:txXfrm rot="-5400000">
        <a:off x="799584" y="36244"/>
        <a:ext cx="7589033" cy="669983"/>
      </dsp:txXfrm>
    </dsp:sp>
    <dsp:sp modelId="{B41FC3C7-E6C2-4A1C-8E55-3DF7D158A4DB}">
      <dsp:nvSpPr>
        <dsp:cNvPr id="0" name=""/>
        <dsp:cNvSpPr/>
      </dsp:nvSpPr>
      <dsp:spPr>
        <a:xfrm rot="5400000">
          <a:off x="-171339" y="1202462"/>
          <a:ext cx="1142263" cy="799584"/>
        </a:xfrm>
        <a:prstGeom prst="chevron">
          <a:avLst/>
        </a:prstGeom>
        <a:solidFill>
          <a:srgbClr val="FF9999"/>
        </a:solidFill>
        <a:ln w="25400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2. </a:t>
          </a:r>
          <a:r>
            <a:rPr lang="fr-FR" sz="600" kern="1200" dirty="0" err="1"/>
            <a:t>Dringende</a:t>
          </a:r>
          <a:r>
            <a:rPr lang="fr-FR" sz="600" kern="1200" dirty="0"/>
            <a:t> </a:t>
          </a:r>
          <a:r>
            <a:rPr lang="fr-FR" sz="600" kern="1200" dirty="0" err="1"/>
            <a:t>vorsorgliche</a:t>
          </a:r>
          <a:r>
            <a:rPr lang="fr-FR" sz="600" kern="1200" dirty="0"/>
            <a:t> </a:t>
          </a:r>
          <a:r>
            <a:rPr lang="fr-FR" sz="600" kern="1200" dirty="0" err="1"/>
            <a:t>Massnahmen</a:t>
          </a:r>
          <a:endParaRPr lang="fr-FR" sz="600" kern="1200" dirty="0"/>
        </a:p>
      </dsp:txBody>
      <dsp:txXfrm rot="-5400000">
        <a:off x="1" y="1430914"/>
        <a:ext cx="799584" cy="342679"/>
      </dsp:txXfrm>
    </dsp:sp>
    <dsp:sp modelId="{DB0CED4E-107B-4B1E-BCEE-6FA568C04C25}">
      <dsp:nvSpPr>
        <dsp:cNvPr id="0" name=""/>
        <dsp:cNvSpPr/>
      </dsp:nvSpPr>
      <dsp:spPr>
        <a:xfrm rot="5400000">
          <a:off x="4240987" y="-2433289"/>
          <a:ext cx="742471" cy="7625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 KESB   </a:t>
          </a:r>
          <a:r>
            <a:rPr lang="fr-FR" sz="1000" kern="1200" dirty="0" err="1"/>
            <a:t>Anordnung</a:t>
          </a:r>
          <a:r>
            <a:rPr lang="fr-FR" sz="1000" kern="1200" dirty="0"/>
            <a:t>		Information und Zustellung des vorläufigen Platzierungsentscheids (Art. 310 ZGB) an die Eltern</a:t>
          </a: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 dirty="0"/>
            <a:t> AKS     </a:t>
          </a:r>
          <a:r>
            <a:rPr lang="fr-FR" sz="1000" kern="1200" dirty="0" err="1"/>
            <a:t>Vollstreckung</a:t>
          </a:r>
          <a:r>
            <a:rPr lang="fr-FR" sz="1000" kern="1200" dirty="0"/>
            <a:t> 	</a:t>
          </a:r>
          <a:r>
            <a:rPr lang="fr-FR" sz="1000" kern="1200" dirty="0" err="1"/>
            <a:t>Betreuung</a:t>
          </a:r>
          <a:r>
            <a:rPr lang="fr-FR" sz="1000" kern="1200" dirty="0"/>
            <a:t> des Kindes im Krankenhaus und sichere Unterbringung an einem geeigneten </a:t>
          </a:r>
          <a:r>
            <a:rPr lang="fr-FR" sz="1000" kern="1200" dirty="0" err="1"/>
            <a:t>Ort</a:t>
          </a:r>
          <a:r>
            <a:rPr lang="fr-FR" sz="1000" kern="1200" dirty="0"/>
            <a:t>  					(Notunterbringung in einem Heim), Koordination mit der Polizei (Anhörung des Kindes, </a:t>
          </a:r>
          <a:r>
            <a:rPr lang="fr-FR" sz="1000" kern="1200" dirty="0" err="1"/>
            <a:t>Eltern</a:t>
          </a:r>
          <a:r>
            <a:rPr lang="fr-FR" sz="1000" kern="1200" dirty="0"/>
            <a:t>-Kind-				</a:t>
          </a:r>
          <a:r>
            <a:rPr lang="fr-FR" sz="1000" kern="1200" dirty="0" err="1"/>
            <a:t>Kontakte</a:t>
          </a:r>
          <a:r>
            <a:rPr lang="fr-FR" sz="1000" kern="1200" dirty="0"/>
            <a:t>) und anderen beteiligten Fachkräften</a:t>
          </a:r>
        </a:p>
      </dsp:txBody>
      <dsp:txXfrm rot="-5400000">
        <a:off x="799584" y="1044358"/>
        <a:ext cx="7589033" cy="669983"/>
      </dsp:txXfrm>
    </dsp:sp>
    <dsp:sp modelId="{2DEFA553-C154-420F-A6FB-6E93C95892CF}">
      <dsp:nvSpPr>
        <dsp:cNvPr id="0" name=""/>
        <dsp:cNvSpPr/>
      </dsp:nvSpPr>
      <dsp:spPr>
        <a:xfrm rot="5400000">
          <a:off x="-171339" y="2228313"/>
          <a:ext cx="1142263" cy="799584"/>
        </a:xfrm>
        <a:prstGeom prst="chevron">
          <a:avLst/>
        </a:prstGeom>
        <a:solidFill>
          <a:srgbClr val="FF7C80"/>
        </a:solidFill>
        <a:ln w="25400" cap="flat" cmpd="sng" algn="ctr">
          <a:solidFill>
            <a:srgbClr val="FF7C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3. Einschätzung des Schutz- und Hilfsbedarfs</a:t>
          </a:r>
        </a:p>
      </dsp:txBody>
      <dsp:txXfrm rot="-5400000">
        <a:off x="1" y="2456765"/>
        <a:ext cx="799584" cy="342679"/>
      </dsp:txXfrm>
    </dsp:sp>
    <dsp:sp modelId="{67D88B70-E77D-4E1F-88D7-23DBB8A4C0F6}">
      <dsp:nvSpPr>
        <dsp:cNvPr id="0" name=""/>
        <dsp:cNvSpPr/>
      </dsp:nvSpPr>
      <dsp:spPr>
        <a:xfrm rot="5400000">
          <a:off x="4240987" y="-1384428"/>
          <a:ext cx="742471" cy="7625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7C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  <a:tab pos="1792288" algn="l"/>
            </a:tabLst>
          </a:pPr>
          <a:r>
            <a:rPr lang="fr-FR" sz="1000" kern="1200" dirty="0"/>
            <a:t>KESB 	</a:t>
          </a:r>
          <a:r>
            <a:rPr lang="fr-FR" sz="1000" kern="1200" dirty="0" err="1"/>
            <a:t>Anordnung</a:t>
          </a:r>
          <a:r>
            <a:rPr lang="fr-FR" sz="1000" kern="1200" dirty="0"/>
            <a:t> 	</a:t>
          </a:r>
          <a:r>
            <a:rPr lang="fr-FR" sz="1000" kern="1200" dirty="0" err="1"/>
            <a:t>Anordnung</a:t>
          </a:r>
          <a:r>
            <a:rPr lang="fr-FR" sz="1000" kern="1200" dirty="0"/>
            <a:t> von </a:t>
          </a:r>
          <a:r>
            <a:rPr lang="fr-FR" sz="1000" kern="1200" dirty="0" err="1"/>
            <a:t>Schutzmassnahmen</a:t>
          </a:r>
          <a:r>
            <a:rPr lang="fr-FR" sz="1000" kern="1200" dirty="0"/>
            <a:t> (keine Anhörung des Kindes = </a:t>
          </a:r>
          <a:r>
            <a:rPr lang="fr-FR" sz="1000" kern="1200" dirty="0" err="1"/>
            <a:t>strafrechtlich</a:t>
          </a:r>
          <a:r>
            <a:rPr lang="fr-FR" sz="1000" kern="1200" dirty="0"/>
            <a:t>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  <a:tab pos="1792288" algn="l"/>
            </a:tabLst>
          </a:pPr>
          <a:r>
            <a:rPr lang="fr-FR" sz="1000" kern="1200" dirty="0"/>
            <a:t>AKS 	</a:t>
          </a:r>
          <a:r>
            <a:rPr lang="fr-FR" sz="1000" kern="1200" dirty="0" err="1"/>
            <a:t>Vollstreckung</a:t>
          </a:r>
          <a:r>
            <a:rPr lang="fr-FR" sz="1000" kern="1200" dirty="0"/>
            <a:t> 	</a:t>
          </a:r>
          <a:r>
            <a:rPr lang="fr-FR" sz="1000" kern="1200" dirty="0" err="1"/>
            <a:t>Sozialabklärung</a:t>
          </a:r>
          <a:r>
            <a:rPr lang="fr-FR" sz="1000" kern="1200" dirty="0"/>
            <a:t>, vorläufige Betreuung des Kindes, Vorschläge an die KESB</a:t>
          </a:r>
        </a:p>
      </dsp:txBody>
      <dsp:txXfrm rot="-5400000">
        <a:off x="799584" y="2093219"/>
        <a:ext cx="7589033" cy="669983"/>
      </dsp:txXfrm>
    </dsp:sp>
    <dsp:sp modelId="{87C4CC66-3287-4A06-BBA0-1E266C9B47BC}">
      <dsp:nvSpPr>
        <dsp:cNvPr id="0" name=""/>
        <dsp:cNvSpPr/>
      </dsp:nvSpPr>
      <dsp:spPr>
        <a:xfrm rot="5400000">
          <a:off x="-171339" y="3254164"/>
          <a:ext cx="1142263" cy="799584"/>
        </a:xfrm>
        <a:prstGeom prst="chevron">
          <a:avLst/>
        </a:prstGeom>
        <a:solidFill>
          <a:srgbClr val="FF5050"/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4. Einführung von Schutz- </a:t>
          </a:r>
          <a:r>
            <a:rPr lang="fr-FR" sz="600" kern="1200" dirty="0" err="1"/>
            <a:t>und</a:t>
          </a:r>
          <a:r>
            <a:rPr lang="fr-FR" sz="600" kern="1200" dirty="0"/>
            <a:t> </a:t>
          </a:r>
          <a:r>
            <a:rPr lang="fr-FR" sz="600" kern="1200" dirty="0" err="1"/>
            <a:t>Hilfsmassnahmen</a:t>
          </a:r>
          <a:endParaRPr lang="fr-FR" sz="600" kern="1200" dirty="0"/>
        </a:p>
      </dsp:txBody>
      <dsp:txXfrm rot="-5400000">
        <a:off x="1" y="3482616"/>
        <a:ext cx="799584" cy="342679"/>
      </dsp:txXfrm>
    </dsp:sp>
    <dsp:sp modelId="{E22AA165-D10B-47CE-ABB1-F8663E5ED6C6}">
      <dsp:nvSpPr>
        <dsp:cNvPr id="0" name=""/>
        <dsp:cNvSpPr/>
      </dsp:nvSpPr>
      <dsp:spPr>
        <a:xfrm rot="5400000">
          <a:off x="4240987" y="-358577"/>
          <a:ext cx="742471" cy="7625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</a:tabLst>
          </a:pPr>
          <a:r>
            <a:rPr lang="fr-FR" sz="1000" kern="1200" dirty="0"/>
            <a:t>APEA 	</a:t>
          </a:r>
          <a:r>
            <a:rPr lang="fr-FR" sz="1000" kern="1200" dirty="0" err="1"/>
            <a:t>Anordnung</a:t>
          </a:r>
          <a:r>
            <a:rPr lang="fr-FR" sz="1000" kern="1200" dirty="0"/>
            <a:t>	 	</a:t>
          </a:r>
          <a:r>
            <a:rPr lang="fr-FR" sz="1000" kern="1200" dirty="0" err="1"/>
            <a:t>Anhörung</a:t>
          </a:r>
          <a:r>
            <a:rPr lang="fr-FR" sz="1000" kern="1200" dirty="0"/>
            <a:t> der Eltern und des Kindes, Berücksichtigung aller Elemente (Arztbericht, Ergebnisse der </a:t>
          </a:r>
          <a:br>
            <a:rPr lang="fr-FR" sz="1000" kern="1200" dirty="0"/>
          </a:br>
          <a:r>
            <a:rPr lang="fr-FR" sz="1000" kern="1200" dirty="0"/>
            <a:t> 				</a:t>
          </a:r>
          <a:r>
            <a:rPr lang="fr-FR" sz="1000" kern="1200" dirty="0" err="1"/>
            <a:t>strafrechtlichen</a:t>
          </a:r>
          <a:r>
            <a:rPr lang="fr-FR" sz="1000" kern="1200" dirty="0"/>
            <a:t> </a:t>
          </a:r>
          <a:r>
            <a:rPr lang="fr-FR" sz="1000" kern="1200" dirty="0" err="1"/>
            <a:t>Abklärung</a:t>
          </a:r>
          <a:r>
            <a:rPr lang="fr-FR" sz="1000" kern="1200" dirty="0"/>
            <a:t>, </a:t>
          </a:r>
          <a:r>
            <a:rPr lang="fr-FR" sz="1000" kern="1200" dirty="0" err="1"/>
            <a:t>Bericht</a:t>
          </a:r>
          <a:r>
            <a:rPr lang="fr-FR" sz="1000" kern="1200" dirty="0"/>
            <a:t> des AKS </a:t>
          </a:r>
          <a:r>
            <a:rPr lang="fr-FR" sz="1000" kern="1200" dirty="0" err="1"/>
            <a:t>usw</a:t>
          </a:r>
          <a:r>
            <a:rPr lang="fr-FR" sz="1000" kern="1200" dirty="0"/>
            <a:t>.)										</a:t>
          </a:r>
          <a:r>
            <a:rPr lang="fr-FR" sz="1000" kern="1200" dirty="0" err="1"/>
            <a:t>Anordnung</a:t>
          </a:r>
          <a:r>
            <a:rPr lang="fr-FR" sz="1000" kern="1200" dirty="0"/>
            <a:t> von </a:t>
          </a:r>
          <a:r>
            <a:rPr lang="fr-FR" sz="1000" kern="1200" dirty="0" err="1"/>
            <a:t>Schutzmassnahmen</a:t>
          </a:r>
          <a:r>
            <a:rPr lang="fr-FR" sz="1000" kern="1200" dirty="0"/>
            <a:t> </a:t>
          </a:r>
          <a:r>
            <a:rPr lang="fr-FR" sz="1000" kern="1200" dirty="0" err="1"/>
            <a:t>und</a:t>
          </a:r>
          <a:r>
            <a:rPr lang="fr-FR" sz="1000" kern="1200" dirty="0"/>
            <a:t> </a:t>
          </a:r>
          <a:r>
            <a:rPr lang="fr-FR" sz="1000" kern="1200" dirty="0" err="1"/>
            <a:t>Bestimmung</a:t>
          </a:r>
          <a:r>
            <a:rPr lang="fr-FR" sz="1000" kern="1200" dirty="0"/>
            <a:t> des AKS </a:t>
          </a:r>
          <a:r>
            <a:rPr lang="fr-FR" sz="1000" kern="1200" dirty="0" err="1"/>
            <a:t>als</a:t>
          </a:r>
          <a:r>
            <a:rPr lang="fr-FR" sz="1000" kern="1200" dirty="0"/>
            <a:t> </a:t>
          </a:r>
          <a:r>
            <a:rPr lang="fr-FR" sz="1000" kern="1200" dirty="0" err="1"/>
            <a:t>Vollstreckungsorgan</a:t>
          </a:r>
          <a:r>
            <a:rPr lang="fr-FR" sz="1000" kern="1200" dirty="0"/>
            <a:t>					(</a:t>
          </a:r>
          <a:r>
            <a:rPr lang="fr-FR" sz="1000" kern="1200" dirty="0" err="1"/>
            <a:t>Beistandschaft</a:t>
          </a:r>
          <a:r>
            <a:rPr lang="fr-FR" sz="1000" kern="1200" dirty="0"/>
            <a:t>, Art. 308 ZGB)</a:t>
          </a:r>
        </a:p>
      </dsp:txBody>
      <dsp:txXfrm rot="-5400000">
        <a:off x="799584" y="3119070"/>
        <a:ext cx="7589033" cy="669983"/>
      </dsp:txXfrm>
    </dsp:sp>
    <dsp:sp modelId="{D59EE841-B024-4EBE-8708-388375752999}">
      <dsp:nvSpPr>
        <dsp:cNvPr id="0" name=""/>
        <dsp:cNvSpPr/>
      </dsp:nvSpPr>
      <dsp:spPr>
        <a:xfrm rot="5400000">
          <a:off x="-171339" y="4280016"/>
          <a:ext cx="1142263" cy="79958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00" kern="1200" dirty="0"/>
            <a:t>5. Überwachung der </a:t>
          </a:r>
          <a:r>
            <a:rPr lang="fr-FR" sz="600" kern="1200" dirty="0" err="1"/>
            <a:t>Schutzmassnahmen</a:t>
          </a:r>
          <a:endParaRPr lang="fr-FR" sz="600" kern="1200" dirty="0"/>
        </a:p>
      </dsp:txBody>
      <dsp:txXfrm rot="-5400000">
        <a:off x="1" y="4508468"/>
        <a:ext cx="799584" cy="342679"/>
      </dsp:txXfrm>
    </dsp:sp>
    <dsp:sp modelId="{F7C3222A-A04F-44D3-8B8B-AF0DCC082F4A}">
      <dsp:nvSpPr>
        <dsp:cNvPr id="0" name=""/>
        <dsp:cNvSpPr/>
      </dsp:nvSpPr>
      <dsp:spPr>
        <a:xfrm rot="5400000">
          <a:off x="4240987" y="667273"/>
          <a:ext cx="742471" cy="7625277"/>
        </a:xfrm>
        <a:prstGeom prst="round2Same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</a:tabLst>
          </a:pPr>
          <a:r>
            <a:rPr lang="fr-FR" sz="1000" kern="1200" dirty="0"/>
            <a:t>AKS	</a:t>
          </a:r>
          <a:r>
            <a:rPr lang="fr-FR" sz="1000" kern="1200" dirty="0" err="1"/>
            <a:t>Vollstreckung</a:t>
          </a:r>
          <a:r>
            <a:rPr lang="fr-FR" sz="1000" kern="1200" dirty="0"/>
            <a:t>		</a:t>
          </a:r>
          <a:r>
            <a:rPr lang="fr-FR" sz="1000" kern="1200" dirty="0" err="1"/>
            <a:t>Übernahme</a:t>
          </a:r>
          <a:r>
            <a:rPr lang="fr-FR" sz="1000" kern="1200" dirty="0"/>
            <a:t> der Beistandschaft für das Kind </a:t>
          </a:r>
          <a:r>
            <a:rPr lang="fr-FR" sz="1000" kern="1200" dirty="0">
              <a:sym typeface="Wingdings" panose="05000000000000000000" pitchFamily="2" charset="2"/>
            </a:rPr>
            <a:t> Überwachung der </a:t>
          </a:r>
          <a:r>
            <a:rPr lang="fr-FR" sz="1000" kern="1200" dirty="0"/>
            <a:t>Entwicklung des Kindes, intensive </a:t>
          </a:r>
          <a:br>
            <a:rPr lang="fr-FR" sz="1000" kern="1200" dirty="0"/>
          </a:br>
          <a:r>
            <a:rPr lang="fr-FR" sz="1000" kern="1200" dirty="0"/>
            <a:t>  				</a:t>
          </a:r>
          <a:r>
            <a:rPr lang="fr-FR" sz="1000" kern="1200" dirty="0" err="1"/>
            <a:t>sozialpädagogische</a:t>
          </a:r>
          <a:r>
            <a:rPr lang="fr-FR" sz="1000" kern="1200" dirty="0"/>
            <a:t> Hilfe für die Eltern (AEMO) und psychologische </a:t>
          </a:r>
          <a:r>
            <a:rPr lang="fr-FR" sz="1000" kern="1200" dirty="0" err="1"/>
            <a:t>Betreuung</a:t>
          </a:r>
          <a:r>
            <a:rPr lang="fr-FR" sz="1000" kern="1200" dirty="0"/>
            <a:t> des </a:t>
          </a:r>
          <a:r>
            <a:rPr lang="fr-FR" sz="1000" kern="1200" dirty="0" err="1"/>
            <a:t>Kindes</a:t>
          </a:r>
          <a:r>
            <a:rPr lang="fr-FR" sz="1000" kern="1200" dirty="0"/>
            <a:t>; </a:t>
          </a:r>
          <a:br>
            <a:rPr lang="fr-FR" sz="1000" kern="1200" dirty="0"/>
          </a:br>
          <a:r>
            <a:rPr lang="fr-FR" sz="1000" kern="1200" dirty="0"/>
            <a:t> 				</a:t>
          </a:r>
          <a:r>
            <a:rPr lang="fr-FR" sz="1000" kern="1200" dirty="0" err="1"/>
            <a:t>Koordination</a:t>
          </a:r>
          <a:r>
            <a:rPr lang="fr-FR" sz="1000" kern="1200" dirty="0"/>
            <a:t> des </a:t>
          </a:r>
          <a:r>
            <a:rPr lang="fr-FR" sz="1000" kern="1200" dirty="0" err="1"/>
            <a:t>Hilfsnetzwerks</a:t>
          </a:r>
          <a:r>
            <a:rPr lang="fr-FR" sz="1000" kern="1200" dirty="0"/>
            <a:t>; </a:t>
          </a:r>
          <a:r>
            <a:rPr lang="fr-FR" sz="1000" kern="1200" dirty="0" err="1"/>
            <a:t>regelmässige</a:t>
          </a:r>
          <a:r>
            <a:rPr lang="fr-FR" sz="1000" kern="1200" dirty="0"/>
            <a:t> </a:t>
          </a:r>
          <a:r>
            <a:rPr lang="fr-FR" sz="1000" kern="1200" dirty="0" err="1"/>
            <a:t>Berichte</a:t>
          </a:r>
          <a:r>
            <a:rPr lang="fr-FR" sz="1000" kern="1200" dirty="0"/>
            <a:t> an die KESB im Hinblick auf die </a:t>
          </a:r>
          <a:br>
            <a:rPr lang="fr-FR" sz="1000" kern="1200" dirty="0"/>
          </a:br>
          <a:r>
            <a:rPr lang="fr-FR" sz="1000" kern="1200" dirty="0"/>
            <a:t> 				</a:t>
          </a:r>
          <a:r>
            <a:rPr lang="fr-FR" sz="1000" kern="1200" dirty="0" err="1"/>
            <a:t>Aufrechterhaltung</a:t>
          </a:r>
          <a:r>
            <a:rPr lang="fr-FR" sz="1000" kern="1200" dirty="0"/>
            <a:t>, Anpassung oder Aufhebung der </a:t>
          </a:r>
          <a:r>
            <a:rPr lang="fr-FR" sz="1000" kern="1200" dirty="0" err="1"/>
            <a:t>Massnahme</a:t>
          </a:r>
          <a:r>
            <a:rPr lang="fr-FR" sz="1000" kern="1200" dirty="0"/>
            <a:t>.</a:t>
          </a:r>
        </a:p>
      </dsp:txBody>
      <dsp:txXfrm rot="-5400000">
        <a:off x="799584" y="4144920"/>
        <a:ext cx="7589033" cy="669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alt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DC779C-CF9D-4181-9E26-3DC1696E0EF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88101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alt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Klicken Sie, um die Stile des Maskentextes zu ändern</a:t>
            </a:r>
          </a:p>
          <a:p>
            <a:pPr lvl="1"/>
            <a:r>
              <a:rPr lang="fr-CH" altLang="fr-FR"/>
              <a:t>Zweite Ebene</a:t>
            </a:r>
          </a:p>
          <a:p>
            <a:pPr lvl="2"/>
            <a:r>
              <a:rPr lang="fr-CH" altLang="fr-FR"/>
              <a:t>Dritte Ebene</a:t>
            </a:r>
          </a:p>
          <a:p>
            <a:pPr lvl="3"/>
            <a:r>
              <a:rPr lang="fr-CH" altLang="fr-FR"/>
              <a:t>Vierte Ebene</a:t>
            </a:r>
          </a:p>
          <a:p>
            <a:pPr lvl="4"/>
            <a:r>
              <a:rPr lang="fr-CH" altLang="fr-FR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5DA64F-CF83-4DB8-831D-49E0841D2399}" type="slidenum">
              <a:rPr lang="fr-CH" altLang="fr-FR"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590481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baseline="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1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20573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11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98407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12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00463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13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8069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14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210988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15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340385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16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269157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17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543425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18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987566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20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95355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21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57963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3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02782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22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558171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23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011392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24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597285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25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50825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26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693849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27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594104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28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025255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29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577176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30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565209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31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84633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4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77124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33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27610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34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21307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5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34404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6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87791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7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533246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8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588221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9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21672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A64F-CF83-4DB8-831D-49E0841D2399}" type="slidenum">
              <a:rPr lang="fr-CH" altLang="fr-FR" smtClean="0"/>
              <a:t>10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60056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658938"/>
            <a:ext cx="7772400" cy="1082675"/>
          </a:xfrm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>
            <a:lvl1pPr algn="ctr">
              <a:lnSpc>
                <a:spcPct val="170000"/>
              </a:lnSpc>
              <a:defRPr sz="3600"/>
            </a:lvl1pPr>
          </a:lstStyle>
          <a:p>
            <a:pPr lvl="0"/>
            <a:r>
              <a:rPr lang="fr-CH" altLang="fr-FR" noProof="0"/>
              <a:t>Cliquez pour modifier le style du titre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6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CH" altLang="fr-FR" noProof="0"/>
              <a:t>Cliquez pour modifier le style des sous-titres du masque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248" name="Picture 8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6081713"/>
            <a:ext cx="701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672968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215900"/>
            <a:ext cx="2108200" cy="61658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175375" cy="61658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889338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187200"/>
            <a:ext cx="8435975" cy="51911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186161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868284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982540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925851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76250" y="6521450"/>
            <a:ext cx="76168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84207387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476250" y="6521450"/>
            <a:ext cx="76168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48983375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927637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297569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43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altLang="fr-FR"/>
              <a:t>Klicken Sie, um den Stil des Titels zu ändern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Klicken Sie, um die Stile zu bearbeiten </a:t>
            </a:r>
          </a:p>
          <a:p>
            <a:pPr lvl="1"/>
            <a:r>
              <a:rPr lang="fr-CH" altLang="fr-FR"/>
              <a:t>Zweite Ebene</a:t>
            </a:r>
          </a:p>
          <a:p>
            <a:pPr lvl="2"/>
            <a:r>
              <a:rPr lang="fr-CH" altLang="fr-FR"/>
              <a:t>Dritte Ebene</a:t>
            </a:r>
          </a:p>
          <a:p>
            <a:pPr lvl="3"/>
            <a:r>
              <a:rPr lang="fr-CH" altLang="fr-FR"/>
              <a:t>Vierte Ebene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44" name="Picture 20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6083300"/>
            <a:ext cx="701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0000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E1282B"/>
          </a:solidFill>
          <a:latin typeface="+mn-lt"/>
        </a:defRPr>
      </a:lvl2pPr>
      <a:lvl3pPr marL="1143000" indent="-22066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images.google.ch/imgres?imgurl=http://www.tecevent.com/tecevent/gfx/160px-Canton_valais-drapeau.bmp&amp;imgrefurl=http://www.tecevent.com/tecevent/Page028.html&amp;h=159&amp;w=160&amp;sz=75&amp;hl=fr&amp;start=31&amp;tbnid=smXQdZJnBOT3kM:&amp;tbnh=97&amp;tbnw=98&amp;prev=/images?q=canton+valais&amp;start=20&amp;gbv=2&amp;ndsp=20&amp;svnum=10&amp;hl=fr&amp;sa=N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google.ch/imgres?imgurl=http://www.ellipse.ch/Thub.aspx?Thub=336168&amp;Type=0&amp;imgrefurl=http://www.ellipse.ch/Produit.aspx?Produit=403970&amp;h=150&amp;w=100&amp;sz=5&amp;hl=fr&amp;start=12&amp;tbnid=20Kh6qBBIpz7VM:&amp;tbnh=96&amp;tbnw=64&amp;prev=/images?q=code+civil+suisse&amp;gbv=2&amp;svnum=10&amp;hl=fr&amp;sa=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71641"/>
            <a:ext cx="7772400" cy="1131848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H" sz="2400" b="1" dirty="0" err="1">
                <a:solidFill>
                  <a:schemeClr val="tx1"/>
                </a:solidFill>
              </a:rPr>
              <a:t>Fachtagung</a:t>
            </a:r>
            <a:r>
              <a:rPr lang="fr-CH" sz="2400" b="1" dirty="0">
                <a:solidFill>
                  <a:schemeClr val="tx1"/>
                </a:solidFill>
              </a:rPr>
              <a:t> des </a:t>
            </a:r>
            <a:r>
              <a:rPr lang="fr-CH" sz="2400" b="1" dirty="0" err="1">
                <a:solidFill>
                  <a:schemeClr val="tx1"/>
                </a:solidFill>
              </a:rPr>
              <a:t>Schweizerischen</a:t>
            </a:r>
            <a:r>
              <a:rPr lang="fr-CH" sz="2400" b="1" dirty="0">
                <a:solidFill>
                  <a:schemeClr val="tx1"/>
                </a:solidFill>
              </a:rPr>
              <a:t> </a:t>
            </a:r>
            <a:r>
              <a:rPr lang="fr-CH" sz="2400" b="1" dirty="0" err="1">
                <a:solidFill>
                  <a:schemeClr val="tx1"/>
                </a:solidFill>
              </a:rPr>
              <a:t>Verbands</a:t>
            </a:r>
            <a:r>
              <a:rPr lang="fr-CH" sz="2400" b="1" dirty="0">
                <a:solidFill>
                  <a:schemeClr val="tx1"/>
                </a:solidFill>
              </a:rPr>
              <a:t> der </a:t>
            </a:r>
            <a:r>
              <a:rPr lang="fr-CH" sz="2400" b="1" dirty="0" err="1">
                <a:solidFill>
                  <a:schemeClr val="tx1"/>
                </a:solidFill>
              </a:rPr>
              <a:t>Berufsbeistandspersonen</a:t>
            </a:r>
            <a:endParaRPr lang="fr-CH" sz="2400" b="1" dirty="0">
              <a:solidFill>
                <a:schemeClr val="tx1"/>
              </a:solidFill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475656" y="5076449"/>
            <a:ext cx="6400800" cy="720080"/>
          </a:xfrm>
        </p:spPr>
        <p:txBody>
          <a:bodyPr/>
          <a:lstStyle/>
          <a:p>
            <a:r>
              <a:rPr lang="fr-CH" altLang="fr-FR" sz="1800" dirty="0"/>
              <a:t>15. September 2023</a:t>
            </a:r>
          </a:p>
          <a:p>
            <a:r>
              <a:rPr lang="fr-CH" altLang="fr-FR" sz="1800" dirty="0"/>
              <a:t>Thun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3356980"/>
            <a:ext cx="6840760" cy="1600438"/>
          </a:xfrm>
          <a:prstGeom prst="rect">
            <a:avLst/>
          </a:prstGeom>
          <a:ln w="19050"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CH" sz="2200" b="1" dirty="0" err="1"/>
              <a:t>Behördlich</a:t>
            </a:r>
            <a:r>
              <a:rPr lang="fr-CH" sz="2200" b="1" dirty="0"/>
              <a:t> </a:t>
            </a:r>
            <a:r>
              <a:rPr lang="fr-CH" sz="2200" b="1" dirty="0" err="1"/>
              <a:t>angeordnete</a:t>
            </a:r>
            <a:r>
              <a:rPr lang="fr-CH" sz="2200" b="1" dirty="0"/>
              <a:t> </a:t>
            </a:r>
            <a:r>
              <a:rPr lang="fr-CH" sz="2200" b="1" dirty="0" err="1"/>
              <a:t>Platzierung</a:t>
            </a:r>
            <a:r>
              <a:rPr lang="fr-CH" sz="2200" b="1" dirty="0"/>
              <a:t> </a:t>
            </a:r>
            <a:r>
              <a:rPr lang="fr-CH" sz="2200" b="1" dirty="0" err="1"/>
              <a:t>im</a:t>
            </a:r>
            <a:r>
              <a:rPr lang="fr-CH" sz="2200" b="1" dirty="0"/>
              <a:t> </a:t>
            </a:r>
            <a:r>
              <a:rPr lang="fr-CH" sz="2200" b="1" dirty="0" err="1"/>
              <a:t>Kindesschutz</a:t>
            </a:r>
            <a:r>
              <a:rPr lang="fr-CH" sz="2200" b="1" dirty="0"/>
              <a:t>: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fr-CH" sz="2200" b="1" dirty="0" err="1"/>
              <a:t>Vorteile</a:t>
            </a:r>
            <a:r>
              <a:rPr lang="fr-CH" sz="2200" b="1" dirty="0"/>
              <a:t> und Einschränkungen einer </a:t>
            </a:r>
            <a:r>
              <a:rPr lang="fr-CH" sz="2200" b="1" dirty="0" err="1"/>
              <a:t>solchen</a:t>
            </a:r>
            <a:r>
              <a:rPr lang="fr-CH" sz="2200" b="1" dirty="0"/>
              <a:t> </a:t>
            </a:r>
            <a:r>
              <a:rPr lang="fr-CH" sz="2200" b="1" dirty="0" err="1"/>
              <a:t>Massnahme</a:t>
            </a:r>
            <a:endParaRPr lang="fr-CH" sz="2200" b="1" dirty="0"/>
          </a:p>
        </p:txBody>
      </p:sp>
    </p:spTree>
    <p:extLst>
      <p:ext uri="{BB962C8B-B14F-4D97-AF65-F5344CB8AC3E}">
        <p14:creationId xmlns:p14="http://schemas.microsoft.com/office/powerpoint/2010/main" val="330091269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584775"/>
          </a:xfrm>
          <a:ln w="12700"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H" sz="3200" dirty="0" err="1">
                <a:solidFill>
                  <a:schemeClr val="tx1"/>
                </a:solidFill>
              </a:rPr>
              <a:t>Zwangshilfe</a:t>
            </a:r>
            <a:endParaRPr lang="fr-C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4236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591071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Definition, Paradoxien und Herausforderungen der Zwangshilfe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549474"/>
            <a:ext cx="8424862" cy="5039766"/>
          </a:xfrm>
        </p:spPr>
        <p:txBody>
          <a:bodyPr anchor="ctr"/>
          <a:lstStyle/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Zwangshilfe bezieht sich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auf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jegliche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Situation, in der eine Person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einen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Hilfsantrag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stellen muss, der nicht von ihr ausgeht,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sondern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direkt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von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einem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Dritten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angeordnet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wird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.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Wie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von der SODK und der KOKES erwähnt, spricht man von einer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angeordneten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Platzierung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, "</a:t>
            </a:r>
            <a:r>
              <a:rPr lang="de-DE" sz="1400" dirty="0">
                <a:solidFill>
                  <a:schemeClr val="tx1"/>
                </a:solidFill>
                <a:ea typeface="+mn-ea"/>
                <a:cs typeface="+mn-cs"/>
              </a:rPr>
              <a:t>wenn eine Behörde  oder ein Gericht den Eltern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das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Aufenthaltsbestimmungsrecht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(Art. 310 ZGB)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oder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das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Sorgerecht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(Art. 311/312 ZGB)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im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Rahmen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eines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Kindesschutzverfahrens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von der KESB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oder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im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Rahmen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eines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de-DE" sz="1400" dirty="0">
                <a:solidFill>
                  <a:schemeClr val="tx1"/>
                </a:solidFill>
                <a:ea typeface="+mn-ea"/>
                <a:cs typeface="+mn-cs"/>
              </a:rPr>
              <a:t>Eheschutz- oder Scheidungsverfahrens vom Gericht entzogen wird und die Anordnungsbehörde das Kind 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in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eine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Pflegefamilie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oder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in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ein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Heim einweist"</a:t>
            </a:r>
            <a:r>
              <a:rPr lang="fr-CH" sz="1400" baseline="30000" dirty="0">
                <a:solidFill>
                  <a:schemeClr val="tx1"/>
                </a:solidFill>
                <a:ea typeface="+mn-ea"/>
                <a:cs typeface="+mn-cs"/>
              </a:rPr>
              <a:t>1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endParaRPr lang="fr-CH" sz="1400" dirty="0"/>
          </a:p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r>
              <a:rPr lang="fr-CH" sz="1400" dirty="0">
                <a:solidFill>
                  <a:schemeClr val="tx1"/>
                </a:solidFill>
                <a:sym typeface="Wingdings" panose="05000000000000000000" pitchFamily="2" charset="2"/>
              </a:rPr>
              <a:t>Die </a:t>
            </a:r>
            <a:r>
              <a:rPr lang="fr-FR" sz="1400" dirty="0">
                <a:solidFill>
                  <a:schemeClr val="tx1"/>
                </a:solidFill>
              </a:rPr>
              <a:t>Freiwilligkeit des </a:t>
            </a:r>
            <a:r>
              <a:rPr lang="fr-FR" sz="1400" dirty="0" err="1">
                <a:solidFill>
                  <a:schemeClr val="tx1"/>
                </a:solidFill>
              </a:rPr>
              <a:t>Hilfsantrags</a:t>
            </a:r>
            <a:r>
              <a:rPr lang="fr-FR" sz="1400" dirty="0">
                <a:solidFill>
                  <a:schemeClr val="tx1"/>
                </a:solidFill>
              </a:rPr>
              <a:t> wird jedoch oft als grundlegend für die Intervention </a:t>
            </a:r>
            <a:r>
              <a:rPr lang="fr-FR" sz="1400" dirty="0" err="1">
                <a:solidFill>
                  <a:schemeClr val="tx1"/>
                </a:solidFill>
              </a:rPr>
              <a:t>betrachtet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CH" sz="1400" dirty="0" err="1">
                <a:solidFill>
                  <a:schemeClr val="tx1"/>
                </a:solidFill>
              </a:rPr>
              <a:t>Zwangshilfe</a:t>
            </a:r>
            <a:r>
              <a:rPr lang="fr-CH" sz="1400" dirty="0">
                <a:solidFill>
                  <a:schemeClr val="tx1"/>
                </a:solidFill>
              </a:rPr>
              <a:t> ist eine paradoxe </a:t>
            </a:r>
            <a:r>
              <a:rPr lang="fr-CH" sz="1400" dirty="0" err="1">
                <a:solidFill>
                  <a:schemeClr val="tx1"/>
                </a:solidFill>
              </a:rPr>
              <a:t>Anordnung</a:t>
            </a:r>
            <a:r>
              <a:rPr lang="fr-CH" sz="1400" dirty="0">
                <a:solidFill>
                  <a:schemeClr val="tx1"/>
                </a:solidFill>
              </a:rPr>
              <a:t>.</a:t>
            </a:r>
          </a:p>
          <a:p>
            <a:pPr marL="0" lvl="1" indent="0" algn="just">
              <a:buSzPct val="70000"/>
              <a:buNone/>
              <a:defRPr/>
            </a:pPr>
            <a:endParaRPr lang="fr-CH" sz="1400" dirty="0"/>
          </a:p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Eine der Herausforderungen besteht darin, den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Betroffenen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zu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einem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Akteur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im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Prozess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zu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machen, damit aus Zwang Zustimmung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wird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5673" y="5877272"/>
            <a:ext cx="77348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50" baseline="30000" dirty="0"/>
              <a:t>1</a:t>
            </a:r>
            <a:r>
              <a:rPr lang="fr-CH" sz="1050" dirty="0"/>
              <a:t> SODK &amp; KOKES. (2020). Empfehlungen der Konferenz der kantonalen Sozialdirektorinnen und Sozialdirektoren (SODK) und</a:t>
            </a:r>
          </a:p>
          <a:p>
            <a:r>
              <a:rPr lang="fr-CH" sz="1050" dirty="0"/>
              <a:t>der Konferenz für Kindes- und Erwachsenenschutz (KOKES) </a:t>
            </a:r>
            <a:r>
              <a:rPr lang="fr-CH" sz="1050" dirty="0" err="1"/>
              <a:t>zur</a:t>
            </a:r>
            <a:r>
              <a:rPr lang="fr-CH" sz="1050" dirty="0"/>
              <a:t> </a:t>
            </a:r>
            <a:r>
              <a:rPr lang="fr-CH" sz="1050" dirty="0" err="1"/>
              <a:t>ausserfamiliären</a:t>
            </a:r>
            <a:r>
              <a:rPr lang="fr-CH" sz="1050" dirty="0"/>
              <a:t> Unterbringung.</a:t>
            </a:r>
          </a:p>
        </p:txBody>
      </p:sp>
    </p:spTree>
    <p:extLst>
      <p:ext uri="{BB962C8B-B14F-4D97-AF65-F5344CB8AC3E}">
        <p14:creationId xmlns:p14="http://schemas.microsoft.com/office/powerpoint/2010/main" val="374665794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375047"/>
            <a:ext cx="8435975" cy="461665"/>
          </a:xfrm>
        </p:spPr>
        <p:txBody>
          <a:bodyPr/>
          <a:lstStyle/>
          <a:p>
            <a:pPr algn="ctr"/>
            <a:r>
              <a:rPr lang="fr-CH" sz="2400" b="1" dirty="0" err="1"/>
              <a:t>Interkantonaler </a:t>
            </a:r>
            <a:r>
              <a:rPr lang="fr-CH" sz="2400" b="1" dirty="0"/>
              <a:t>Vergleich</a:t>
            </a:r>
            <a:endParaRPr lang="fr-CH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602128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Quelle: KOKES-</a:t>
            </a:r>
            <a:r>
              <a:rPr lang="fr-CH" sz="900" dirty="0" err="1"/>
              <a:t>Statistik</a:t>
            </a:r>
            <a:r>
              <a:rPr lang="fr-CH" sz="900" dirty="0"/>
              <a:t> 2021/Kinder - </a:t>
            </a:r>
            <a:r>
              <a:rPr lang="fr-CH" sz="900" dirty="0" err="1"/>
              <a:t>laufende</a:t>
            </a:r>
            <a:r>
              <a:rPr lang="fr-CH" sz="900" dirty="0"/>
              <a:t> </a:t>
            </a:r>
            <a:r>
              <a:rPr lang="fr-CH" sz="900" dirty="0" err="1"/>
              <a:t>Massnahmen</a:t>
            </a:r>
            <a:r>
              <a:rPr lang="fr-CH" sz="900" dirty="0"/>
              <a:t> (</a:t>
            </a:r>
            <a:r>
              <a:rPr lang="fr-CH" sz="900" dirty="0" err="1"/>
              <a:t>Anzahl</a:t>
            </a:r>
            <a:r>
              <a:rPr lang="fr-CH" sz="900" dirty="0"/>
              <a:t> Kinder mit </a:t>
            </a:r>
            <a:r>
              <a:rPr lang="fr-CH" sz="900" dirty="0" err="1"/>
              <a:t>Schutzmassnahmen</a:t>
            </a:r>
            <a:r>
              <a:rPr lang="fr-CH" sz="900" dirty="0"/>
              <a:t> </a:t>
            </a:r>
            <a:r>
              <a:rPr lang="fr-CH" sz="900" dirty="0" err="1"/>
              <a:t>am</a:t>
            </a:r>
            <a:r>
              <a:rPr lang="fr-CH" sz="900" dirty="0"/>
              <a:t> 31.12.2021), abrufbar unter: https://www.kokes.ch/application/files/6016/6307/1977/KOKES-Statistik_2021_Kinder_Bestand_Massnahmenarten_Details_A3.pdf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79814"/>
              </p:ext>
            </p:extLst>
          </p:nvPr>
        </p:nvGraphicFramePr>
        <p:xfrm>
          <a:off x="71500" y="1340768"/>
          <a:ext cx="9001000" cy="341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40373187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070937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39918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924436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50724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4659197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901944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6852438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0934609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5707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sz="1600" dirty="0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Ständige</a:t>
                      </a:r>
                      <a:r>
                        <a:rPr kumimoji="0" lang="fr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CH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Wohnbevöl-kerung</a:t>
                      </a:r>
                      <a:r>
                        <a:rPr kumimoji="0" lang="fr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am 31.12.2021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(&lt; 18 Jahre)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Massnahmen</a:t>
                      </a:r>
                      <a:endParaRPr kumimoji="0" lang="fr-CH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387543"/>
                  </a:ext>
                </a:extLst>
              </a:tr>
              <a:tr h="409084">
                <a:tc rowSpan="2">
                  <a:txBody>
                    <a:bodyPr/>
                    <a:lstStyle/>
                    <a:p>
                      <a:endParaRPr lang="fr-CH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308.1 ZGB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310 ZGB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311 ZGB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Gesamt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175867"/>
                  </a:ext>
                </a:extLst>
              </a:tr>
              <a:tr h="142096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Kinder mit </a:t>
                      </a: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Schutzmass-nahme</a:t>
                      </a:r>
                      <a:endParaRPr kumimoji="0" lang="fr-CH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pro 1000 Kinder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Kinder mit </a:t>
                      </a: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Schutzmass-nahme</a:t>
                      </a:r>
                      <a:endParaRPr kumimoji="0" lang="fr-CH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endParaRPr kumimoji="0" lang="fr-CH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 1000 Kinder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Kinder mit </a:t>
                      </a: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Schutzmass-nahme</a:t>
                      </a:r>
                      <a:endParaRPr kumimoji="0" lang="fr-CH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pro 1000 Kinder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Kinder mit </a:t>
                      </a: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Schutzmass-nahme</a:t>
                      </a:r>
                      <a:endParaRPr kumimoji="0" lang="fr-CH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CH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Fälle</a:t>
                      </a:r>
                      <a:r>
                        <a:rPr kumimoji="0" lang="fr-CH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pro 1000 Kinder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252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Freiburg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65'091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1'312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20.16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3.46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2'243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34.46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43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Genf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96'664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1'306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13.51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557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5.76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fr-CH" sz="7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3'304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34.18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116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Jura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13'531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26.24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4.36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585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43.23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3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Neuchâtel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32'402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828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25.55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1'450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44.75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8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Waadt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160'275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713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1.69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2'933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18.30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3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Wallis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61'356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810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2.77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1'547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25.21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32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223464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375047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Ultima ratio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404664"/>
            <a:ext cx="8424862" cy="5256212"/>
          </a:xfrm>
        </p:spPr>
        <p:txBody>
          <a:bodyPr anchor="ctr"/>
          <a:lstStyle/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r>
              <a:rPr lang="de-DE" sz="1400" dirty="0" err="1">
                <a:solidFill>
                  <a:schemeClr val="tx1"/>
                </a:solidFill>
                <a:ea typeface="+mn-ea"/>
                <a:cs typeface="+mn-cs"/>
              </a:rPr>
              <a:t>Schutzmassnahmen</a:t>
            </a:r>
            <a:r>
              <a:rPr lang="de-DE" sz="1400" dirty="0">
                <a:solidFill>
                  <a:schemeClr val="tx1"/>
                </a:solidFill>
                <a:ea typeface="+mn-ea"/>
                <a:cs typeface="+mn-cs"/>
              </a:rPr>
              <a:t> reichen von der in die Familiensphäre am wenigsten einschneidende </a:t>
            </a:r>
            <a:r>
              <a:rPr lang="de-DE" sz="1400" dirty="0" err="1">
                <a:solidFill>
                  <a:schemeClr val="tx1"/>
                </a:solidFill>
                <a:ea typeface="+mn-ea"/>
                <a:cs typeface="+mn-cs"/>
              </a:rPr>
              <a:t>Massnahme</a:t>
            </a:r>
            <a:r>
              <a:rPr lang="de-DE" sz="1400" dirty="0">
                <a:solidFill>
                  <a:schemeClr val="tx1"/>
                </a:solidFill>
                <a:ea typeface="+mn-ea"/>
                <a:cs typeface="+mn-cs"/>
              </a:rPr>
              <a:t>, bis hin zur einschneidendsten </a:t>
            </a:r>
            <a:r>
              <a:rPr lang="de-DE" sz="1400" dirty="0" err="1">
                <a:solidFill>
                  <a:schemeClr val="tx1"/>
                </a:solidFill>
                <a:ea typeface="+mn-ea"/>
                <a:cs typeface="+mn-cs"/>
              </a:rPr>
              <a:t>Massnahme</a:t>
            </a:r>
            <a:r>
              <a:rPr lang="de-DE" sz="1400" dirty="0">
                <a:solidFill>
                  <a:schemeClr val="tx1"/>
                </a:solidFill>
                <a:ea typeface="+mn-ea"/>
                <a:cs typeface="+mn-cs"/>
              </a:rPr>
              <a:t>, dem Entzug des Sorgerechts. Eine Fremdplatzierung wird angeordnet, wenn keine andere </a:t>
            </a:r>
            <a:r>
              <a:rPr lang="de-DE" sz="1400" dirty="0" err="1">
                <a:solidFill>
                  <a:schemeClr val="tx1"/>
                </a:solidFill>
                <a:ea typeface="+mn-ea"/>
                <a:cs typeface="+mn-cs"/>
              </a:rPr>
              <a:t>Massnahme</a:t>
            </a:r>
            <a:r>
              <a:rPr lang="de-DE" sz="1400" dirty="0">
                <a:solidFill>
                  <a:schemeClr val="tx1"/>
                </a:solidFill>
                <a:ea typeface="+mn-ea"/>
                <a:cs typeface="+mn-cs"/>
              </a:rPr>
              <a:t> die notwendige Wirkung erzielt hat, um die Gefährdung zu beheben, oder wenn keine Aussicht besteht, dass eine weniger einschneidende </a:t>
            </a:r>
            <a:r>
              <a:rPr lang="de-DE" sz="1400" dirty="0" err="1">
                <a:solidFill>
                  <a:schemeClr val="tx1"/>
                </a:solidFill>
                <a:ea typeface="+mn-ea"/>
                <a:cs typeface="+mn-cs"/>
              </a:rPr>
              <a:t>Massnahme</a:t>
            </a:r>
            <a:r>
              <a:rPr lang="de-DE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FR" sz="1400" dirty="0">
                <a:solidFill>
                  <a:schemeClr val="tx1"/>
                </a:solidFill>
                <a:ea typeface="+mn-ea"/>
                <a:cs typeface="+mn-cs"/>
              </a:rPr>
              <a:t>den </a:t>
            </a:r>
            <a:r>
              <a:rPr lang="fr-FR" sz="1400" dirty="0" err="1">
                <a:solidFill>
                  <a:schemeClr val="tx1"/>
                </a:solidFill>
                <a:ea typeface="+mn-ea"/>
                <a:cs typeface="+mn-cs"/>
              </a:rPr>
              <a:t>Kindesschutz</a:t>
            </a:r>
            <a:r>
              <a:rPr lang="fr-FR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FR" sz="1400" dirty="0" err="1">
                <a:solidFill>
                  <a:schemeClr val="tx1"/>
                </a:solidFill>
                <a:ea typeface="+mn-ea"/>
                <a:cs typeface="+mn-cs"/>
              </a:rPr>
              <a:t>gewährleisten</a:t>
            </a:r>
            <a:r>
              <a:rPr lang="fr-FR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FR" sz="1400" dirty="0" err="1">
                <a:solidFill>
                  <a:schemeClr val="tx1"/>
                </a:solidFill>
                <a:ea typeface="+mn-ea"/>
                <a:cs typeface="+mn-cs"/>
              </a:rPr>
              <a:t>könnte</a:t>
            </a:r>
            <a:r>
              <a:rPr lang="fr-FR" sz="140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fr-CH" sz="1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1" indent="0" algn="just">
              <a:buSzPct val="70000"/>
              <a:buNone/>
              <a:defRPr/>
            </a:pPr>
            <a:endParaRPr lang="fr-CH" sz="1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endParaRPr lang="fr-CH" sz="1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1" indent="0" algn="just">
              <a:buSzPct val="70000"/>
              <a:buNone/>
              <a:defRPr/>
            </a:pPr>
            <a:endParaRPr lang="fr-CH" sz="1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endParaRPr lang="fr-CH" sz="1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1" indent="0" algn="just">
              <a:buSzPct val="70000"/>
              <a:buNone/>
              <a:defRPr/>
            </a:pPr>
            <a:endParaRPr lang="fr-CH" sz="1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1" indent="0" algn="just">
              <a:buSzPct val="70000"/>
              <a:buNone/>
              <a:defRPr/>
            </a:pPr>
            <a:endParaRPr lang="fr-CH" sz="1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In diesem Sinne führen nicht alle Meldungen, selbst wenn es sich um Misshandlungen handelt, zwangsläufig zum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Entzug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des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Aufenthaltbestimmungsrechts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1526678" y="2780928"/>
            <a:ext cx="6090644" cy="1290371"/>
            <a:chOff x="1619672" y="3578789"/>
            <a:chExt cx="6090644" cy="1290371"/>
          </a:xfrm>
        </p:grpSpPr>
        <p:sp>
          <p:nvSpPr>
            <p:cNvPr id="5" name="Flèche vers le bas 4"/>
            <p:cNvSpPr/>
            <p:nvPr/>
          </p:nvSpPr>
          <p:spPr>
            <a:xfrm rot="16200000">
              <a:off x="4412966" y="1571810"/>
              <a:ext cx="504056" cy="6090644"/>
            </a:xfrm>
            <a:prstGeom prst="downArrow">
              <a:avLst/>
            </a:prstGeom>
            <a:gradFill>
              <a:gsLst>
                <a:gs pos="0">
                  <a:srgbClr val="FFCCCC"/>
                </a:gs>
                <a:gs pos="74000">
                  <a:srgbClr val="FF7C80"/>
                </a:gs>
                <a:gs pos="83000">
                  <a:srgbClr val="FF7C80"/>
                </a:gs>
                <a:gs pos="100000">
                  <a:srgbClr val="CC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1619672" y="3578789"/>
              <a:ext cx="1171277" cy="633670"/>
              <a:chOff x="2678" y="475252"/>
              <a:chExt cx="1171277" cy="633670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2678" y="475252"/>
                <a:ext cx="1171277" cy="633670"/>
              </a:xfrm>
              <a:prstGeom prst="roundRect">
                <a:avLst/>
              </a:prstGeom>
              <a:solidFill>
                <a:srgbClr val="FFCCCC"/>
              </a:solidFill>
              <a:ln>
                <a:solidFill>
                  <a:srgbClr val="FFCCCC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33611" y="506185"/>
                <a:ext cx="1109411" cy="5718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err="1"/>
                  <a:t>Empfehlungen</a:t>
                </a:r>
                <a:r>
                  <a:rPr lang="fr-FR" sz="900" kern="1200" dirty="0"/>
                  <a:t> an die Eltern</a:t>
                </a: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2849514" y="3578789"/>
              <a:ext cx="1171277" cy="633670"/>
              <a:chOff x="1232520" y="475252"/>
              <a:chExt cx="1171277" cy="633670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1232520" y="475252"/>
                <a:ext cx="1171277" cy="633670"/>
              </a:xfrm>
              <a:prstGeom prst="roundRect">
                <a:avLst/>
              </a:prstGeom>
              <a:solidFill>
                <a:srgbClr val="FF9999"/>
              </a:solidFill>
              <a:ln>
                <a:solidFill>
                  <a:srgbClr val="FF9999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263453" y="506185"/>
                <a:ext cx="1109411" cy="5718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err="1"/>
                  <a:t>Aufsicht</a:t>
                </a:r>
                <a:endParaRPr lang="fr-FR" sz="900" kern="1200" dirty="0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4079355" y="3578789"/>
              <a:ext cx="1171277" cy="633670"/>
              <a:chOff x="2462361" y="475252"/>
              <a:chExt cx="1171277" cy="633670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2462361" y="475252"/>
                <a:ext cx="1171277" cy="633670"/>
              </a:xfrm>
              <a:prstGeom prst="roundRect">
                <a:avLst/>
              </a:prstGeom>
              <a:solidFill>
                <a:srgbClr val="FF7C80"/>
              </a:solidFill>
              <a:ln>
                <a:solidFill>
                  <a:srgbClr val="FF7C8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493294" y="506185"/>
                <a:ext cx="1109411" cy="5718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err="1"/>
                  <a:t>Erziehungs-beistandschaft</a:t>
                </a:r>
                <a:endParaRPr lang="fr-FR" sz="900" kern="1200" dirty="0"/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5309196" y="3578789"/>
              <a:ext cx="1171277" cy="633670"/>
              <a:chOff x="3692202" y="475252"/>
              <a:chExt cx="1171277" cy="633670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3692202" y="475252"/>
                <a:ext cx="1171277" cy="633670"/>
              </a:xfrm>
              <a:prstGeom prst="roundRect">
                <a:avLst/>
              </a:prstGeom>
              <a:solidFill>
                <a:srgbClr val="FF5050"/>
              </a:solidFill>
              <a:ln>
                <a:solidFill>
                  <a:srgbClr val="FF5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723135" y="506185"/>
                <a:ext cx="1109411" cy="5718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err="1"/>
                  <a:t>Obhutsentzug</a:t>
                </a:r>
                <a:endParaRPr lang="fr-FR" sz="900" kern="1200" dirty="0"/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6539037" y="3578789"/>
              <a:ext cx="1171277" cy="633670"/>
              <a:chOff x="4922043" y="475252"/>
              <a:chExt cx="1171277" cy="633670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4922043" y="475252"/>
                <a:ext cx="1171277" cy="633670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CH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952976" y="506185"/>
                <a:ext cx="1109411" cy="5718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err="1"/>
                  <a:t>Entzug</a:t>
                </a:r>
                <a:r>
                  <a:rPr lang="fr-FR" sz="900" kern="1200" dirty="0"/>
                  <a:t> des </a:t>
                </a:r>
                <a:r>
                  <a:rPr lang="fr-FR" sz="900" kern="1200" dirty="0" err="1"/>
                  <a:t>Sorgerechts</a:t>
                </a:r>
                <a:endParaRPr lang="fr-FR" sz="9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399776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413088"/>
            <a:ext cx="8435975" cy="400110"/>
          </a:xfrm>
        </p:spPr>
        <p:txBody>
          <a:bodyPr/>
          <a:lstStyle/>
          <a:p>
            <a:pPr algn="ctr"/>
            <a:r>
              <a:rPr lang="fr-CH" sz="2000" b="1" dirty="0"/>
              <a:t>Vignette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916" y="908720"/>
            <a:ext cx="8424862" cy="5234780"/>
          </a:xfrm>
        </p:spPr>
        <p:txBody>
          <a:bodyPr anchor="ctr"/>
          <a:lstStyle/>
          <a:p>
            <a:pPr marL="0" indent="0">
              <a:buNone/>
            </a:pPr>
            <a:r>
              <a:rPr lang="fr-CH" sz="1500" b="1" dirty="0"/>
              <a:t>12-jähriger Junge</a:t>
            </a:r>
          </a:p>
          <a:p>
            <a:pPr marL="0" indent="0">
              <a:buNone/>
            </a:pPr>
            <a:endParaRPr lang="fr-CH" sz="1500" dirty="0"/>
          </a:p>
          <a:p>
            <a:pPr algn="just"/>
            <a:r>
              <a:rPr lang="fr-CH" sz="1400" dirty="0" err="1"/>
              <a:t>Meldung</a:t>
            </a:r>
            <a:r>
              <a:rPr lang="fr-CH" sz="1400" dirty="0"/>
              <a:t> </a:t>
            </a:r>
            <a:r>
              <a:rPr lang="fr-CH" sz="1400" dirty="0" err="1"/>
              <a:t>durch</a:t>
            </a:r>
            <a:r>
              <a:rPr lang="fr-CH" sz="1400" dirty="0"/>
              <a:t> Lehrer</a:t>
            </a:r>
          </a:p>
          <a:p>
            <a:pPr marL="0" indent="0" algn="just">
              <a:buNone/>
            </a:pPr>
            <a:endParaRPr lang="fr-CH" sz="1400" dirty="0"/>
          </a:p>
          <a:p>
            <a:pPr algn="just"/>
            <a:r>
              <a:rPr lang="fr-CH" sz="1400" dirty="0" err="1"/>
              <a:t>Verdacht</a:t>
            </a:r>
            <a:r>
              <a:rPr lang="fr-CH" sz="1400" dirty="0"/>
              <a:t> von </a:t>
            </a:r>
            <a:r>
              <a:rPr lang="fr-CH" sz="1400" dirty="0" err="1"/>
              <a:t>körperlicher</a:t>
            </a:r>
            <a:r>
              <a:rPr lang="fr-CH" sz="1400" dirty="0"/>
              <a:t> Misshandlung </a:t>
            </a:r>
          </a:p>
          <a:p>
            <a:pPr marL="0" indent="0" algn="just">
              <a:buNone/>
            </a:pPr>
            <a:endParaRPr lang="fr-CH" sz="1400" dirty="0"/>
          </a:p>
          <a:p>
            <a:pPr algn="just"/>
            <a:r>
              <a:rPr lang="fr-CH" sz="1400" dirty="0"/>
              <a:t>Laut </a:t>
            </a:r>
            <a:r>
              <a:rPr lang="fr-CH" sz="1400" dirty="0" err="1"/>
              <a:t>dem</a:t>
            </a:r>
            <a:r>
              <a:rPr lang="fr-CH" sz="1400" dirty="0"/>
              <a:t> </a:t>
            </a:r>
            <a:r>
              <a:rPr lang="fr-CH" sz="1400" dirty="0" err="1"/>
              <a:t>Jungen</a:t>
            </a:r>
            <a:r>
              <a:rPr lang="fr-CH" sz="1400" dirty="0"/>
              <a:t> </a:t>
            </a:r>
            <a:r>
              <a:rPr lang="fr-CH" sz="1400" dirty="0" err="1"/>
              <a:t>hat</a:t>
            </a:r>
            <a:r>
              <a:rPr lang="fr-CH" sz="1400" dirty="0"/>
              <a:t> sein Stiefvater ihn das letzte Mal am Vorabend </a:t>
            </a:r>
            <a:r>
              <a:rPr lang="fr-CH" sz="1400" dirty="0" err="1"/>
              <a:t>geschlagen</a:t>
            </a:r>
            <a:r>
              <a:rPr lang="fr-CH" sz="1400" dirty="0"/>
              <a:t> (</a:t>
            </a:r>
            <a:r>
              <a:rPr lang="fr-CH" sz="1400" dirty="0" err="1"/>
              <a:t>Schlagspuren</a:t>
            </a:r>
            <a:r>
              <a:rPr lang="fr-CH" sz="1400" dirty="0"/>
              <a:t> im Gesicht und am Körper), </a:t>
            </a:r>
            <a:r>
              <a:rPr lang="fr-CH" altLang="fr-FR" sz="1400" dirty="0" err="1"/>
              <a:t>nach</a:t>
            </a:r>
            <a:r>
              <a:rPr lang="fr-CH" altLang="fr-FR" sz="1400" dirty="0"/>
              <a:t> </a:t>
            </a:r>
            <a:r>
              <a:rPr lang="fr-CH" altLang="fr-FR" sz="1400" dirty="0" err="1"/>
              <a:t>einem</a:t>
            </a:r>
            <a:r>
              <a:rPr lang="fr-CH" altLang="fr-FR" sz="1400" dirty="0"/>
              <a:t> </a:t>
            </a:r>
            <a:r>
              <a:rPr lang="fr-CH" altLang="fr-FR" sz="1400" dirty="0" err="1"/>
              <a:t>Streit</a:t>
            </a:r>
            <a:r>
              <a:rPr lang="fr-CH" altLang="fr-FR" sz="1400" dirty="0"/>
              <a:t> </a:t>
            </a:r>
            <a:r>
              <a:rPr lang="fr-CH" altLang="fr-FR" sz="1400" dirty="0" err="1"/>
              <a:t>zwei</a:t>
            </a:r>
            <a:r>
              <a:rPr lang="fr-CH" altLang="fr-FR" sz="1400" dirty="0"/>
              <a:t> Tage </a:t>
            </a:r>
            <a:r>
              <a:rPr lang="fr-CH" altLang="fr-FR" sz="1400" dirty="0" err="1"/>
              <a:t>zuvor</a:t>
            </a:r>
            <a:r>
              <a:rPr lang="fr-CH" altLang="fr-FR" sz="1400" dirty="0"/>
              <a:t>.</a:t>
            </a:r>
          </a:p>
          <a:p>
            <a:pPr algn="just"/>
            <a:endParaRPr lang="fr-CH" altLang="fr-FR" sz="1400" dirty="0"/>
          </a:p>
          <a:p>
            <a:pPr algn="just"/>
            <a:endParaRPr lang="fr-CH" sz="1400" dirty="0"/>
          </a:p>
          <a:p>
            <a:pPr marL="0" indent="0" algn="just">
              <a:buNone/>
            </a:pPr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marL="0" indent="0" algn="just">
              <a:buNone/>
            </a:pPr>
            <a:endParaRPr lang="fr-CH" sz="1400" dirty="0"/>
          </a:p>
          <a:p>
            <a:pPr algn="just"/>
            <a:r>
              <a:rPr lang="fr-CH" sz="1400" dirty="0"/>
              <a:t>Das Kind berichtet, dass es wiederholt körperlich misshandelt wird (Ohrfeigen, Faustschläge, </a:t>
            </a:r>
            <a:r>
              <a:rPr lang="fr-CH" sz="1400" dirty="0" err="1"/>
              <a:t>Gürtelschläge</a:t>
            </a:r>
            <a:r>
              <a:rPr lang="fr-CH" sz="1400" dirty="0"/>
              <a:t>). </a:t>
            </a:r>
          </a:p>
          <a:p>
            <a:pPr marL="0" indent="0" algn="just">
              <a:buNone/>
            </a:pPr>
            <a:endParaRPr lang="fr-CH" sz="1400" dirty="0"/>
          </a:p>
          <a:p>
            <a:pPr algn="just"/>
            <a:r>
              <a:rPr lang="fr-CH" sz="1400" dirty="0"/>
              <a:t>Pablo </a:t>
            </a:r>
            <a:r>
              <a:rPr lang="fr-CH" sz="1400" dirty="0" err="1"/>
              <a:t>wohnt</a:t>
            </a:r>
            <a:r>
              <a:rPr lang="fr-CH" sz="1400" dirty="0"/>
              <a:t> mit seiner Mutter, seinem Stiefvater und seiner 6-jährigen Halbschwester</a:t>
            </a:r>
          </a:p>
          <a:p>
            <a:pPr algn="just"/>
            <a:endParaRPr lang="fr-CH" sz="1400" dirty="0"/>
          </a:p>
          <a:p>
            <a:pPr algn="just">
              <a:buFont typeface="Wingdings" panose="05000000000000000000" pitchFamily="2" charset="2"/>
              <a:buChar char="à"/>
            </a:pPr>
            <a:r>
              <a:rPr lang="fr-CH" sz="1400" dirty="0"/>
              <a:t>Meldung an die KESB </a:t>
            </a:r>
            <a:r>
              <a:rPr lang="fr-CH" sz="1400" dirty="0" err="1"/>
              <a:t>wegen</a:t>
            </a:r>
            <a:r>
              <a:rPr lang="fr-CH" sz="1400" dirty="0"/>
              <a:t> </a:t>
            </a:r>
            <a:r>
              <a:rPr lang="fr-CH" sz="1400" dirty="0" err="1"/>
              <a:t>Verdacht</a:t>
            </a:r>
            <a:r>
              <a:rPr lang="fr-CH" sz="1400" dirty="0"/>
              <a:t> </a:t>
            </a:r>
            <a:r>
              <a:rPr lang="fr-CH" sz="1400" dirty="0" err="1"/>
              <a:t>auf</a:t>
            </a:r>
            <a:r>
              <a:rPr lang="fr-CH" sz="1400" dirty="0"/>
              <a:t> körperliche Misshandlung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555776" y="3212976"/>
            <a:ext cx="1656183" cy="1152128"/>
            <a:chOff x="1219201" y="1412776"/>
            <a:chExt cx="3170237" cy="237648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1" y="1412776"/>
              <a:ext cx="3170237" cy="23764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</p:pic>
        <p:sp>
          <p:nvSpPr>
            <p:cNvPr id="8" name="Ellipse 7"/>
            <p:cNvSpPr/>
            <p:nvPr/>
          </p:nvSpPr>
          <p:spPr>
            <a:xfrm>
              <a:off x="1579563" y="2152551"/>
              <a:ext cx="1028700" cy="10080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H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220072" y="3246425"/>
            <a:ext cx="1889985" cy="1118679"/>
            <a:chOff x="5140325" y="2348880"/>
            <a:chExt cx="3095625" cy="205263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99100" y="2348880"/>
              <a:ext cx="2736850" cy="2052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" name="Ellipse 10"/>
            <p:cNvSpPr/>
            <p:nvPr/>
          </p:nvSpPr>
          <p:spPr>
            <a:xfrm>
              <a:off x="5140325" y="2871168"/>
              <a:ext cx="1027112" cy="1008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H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23382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351542"/>
              </p:ext>
            </p:extLst>
          </p:nvPr>
        </p:nvGraphicFramePr>
        <p:xfrm>
          <a:off x="359569" y="980728"/>
          <a:ext cx="8424862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èche droite 7"/>
          <p:cNvSpPr/>
          <p:nvPr/>
        </p:nvSpPr>
        <p:spPr>
          <a:xfrm>
            <a:off x="5190800" y="1197124"/>
            <a:ext cx="288032" cy="45719"/>
          </a:xfrm>
          <a:prstGeom prst="rightArrow">
            <a:avLst/>
          </a:prstGeom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bas 9"/>
          <p:cNvSpPr/>
          <p:nvPr/>
        </p:nvSpPr>
        <p:spPr>
          <a:xfrm>
            <a:off x="2705043" y="2132856"/>
            <a:ext cx="45719" cy="216024"/>
          </a:xfrm>
          <a:prstGeom prst="downArrow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bas 10"/>
          <p:cNvSpPr/>
          <p:nvPr/>
        </p:nvSpPr>
        <p:spPr>
          <a:xfrm>
            <a:off x="2726081" y="3284984"/>
            <a:ext cx="45719" cy="216024"/>
          </a:xfrm>
          <a:prstGeom prst="downArrow">
            <a:avLst/>
          </a:prstGeom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Flèche droite 7">
            <a:extLst>
              <a:ext uri="{FF2B5EF4-FFF2-40B4-BE49-F238E27FC236}">
                <a16:creationId xmlns:a16="http://schemas.microsoft.com/office/drawing/2014/main" id="{C698329C-DF8B-3137-4EDC-B5C9A6584412}"/>
              </a:ext>
            </a:extLst>
          </p:cNvPr>
          <p:cNvSpPr/>
          <p:nvPr/>
        </p:nvSpPr>
        <p:spPr>
          <a:xfrm>
            <a:off x="5190800" y="1341140"/>
            <a:ext cx="288032" cy="45719"/>
          </a:xfrm>
          <a:prstGeom prst="rightArrow">
            <a:avLst/>
          </a:prstGeom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Flèche droite 7">
            <a:extLst>
              <a:ext uri="{FF2B5EF4-FFF2-40B4-BE49-F238E27FC236}">
                <a16:creationId xmlns:a16="http://schemas.microsoft.com/office/drawing/2014/main" id="{61B49DE3-1A82-7FDF-32FD-A5E2167A5B11}"/>
              </a:ext>
            </a:extLst>
          </p:cNvPr>
          <p:cNvSpPr/>
          <p:nvPr/>
        </p:nvSpPr>
        <p:spPr>
          <a:xfrm>
            <a:off x="5190800" y="1493540"/>
            <a:ext cx="288032" cy="45719"/>
          </a:xfrm>
          <a:prstGeom prst="rightArrow">
            <a:avLst/>
          </a:prstGeom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CE34AB4-861B-7500-570D-47C15F8A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17599"/>
            <a:ext cx="8435975" cy="5191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000" b="1" dirty="0"/>
              <a:t>Vignette (Fortsetzung)</a:t>
            </a:r>
          </a:p>
        </p:txBody>
      </p:sp>
    </p:spTree>
    <p:extLst>
      <p:ext uri="{BB962C8B-B14F-4D97-AF65-F5344CB8AC3E}">
        <p14:creationId xmlns:p14="http://schemas.microsoft.com/office/powerpoint/2010/main" val="182603761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382311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Bestätigte, aber nicht angeordnete Platzierung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188640"/>
            <a:ext cx="8424862" cy="5256212"/>
          </a:xfrm>
        </p:spPr>
        <p:txBody>
          <a:bodyPr anchor="ctr"/>
          <a:lstStyle/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In vielen Situationen wird die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Platzierung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gemeinsam mit dem Kind und den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Eltern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gestaltet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und es wird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keine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Massnahme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im Sinne von Art. 310 ZGB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angeordnet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  <a:p>
            <a:pPr marL="0" lvl="1" indent="0" algn="just">
              <a:buSzPct val="70000"/>
              <a:buNone/>
              <a:defRPr/>
            </a:pPr>
            <a:endParaRPr lang="fr-CH" sz="1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In diesem Fall werden die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Platzierungsentscheide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von der KESB bestätigt,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jedoch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wird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nur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eine Beistandschaft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nach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Art. 308 ZGB in den Statistiken erscheinen. </a:t>
            </a:r>
          </a:p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endParaRPr lang="fr-CH" sz="1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Zu beachten ist, dass im Wallis jede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Platzierung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mit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mindestens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einer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 Beistandschaft (Art. 308) </a:t>
            </a:r>
            <a:r>
              <a:rPr lang="fr-CH" sz="1400" dirty="0" err="1">
                <a:solidFill>
                  <a:schemeClr val="tx1"/>
                </a:solidFill>
                <a:ea typeface="+mn-ea"/>
                <a:cs typeface="+mn-cs"/>
              </a:rPr>
              <a:t>einhergeht</a:t>
            </a: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15740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413088"/>
            <a:ext cx="8435975" cy="4001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000" b="1" dirty="0"/>
              <a:t>Vignette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620266"/>
            <a:ext cx="8424862" cy="5040982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fr-CH" sz="1200" b="1" dirty="0"/>
              <a:t>13-jähriger Junge (zum Zeitpunkt der </a:t>
            </a:r>
            <a:r>
              <a:rPr lang="fr-CH" sz="1200" b="1" dirty="0" err="1"/>
              <a:t>Platzierung</a:t>
            </a:r>
            <a:r>
              <a:rPr lang="fr-CH" sz="12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fr-CH" sz="1200" b="1" dirty="0"/>
          </a:p>
          <a:p>
            <a:pPr lvl="0" algn="just">
              <a:spcBef>
                <a:spcPts val="0"/>
              </a:spcBef>
            </a:pPr>
            <a:r>
              <a:rPr lang="fr-CH" sz="1200" dirty="0">
                <a:solidFill>
                  <a:srgbClr val="000000"/>
                </a:solidFill>
              </a:rPr>
              <a:t>April 2019: Bericht der Gemeindepolizei über schwere und fast tägliche Alkoholprobleme der Eltern.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fr-CH" sz="12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fr-CH" sz="1200" dirty="0">
                <a:solidFill>
                  <a:srgbClr val="000000"/>
                </a:solidFill>
              </a:rPr>
              <a:t>März 2021: Scheidungsurteil, </a:t>
            </a:r>
            <a:r>
              <a:rPr lang="fr-CH" sz="1200" dirty="0" err="1">
                <a:solidFill>
                  <a:srgbClr val="000000"/>
                </a:solidFill>
              </a:rPr>
              <a:t>Sorgerecht</a:t>
            </a:r>
            <a:r>
              <a:rPr lang="fr-CH" sz="1200" dirty="0">
                <a:solidFill>
                  <a:srgbClr val="000000"/>
                </a:solidFill>
              </a:rPr>
              <a:t> der Mutter, Besuchsrecht des Vaters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fr-CH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CH" sz="1200" dirty="0">
                <a:solidFill>
                  <a:srgbClr val="000000"/>
                </a:solidFill>
              </a:rPr>
              <a:t>Mai 2021: Vorübergehender Entzug des Sorgerechts der Mutter und Übertragung auf den Vater, Einrichtung </a:t>
            </a:r>
            <a:r>
              <a:rPr lang="fr-CH" sz="1200" dirty="0" err="1">
                <a:solidFill>
                  <a:srgbClr val="000000"/>
                </a:solidFill>
              </a:rPr>
              <a:t>einer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Erziehungsbeistandschaft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und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Beistandschaft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de-DE" sz="1200" dirty="0">
                <a:solidFill>
                  <a:srgbClr val="000000"/>
                </a:solidFill>
              </a:rPr>
              <a:t>zur Überwachung des persönlichen Verkehrs </a:t>
            </a:r>
            <a:r>
              <a:rPr lang="fr-CH" sz="1200" dirty="0">
                <a:solidFill>
                  <a:srgbClr val="000000"/>
                </a:solidFill>
              </a:rPr>
              <a:t>(Art. 308 Abs. 1 und 2 ZGB)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fr-CH" sz="12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fr-CH" sz="1200" dirty="0">
                <a:solidFill>
                  <a:srgbClr val="000000"/>
                </a:solidFill>
              </a:rPr>
              <a:t>Januar-März 2022: </a:t>
            </a:r>
            <a:r>
              <a:rPr lang="fr-CH" sz="1200" dirty="0" err="1">
                <a:solidFill>
                  <a:srgbClr val="000000"/>
                </a:solidFill>
              </a:rPr>
              <a:t>Bericht</a:t>
            </a:r>
            <a:r>
              <a:rPr lang="fr-CH" sz="1200" dirty="0">
                <a:solidFill>
                  <a:srgbClr val="000000"/>
                </a:solidFill>
              </a:rPr>
              <a:t> des AKS und des ZET, aus dem hervorgeht, dass das Kind weiterhin </a:t>
            </a:r>
            <a:r>
              <a:rPr lang="fr-CH" sz="1200" dirty="0" err="1">
                <a:solidFill>
                  <a:srgbClr val="000000"/>
                </a:solidFill>
              </a:rPr>
              <a:t>einem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Vernachlässigungsrisiko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ausgesetzt</a:t>
            </a:r>
            <a:r>
              <a:rPr lang="fr-CH" sz="1200" dirty="0">
                <a:solidFill>
                  <a:srgbClr val="000000"/>
                </a:solidFill>
              </a:rPr>
              <a:t> ist, das seine Entwicklung ernsthaft beeinträchtigt.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fr-CH" sz="12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fr-CH" sz="1200" dirty="0">
                <a:solidFill>
                  <a:srgbClr val="000000"/>
                </a:solidFill>
              </a:rPr>
              <a:t>März 2022: </a:t>
            </a:r>
            <a:r>
              <a:rPr lang="fr-CH" sz="1200" dirty="0" err="1">
                <a:solidFill>
                  <a:srgbClr val="000000"/>
                </a:solidFill>
              </a:rPr>
              <a:t>Anhörung</a:t>
            </a:r>
            <a:r>
              <a:rPr lang="fr-CH" sz="1200" dirty="0">
                <a:solidFill>
                  <a:srgbClr val="000000"/>
                </a:solidFill>
              </a:rPr>
              <a:t> der Eltern, die zugeben, dass ihr Sohn </a:t>
            </a:r>
            <a:r>
              <a:rPr lang="fr-CH" sz="1200" dirty="0" err="1">
                <a:solidFill>
                  <a:srgbClr val="000000"/>
                </a:solidFill>
              </a:rPr>
              <a:t>aufgrund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ihres</a:t>
            </a:r>
            <a:r>
              <a:rPr lang="fr-CH" sz="1200" dirty="0">
                <a:solidFill>
                  <a:srgbClr val="000000"/>
                </a:solidFill>
              </a:rPr>
              <a:t> Alkoholkonsums einer eindeutigen Gefahr ausgesetzt ist.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fr-CH" sz="12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fr-CH" sz="1200" dirty="0">
                <a:solidFill>
                  <a:srgbClr val="000000"/>
                </a:solidFill>
              </a:rPr>
              <a:t>April 2022: </a:t>
            </a:r>
            <a:r>
              <a:rPr lang="fr-CH" sz="1200" dirty="0" err="1">
                <a:solidFill>
                  <a:srgbClr val="000000"/>
                </a:solidFill>
              </a:rPr>
              <a:t>Besuch</a:t>
            </a:r>
            <a:r>
              <a:rPr lang="fr-CH" sz="1200" dirty="0">
                <a:solidFill>
                  <a:srgbClr val="000000"/>
                </a:solidFill>
              </a:rPr>
              <a:t> des </a:t>
            </a:r>
            <a:r>
              <a:rPr lang="fr-CH" sz="1200" dirty="0" err="1">
                <a:solidFill>
                  <a:srgbClr val="000000"/>
                </a:solidFill>
              </a:rPr>
              <a:t>Heims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durch</a:t>
            </a:r>
            <a:r>
              <a:rPr lang="fr-CH" sz="1200" dirty="0">
                <a:solidFill>
                  <a:srgbClr val="000000"/>
                </a:solidFill>
              </a:rPr>
              <a:t> den </a:t>
            </a:r>
            <a:r>
              <a:rPr lang="fr-CH" sz="1200" dirty="0" err="1">
                <a:solidFill>
                  <a:srgbClr val="000000"/>
                </a:solidFill>
              </a:rPr>
              <a:t>Jugendlichen</a:t>
            </a:r>
            <a:r>
              <a:rPr lang="fr-CH" sz="1200" dirty="0">
                <a:solidFill>
                  <a:srgbClr val="000000"/>
                </a:solidFill>
              </a:rPr>
              <a:t> und seine Eltern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fr-CH" sz="12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fr-CH" sz="1200" dirty="0">
                <a:solidFill>
                  <a:srgbClr val="000000"/>
                </a:solidFill>
              </a:rPr>
              <a:t>August 2022: </a:t>
            </a:r>
            <a:r>
              <a:rPr lang="fr-CH" sz="1200" dirty="0" err="1">
                <a:solidFill>
                  <a:srgbClr val="000000"/>
                </a:solidFill>
              </a:rPr>
              <a:t>Freiwillige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Unterbringung</a:t>
            </a:r>
            <a:r>
              <a:rPr lang="fr-CH" sz="1200" dirty="0">
                <a:solidFill>
                  <a:srgbClr val="000000"/>
                </a:solidFill>
              </a:rPr>
              <a:t> mit </a:t>
            </a:r>
            <a:r>
              <a:rPr lang="fr-CH" sz="1200" dirty="0" err="1">
                <a:solidFill>
                  <a:srgbClr val="000000"/>
                </a:solidFill>
              </a:rPr>
              <a:t>Überwachung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durch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das</a:t>
            </a:r>
            <a:r>
              <a:rPr lang="fr-CH" sz="1200" dirty="0">
                <a:solidFill>
                  <a:srgbClr val="000000"/>
                </a:solidFill>
              </a:rPr>
              <a:t> AKS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fr-CH" sz="12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fr-CH" sz="1200" dirty="0">
                <a:solidFill>
                  <a:srgbClr val="000000"/>
                </a:solidFill>
              </a:rPr>
              <a:t>Ende August 2022 </a:t>
            </a:r>
            <a:r>
              <a:rPr lang="fr-CH" sz="1200" dirty="0" err="1">
                <a:solidFill>
                  <a:srgbClr val="000000"/>
                </a:solidFill>
              </a:rPr>
              <a:t>unternimmt</a:t>
            </a:r>
            <a:r>
              <a:rPr lang="fr-CH" sz="1200" dirty="0">
                <a:solidFill>
                  <a:srgbClr val="000000"/>
                </a:solidFill>
              </a:rPr>
              <a:t> die KESB </a:t>
            </a:r>
            <a:r>
              <a:rPr lang="fr-CH" sz="1200" dirty="0" err="1">
                <a:solidFill>
                  <a:srgbClr val="000000"/>
                </a:solidFill>
              </a:rPr>
              <a:t>folgende</a:t>
            </a:r>
            <a:r>
              <a:rPr lang="fr-CH" sz="1200" dirty="0">
                <a:solidFill>
                  <a:srgbClr val="000000"/>
                </a:solidFill>
              </a:rPr>
              <a:t> </a:t>
            </a:r>
            <a:r>
              <a:rPr lang="fr-CH" sz="1200" dirty="0" err="1">
                <a:solidFill>
                  <a:srgbClr val="000000"/>
                </a:solidFill>
              </a:rPr>
              <a:t>Schritte</a:t>
            </a:r>
            <a:r>
              <a:rPr lang="fr-CH" sz="1200" dirty="0">
                <a:solidFill>
                  <a:srgbClr val="000000"/>
                </a:solidFill>
              </a:rPr>
              <a:t>:</a:t>
            </a:r>
          </a:p>
          <a:p>
            <a:pPr marL="1085850" lvl="3" algn="just">
              <a:spcBef>
                <a:spcPts val="0"/>
              </a:spcBef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050" dirty="0">
                <a:solidFill>
                  <a:srgbClr val="FF0000"/>
                </a:solidFill>
              </a:rPr>
              <a:t>nimmt zur Kenntnis, dass der Minderjährige ab August 2022 auf unbestimmte Zeit freiwillig in einem Heim untergebracht wird</a:t>
            </a:r>
          </a:p>
          <a:p>
            <a:pPr marL="1085850" lvl="3" algn="just">
              <a:spcBef>
                <a:spcPts val="0"/>
              </a:spcBef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050" dirty="0" err="1">
                <a:solidFill>
                  <a:srgbClr val="FF0000"/>
                </a:solidFill>
              </a:rPr>
              <a:t>legt</a:t>
            </a:r>
            <a:r>
              <a:rPr lang="fr-CH" sz="1050" dirty="0">
                <a:solidFill>
                  <a:srgbClr val="FF0000"/>
                </a:solidFill>
              </a:rPr>
              <a:t> das Besuchsrecht des Vaters und der Mutter fest </a:t>
            </a:r>
          </a:p>
          <a:p>
            <a:pPr marL="1085850" lvl="3" algn="just">
              <a:spcBef>
                <a:spcPts val="0"/>
              </a:spcBef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050" dirty="0" err="1">
                <a:solidFill>
                  <a:srgbClr val="FF0000"/>
                </a:solidFill>
              </a:rPr>
              <a:t>fordert</a:t>
            </a:r>
            <a:r>
              <a:rPr lang="fr-CH" sz="1050" dirty="0">
                <a:solidFill>
                  <a:srgbClr val="FF0000"/>
                </a:solidFill>
              </a:rPr>
              <a:t> den </a:t>
            </a:r>
            <a:r>
              <a:rPr lang="fr-CH" sz="1050" dirty="0" err="1">
                <a:solidFill>
                  <a:srgbClr val="FF0000"/>
                </a:solidFill>
              </a:rPr>
              <a:t>Beistand</a:t>
            </a:r>
            <a:r>
              <a:rPr lang="fr-CH" sz="1050" dirty="0">
                <a:solidFill>
                  <a:srgbClr val="FF0000"/>
                </a:solidFill>
              </a:rPr>
              <a:t> </a:t>
            </a:r>
            <a:r>
              <a:rPr lang="fr-CH" sz="1050" dirty="0" err="1">
                <a:solidFill>
                  <a:srgbClr val="FF0000"/>
                </a:solidFill>
              </a:rPr>
              <a:t>auf</a:t>
            </a:r>
            <a:r>
              <a:rPr lang="fr-CH" sz="1050" dirty="0">
                <a:solidFill>
                  <a:srgbClr val="FF0000"/>
                </a:solidFill>
              </a:rPr>
              <a:t>, innerhalb von drei Monaten einen Bericht vorzulegen</a:t>
            </a:r>
          </a:p>
        </p:txBody>
      </p:sp>
    </p:spTree>
    <p:extLst>
      <p:ext uri="{BB962C8B-B14F-4D97-AF65-F5344CB8AC3E}">
        <p14:creationId xmlns:p14="http://schemas.microsoft.com/office/powerpoint/2010/main" val="162155561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07766"/>
            <a:ext cx="7772400" cy="1077218"/>
          </a:xfrm>
          <a:ln w="19050">
            <a:solidFill>
              <a:srgbClr val="E1282B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H" sz="3200" dirty="0">
                <a:solidFill>
                  <a:schemeClr val="tx1"/>
                </a:solidFill>
              </a:rPr>
              <a:t>Rolle und Arbeitsziele des </a:t>
            </a:r>
            <a:r>
              <a:rPr lang="fr-CH" sz="3200" dirty="0" err="1">
                <a:solidFill>
                  <a:schemeClr val="tx1"/>
                </a:solidFill>
              </a:rPr>
              <a:t>Beistands</a:t>
            </a:r>
            <a:r>
              <a:rPr lang="fr-CH" sz="3200" dirty="0">
                <a:solidFill>
                  <a:schemeClr val="tx1"/>
                </a:solidFill>
              </a:rPr>
              <a:t> </a:t>
            </a:r>
            <a:r>
              <a:rPr lang="fr-CH" sz="3200" dirty="0" err="1">
                <a:solidFill>
                  <a:schemeClr val="tx1"/>
                </a:solidFill>
              </a:rPr>
              <a:t>im</a:t>
            </a:r>
            <a:r>
              <a:rPr lang="fr-CH" sz="3200" dirty="0">
                <a:solidFill>
                  <a:schemeClr val="tx1"/>
                </a:solidFill>
              </a:rPr>
              <a:t> </a:t>
            </a:r>
            <a:r>
              <a:rPr lang="fr-CH" sz="3200" dirty="0" err="1">
                <a:solidFill>
                  <a:schemeClr val="tx1"/>
                </a:solidFill>
              </a:rPr>
              <a:t>Rahmen</a:t>
            </a:r>
            <a:r>
              <a:rPr lang="fr-CH" sz="3200" dirty="0">
                <a:solidFill>
                  <a:schemeClr val="tx1"/>
                </a:solidFill>
              </a:rPr>
              <a:t> von </a:t>
            </a:r>
            <a:r>
              <a:rPr lang="fr-CH" sz="3200" dirty="0" err="1">
                <a:solidFill>
                  <a:schemeClr val="tx1"/>
                </a:solidFill>
              </a:rPr>
              <a:t>Platzierungsfällen</a:t>
            </a:r>
            <a:endParaRPr lang="fr-C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4321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259200"/>
            <a:ext cx="8435975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400" b="1" dirty="0"/>
              <a:t>Die jeweiligen Mandate der KESB </a:t>
            </a:r>
            <a:r>
              <a:rPr lang="fr-CH" sz="2400" b="1" dirty="0" err="1"/>
              <a:t>und</a:t>
            </a:r>
            <a:r>
              <a:rPr lang="fr-CH" sz="2400" b="1" dirty="0"/>
              <a:t> des AKS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C7CD26F0-246B-2451-D61B-1D758F248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043864"/>
              </p:ext>
            </p:extLst>
          </p:nvPr>
        </p:nvGraphicFramePr>
        <p:xfrm>
          <a:off x="1154914" y="697792"/>
          <a:ext cx="6880193" cy="481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06542" imgH="6246586" progId="Word.Document.12">
                  <p:embed/>
                </p:oleObj>
              </mc:Choice>
              <mc:Fallback>
                <p:oleObj name="Document" r:id="rId2" imgW="8906542" imgH="6246586" progId="Word.Document.12">
                  <p:embed/>
                  <p:pic>
                    <p:nvPicPr>
                      <p:cNvPr id="13" name="Obje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4914" y="697792"/>
                        <a:ext cx="6880193" cy="481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7038D52-ACA0-EABD-13CA-64E51A93B4CA}"/>
              </a:ext>
            </a:extLst>
          </p:cNvPr>
          <p:cNvSpPr/>
          <p:nvPr/>
        </p:nvSpPr>
        <p:spPr>
          <a:xfrm>
            <a:off x="4701328" y="2852936"/>
            <a:ext cx="1958904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CFB2AE9-AFCC-6917-06BE-E762D4B0C09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660232" y="3392996"/>
            <a:ext cx="582787" cy="672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E18EE-232C-CAE2-33DF-8EA4E3811916}"/>
              </a:ext>
            </a:extLst>
          </p:cNvPr>
          <p:cNvSpPr/>
          <p:nvPr/>
        </p:nvSpPr>
        <p:spPr>
          <a:xfrm>
            <a:off x="7318917" y="3068959"/>
            <a:ext cx="1285531" cy="10128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2097E5-980B-59A5-E711-F5959971709D}"/>
              </a:ext>
            </a:extLst>
          </p:cNvPr>
          <p:cNvSpPr txBox="1"/>
          <p:nvPr/>
        </p:nvSpPr>
        <p:spPr>
          <a:xfrm>
            <a:off x="7308304" y="3174067"/>
            <a:ext cx="1307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Rolle des </a:t>
            </a:r>
            <a:r>
              <a:rPr lang="fr-CH" sz="1200" dirty="0" err="1"/>
              <a:t>Beistands</a:t>
            </a:r>
            <a:r>
              <a:rPr lang="fr-CH" sz="1200" dirty="0"/>
              <a:t> </a:t>
            </a:r>
            <a:r>
              <a:rPr lang="fr-CH" sz="1200" dirty="0" err="1"/>
              <a:t>im</a:t>
            </a:r>
            <a:r>
              <a:rPr lang="fr-CH" sz="1200" dirty="0"/>
              <a:t> </a:t>
            </a:r>
            <a:r>
              <a:rPr lang="fr-CH" sz="1200" dirty="0" err="1"/>
              <a:t>Falle</a:t>
            </a:r>
            <a:r>
              <a:rPr lang="fr-CH" sz="1200" dirty="0"/>
              <a:t> </a:t>
            </a:r>
            <a:r>
              <a:rPr lang="fr-CH" sz="1200" dirty="0" err="1"/>
              <a:t>einer</a:t>
            </a:r>
            <a:r>
              <a:rPr lang="fr-CH" sz="1200" dirty="0"/>
              <a:t> </a:t>
            </a:r>
            <a:r>
              <a:rPr lang="fr-CH" sz="1200" dirty="0" err="1"/>
              <a:t>Platzierung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93028599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012" y="403200"/>
            <a:ext cx="8435975" cy="461665"/>
          </a:xfrm>
        </p:spPr>
        <p:txBody>
          <a:bodyPr/>
          <a:lstStyle/>
          <a:p>
            <a:pPr algn="ctr"/>
            <a:r>
              <a:rPr lang="fr-CH" sz="2400" b="1" dirty="0" err="1"/>
              <a:t>Inhalt</a:t>
            </a:r>
            <a:endParaRPr lang="fr-CH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405036"/>
            <a:ext cx="8424862" cy="5256212"/>
          </a:xfrm>
        </p:spPr>
        <p:txBody>
          <a:bodyPr anchor="ctr"/>
          <a:lstStyle/>
          <a:p>
            <a:pPr marL="457200" indent="-457200" algn="just">
              <a:buFontTx/>
              <a:buAutoNum type="arabicPeriod"/>
            </a:pPr>
            <a:r>
              <a:rPr lang="fr-CH" altLang="fr-FR" sz="2000" dirty="0" err="1"/>
              <a:t>Kantonale</a:t>
            </a:r>
            <a:r>
              <a:rPr lang="fr-CH" altLang="fr-FR" sz="2000" dirty="0"/>
              <a:t> </a:t>
            </a:r>
            <a:r>
              <a:rPr lang="fr-CH" altLang="fr-FR" sz="2000" dirty="0" err="1"/>
              <a:t>Dienststelle</a:t>
            </a:r>
            <a:r>
              <a:rPr lang="fr-CH" altLang="fr-FR" sz="2000" dirty="0"/>
              <a:t> </a:t>
            </a:r>
            <a:r>
              <a:rPr lang="fr-CH" altLang="fr-FR" sz="2000" dirty="0" err="1"/>
              <a:t>für</a:t>
            </a:r>
            <a:r>
              <a:rPr lang="fr-CH" altLang="fr-FR" sz="2000" dirty="0"/>
              <a:t> die Jugend</a:t>
            </a:r>
          </a:p>
          <a:p>
            <a:pPr marL="457200" indent="-457200" algn="just">
              <a:buFontTx/>
              <a:buAutoNum type="arabicPeriod"/>
            </a:pPr>
            <a:r>
              <a:rPr lang="fr-CH" altLang="fr-FR" sz="2000" dirty="0" err="1"/>
              <a:t>Kindesschutz</a:t>
            </a:r>
            <a:endParaRPr lang="fr-CH" altLang="fr-FR" sz="2000" dirty="0"/>
          </a:p>
          <a:p>
            <a:pPr marL="457200" indent="-457200" algn="just">
              <a:buFontTx/>
              <a:buAutoNum type="arabicPeriod"/>
            </a:pPr>
            <a:r>
              <a:rPr lang="fr-CH" altLang="fr-FR" sz="2000" dirty="0" err="1"/>
              <a:t>Zwangshilfe</a:t>
            </a:r>
            <a:endParaRPr lang="fr-CH" altLang="fr-FR" sz="2000" dirty="0"/>
          </a:p>
          <a:p>
            <a:pPr marL="457200" indent="-457200" algn="just">
              <a:buFontTx/>
              <a:buAutoNum type="arabicPeriod"/>
            </a:pPr>
            <a:r>
              <a:rPr lang="fr-CH" altLang="fr-FR" sz="2000" dirty="0"/>
              <a:t>Rolle und Arbeitsziele des </a:t>
            </a:r>
            <a:r>
              <a:rPr lang="fr-CH" altLang="fr-FR" sz="2000" dirty="0" err="1"/>
              <a:t>Beistands</a:t>
            </a:r>
            <a:endParaRPr lang="fr-CH" altLang="fr-FR" sz="2000" dirty="0"/>
          </a:p>
          <a:p>
            <a:pPr marL="457200" indent="-457200" algn="just">
              <a:buFontTx/>
              <a:buAutoNum type="arabicPeriod"/>
            </a:pPr>
            <a:r>
              <a:rPr lang="fr-CH" altLang="fr-FR" sz="2000" dirty="0" err="1"/>
              <a:t>Arbeitsschritte</a:t>
            </a:r>
            <a:endParaRPr lang="fr-CH" altLang="fr-FR" sz="2000" dirty="0"/>
          </a:p>
          <a:p>
            <a:pPr marL="457200" indent="-457200" algn="just">
              <a:buFontTx/>
              <a:buAutoNum type="arabicPeriod"/>
            </a:pPr>
            <a:r>
              <a:rPr lang="fr-CH" altLang="fr-FR" sz="2000" dirty="0"/>
              <a:t>Schlussfolgerung</a:t>
            </a:r>
          </a:p>
          <a:p>
            <a:pPr marL="457200" indent="-457200" algn="just">
              <a:buFontTx/>
              <a:buAutoNum type="arabicPeriod"/>
            </a:pPr>
            <a:r>
              <a:rPr lang="fr-CH" altLang="fr-FR" sz="2000" dirty="0"/>
              <a:t>Weiterführende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251278157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375047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Arbeitsziele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405458"/>
            <a:ext cx="8424862" cy="5399806"/>
          </a:xfrm>
        </p:spPr>
        <p:txBody>
          <a:bodyPr anchor="ctr"/>
          <a:lstStyle/>
          <a:p>
            <a:pPr marL="342900" lvl="1" indent="-342900" algn="just">
              <a:buSzPct val="70000"/>
              <a:buBlip>
                <a:blip r:embed="rId3"/>
              </a:buBlip>
              <a:defRPr/>
            </a:pPr>
            <a:r>
              <a:rPr lang="fr-CH" sz="1600" dirty="0">
                <a:solidFill>
                  <a:schemeClr val="tx1"/>
                </a:solidFill>
                <a:ea typeface="+mn-ea"/>
                <a:cs typeface="+mn-cs"/>
              </a:rPr>
              <a:t>Bei einer </a:t>
            </a:r>
            <a:r>
              <a:rPr lang="fr-CH" sz="1600" dirty="0" err="1">
                <a:solidFill>
                  <a:schemeClr val="tx1"/>
                </a:solidFill>
                <a:ea typeface="+mn-ea"/>
                <a:cs typeface="+mn-cs"/>
              </a:rPr>
              <a:t>Platzierung</a:t>
            </a:r>
            <a:r>
              <a:rPr lang="fr-CH" sz="16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600" dirty="0" err="1">
                <a:solidFill>
                  <a:schemeClr val="tx1"/>
                </a:solidFill>
                <a:ea typeface="+mn-ea"/>
                <a:cs typeface="+mn-cs"/>
              </a:rPr>
              <a:t>unterscheiden</a:t>
            </a:r>
            <a:r>
              <a:rPr lang="fr-CH" sz="16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fr-CH" sz="1600" dirty="0" err="1">
                <a:solidFill>
                  <a:schemeClr val="tx1"/>
                </a:solidFill>
                <a:ea typeface="+mn-ea"/>
                <a:cs typeface="+mn-cs"/>
              </a:rPr>
              <a:t>sich</a:t>
            </a:r>
            <a:r>
              <a:rPr lang="fr-CH" sz="1600" dirty="0">
                <a:solidFill>
                  <a:schemeClr val="tx1"/>
                </a:solidFill>
                <a:ea typeface="+mn-ea"/>
                <a:cs typeface="+mn-cs"/>
              </a:rPr>
              <a:t> die </a:t>
            </a:r>
            <a:r>
              <a:rPr lang="fr-CH" sz="1600" dirty="0" err="1">
                <a:solidFill>
                  <a:schemeClr val="tx1"/>
                </a:solidFill>
                <a:ea typeface="+mn-ea"/>
                <a:cs typeface="+mn-cs"/>
              </a:rPr>
              <a:t>Arbeitsziele</a:t>
            </a:r>
            <a:r>
              <a:rPr lang="fr-CH" sz="1600" dirty="0">
                <a:solidFill>
                  <a:schemeClr val="tx1"/>
                </a:solidFill>
                <a:ea typeface="+mn-ea"/>
                <a:cs typeface="+mn-cs"/>
              </a:rPr>
              <a:t> des </a:t>
            </a:r>
            <a:r>
              <a:rPr lang="fr-CH" sz="1600" dirty="0" err="1">
                <a:solidFill>
                  <a:schemeClr val="tx1"/>
                </a:solidFill>
                <a:ea typeface="+mn-ea"/>
                <a:cs typeface="+mn-cs"/>
              </a:rPr>
              <a:t>Beistands</a:t>
            </a:r>
            <a:r>
              <a:rPr lang="fr-CH" sz="1600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  <a:p>
            <a:pPr marL="0" lvl="1" indent="0" algn="just">
              <a:buSzPct val="70000"/>
              <a:buNone/>
              <a:defRPr/>
            </a:pPr>
            <a:endParaRPr lang="fr-CH" sz="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628650" lvl="2" indent="-228600" algn="just">
              <a:buSzPct val="70000"/>
              <a:buFont typeface="+mj-lt"/>
              <a:buAutoNum type="arabicPeriod"/>
              <a:defRPr/>
            </a:pP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Begleitung, Beratung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Aufbau von Beziehungen und persönlichen Kontakten zu Kindern und Eltern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Sicherstellung </a:t>
            </a:r>
            <a:r>
              <a:rPr lang="fr-CH" sz="1100" dirty="0" err="1">
                <a:solidFill>
                  <a:srgbClr val="FF0000"/>
                </a:solidFill>
              </a:rPr>
              <a:t>einer</a:t>
            </a:r>
            <a:r>
              <a:rPr lang="fr-CH" sz="1100" dirty="0">
                <a:solidFill>
                  <a:srgbClr val="FF0000"/>
                </a:solidFill>
              </a:rPr>
              <a:t> </a:t>
            </a:r>
            <a:r>
              <a:rPr lang="fr-CH" sz="1100" dirty="0" err="1">
                <a:solidFill>
                  <a:srgbClr val="FF0000"/>
                </a:solidFill>
              </a:rPr>
              <a:t>altersgemässen</a:t>
            </a:r>
            <a:r>
              <a:rPr lang="fr-CH" sz="1100" dirty="0">
                <a:solidFill>
                  <a:srgbClr val="FF0000"/>
                </a:solidFill>
              </a:rPr>
              <a:t> Beteiligung von Kindern und Jugendlichen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Stärkung und Förderung der individuellen Ressourcen des Kindes und der Eltern, wo immer dies möglich ist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Unterstützung, Befähigung und Ermächtigung der Eltern in ihren Erziehungskompetenzen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Mediation in innerfamiliären Konfliktsituationen (z.B. Besuchsrecht)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Begleitung </a:t>
            </a:r>
            <a:r>
              <a:rPr lang="fr-CH" sz="1100" dirty="0" err="1">
                <a:solidFill>
                  <a:srgbClr val="FF0000"/>
                </a:solidFill>
              </a:rPr>
              <a:t>bei</a:t>
            </a:r>
            <a:r>
              <a:rPr lang="fr-CH" sz="1100" dirty="0">
                <a:solidFill>
                  <a:srgbClr val="FF0000"/>
                </a:solidFill>
              </a:rPr>
              <a:t> </a:t>
            </a:r>
            <a:r>
              <a:rPr lang="fr-CH" sz="1100" dirty="0" err="1">
                <a:solidFill>
                  <a:srgbClr val="FF0000"/>
                </a:solidFill>
              </a:rPr>
              <a:t>Fremdplatzierung</a:t>
            </a:r>
            <a:r>
              <a:rPr lang="fr-CH" sz="1100" dirty="0">
                <a:solidFill>
                  <a:srgbClr val="FF0000"/>
                </a:solidFill>
              </a:rPr>
              <a:t> (Festlegung von Zielen, Folgegespräche, etc.)</a:t>
            </a:r>
          </a:p>
          <a:p>
            <a:pPr marL="922337" lvl="2" indent="0" algn="just">
              <a:buSzPct val="70000"/>
              <a:buNone/>
              <a:defRPr/>
            </a:pPr>
            <a:endParaRPr lang="fr-CH" sz="400" dirty="0">
              <a:solidFill>
                <a:schemeClr val="tx1"/>
              </a:solidFill>
              <a:ea typeface="+mn-ea"/>
              <a:cs typeface="+mn-cs"/>
            </a:endParaRPr>
          </a:p>
          <a:p>
            <a:pPr marL="628650" lvl="2" indent="-228600" algn="just">
              <a:buSzPct val="70000"/>
              <a:buFont typeface="+mj-lt"/>
              <a:buAutoNum type="arabicPeriod" startAt="2"/>
              <a:defRPr/>
            </a:pPr>
            <a:r>
              <a:rPr lang="fr-CH" sz="1400" dirty="0">
                <a:ea typeface="+mn-ea"/>
                <a:cs typeface="+mn-cs"/>
              </a:rPr>
              <a:t> Planung, Überwachung, Koordination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Planung der Mandatsführung 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Kontrolle der mit dem Kind und den Eltern vereinbarten Ziele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Aufbau und Koordination des Unterstützungsnetzwerks, </a:t>
            </a:r>
            <a:r>
              <a:rPr lang="fr-CH" sz="1100" dirty="0" err="1">
                <a:solidFill>
                  <a:srgbClr val="FF0000"/>
                </a:solidFill>
              </a:rPr>
              <a:t>Rollenklärung</a:t>
            </a:r>
            <a:r>
              <a:rPr lang="fr-CH" sz="1100" dirty="0">
                <a:solidFill>
                  <a:srgbClr val="FF0000"/>
                </a:solidFill>
              </a:rPr>
              <a:t> der verschiedenen Akteure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Zusammenarbeit mit Fachstellen (z.B. SPPEA, ZET)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Aufbau und Steuerung des Unterstützungsnetzwerks 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Zusammenarbeit mit der KESB (z.B. wenn eine Änderung der </a:t>
            </a:r>
            <a:r>
              <a:rPr lang="fr-CH" sz="1100" dirty="0" err="1">
                <a:solidFill>
                  <a:srgbClr val="FF0000"/>
                </a:solidFill>
              </a:rPr>
              <a:t>Massnahme</a:t>
            </a:r>
            <a:r>
              <a:rPr lang="fr-CH" sz="1100" dirty="0">
                <a:solidFill>
                  <a:srgbClr val="FF0000"/>
                </a:solidFill>
              </a:rPr>
              <a:t> erforderlich ist, Berichterstattung)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>
                <a:solidFill>
                  <a:srgbClr val="FF0000"/>
                </a:solidFill>
              </a:rPr>
              <a:t>Zusammenarbeit innerhalb der </a:t>
            </a:r>
            <a:r>
              <a:rPr lang="fr-CH" sz="1100" dirty="0" err="1">
                <a:solidFill>
                  <a:srgbClr val="FF0000"/>
                </a:solidFill>
              </a:rPr>
              <a:t>Dienststelle</a:t>
            </a:r>
            <a:r>
              <a:rPr lang="fr-CH" sz="1100" dirty="0">
                <a:solidFill>
                  <a:srgbClr val="FF0000"/>
                </a:solidFill>
              </a:rPr>
              <a:t> (z.B. Abteilung Platzierung, Bereich Pflegefamilien, ZET)</a:t>
            </a:r>
          </a:p>
          <a:p>
            <a:pPr marL="628650" lvl="2" indent="-228600" algn="just">
              <a:buSzPct val="70000"/>
              <a:buFont typeface="+mj-lt"/>
              <a:buAutoNum type="arabicPeriod" startAt="2"/>
              <a:defRPr/>
            </a:pPr>
            <a:endParaRPr lang="fr-CH" sz="400" dirty="0">
              <a:ea typeface="+mn-ea"/>
              <a:cs typeface="+mn-cs"/>
            </a:endParaRPr>
          </a:p>
          <a:p>
            <a:pPr marL="628650" lvl="2" indent="-228600" algn="just">
              <a:buSzPct val="70000"/>
              <a:buFont typeface="+mj-lt"/>
              <a:buAutoNum type="arabicPeriod" startAt="2"/>
              <a:defRPr/>
            </a:pPr>
            <a:r>
              <a:rPr lang="fr-CH" sz="1400" dirty="0">
                <a:solidFill>
                  <a:schemeClr val="tx1"/>
                </a:solidFill>
                <a:ea typeface="+mn-ea"/>
                <a:cs typeface="+mn-cs"/>
              </a:rPr>
              <a:t>Verwaltung</a:t>
            </a:r>
          </a:p>
          <a:p>
            <a:pPr marL="1085850" lvl="3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 err="1">
                <a:solidFill>
                  <a:srgbClr val="FF0000"/>
                </a:solidFill>
              </a:rPr>
              <a:t>Berichterstellung</a:t>
            </a:r>
            <a:endParaRPr lang="fr-CH" sz="1100" dirty="0">
              <a:solidFill>
                <a:srgbClr val="FF0000"/>
              </a:solidFill>
            </a:endParaRPr>
          </a:p>
          <a:p>
            <a:pPr marL="1085850" lvl="3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 err="1">
                <a:solidFill>
                  <a:srgbClr val="FF0000"/>
                </a:solidFill>
              </a:rPr>
              <a:t>Aktenführung</a:t>
            </a:r>
            <a:r>
              <a:rPr lang="fr-CH" sz="1100" dirty="0">
                <a:solidFill>
                  <a:srgbClr val="FF0000"/>
                </a:solidFill>
              </a:rPr>
              <a:t> </a:t>
            </a:r>
            <a:r>
              <a:rPr lang="fr-CH" sz="1100" dirty="0" err="1">
                <a:solidFill>
                  <a:srgbClr val="FF0000"/>
                </a:solidFill>
              </a:rPr>
              <a:t>für</a:t>
            </a:r>
            <a:r>
              <a:rPr lang="fr-CH" sz="1100" dirty="0">
                <a:solidFill>
                  <a:srgbClr val="FF0000"/>
                </a:solidFill>
              </a:rPr>
              <a:t> </a:t>
            </a:r>
            <a:r>
              <a:rPr lang="fr-CH" sz="1100" dirty="0" err="1">
                <a:solidFill>
                  <a:srgbClr val="FF0000"/>
                </a:solidFill>
              </a:rPr>
              <a:t>das</a:t>
            </a:r>
            <a:r>
              <a:rPr lang="fr-CH" sz="1100" dirty="0">
                <a:solidFill>
                  <a:srgbClr val="FF0000"/>
                </a:solidFill>
              </a:rPr>
              <a:t> Kind</a:t>
            </a:r>
            <a:endParaRPr lang="fr-CH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7854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584775"/>
          </a:xfrm>
          <a:ln w="19050">
            <a:solidFill>
              <a:srgbClr val="E1282B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H" sz="3200" dirty="0" err="1">
                <a:solidFill>
                  <a:schemeClr val="tx1"/>
                </a:solidFill>
              </a:rPr>
              <a:t>Arbeitsschritte</a:t>
            </a:r>
            <a:endParaRPr lang="fr-C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7451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259200"/>
            <a:ext cx="8435975" cy="461665"/>
          </a:xfrm>
        </p:spPr>
        <p:txBody>
          <a:bodyPr/>
          <a:lstStyle/>
          <a:p>
            <a:pPr algn="ctr"/>
            <a:r>
              <a:rPr lang="fr-CH" sz="2400" b="1" dirty="0" err="1"/>
              <a:t>Quality</a:t>
            </a:r>
            <a:r>
              <a:rPr lang="fr-CH" sz="2400" b="1" dirty="0"/>
              <a:t> for </a:t>
            </a:r>
            <a:r>
              <a:rPr lang="fr-CH" sz="2400" b="1" dirty="0" err="1"/>
              <a:t>children</a:t>
            </a:r>
            <a:r>
              <a:rPr lang="fr-CH" sz="2400" b="1" dirty="0"/>
              <a:t> (Q4C)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8" y="1125538"/>
            <a:ext cx="8532911" cy="5256212"/>
          </a:xfrm>
        </p:spPr>
        <p:txBody>
          <a:bodyPr anchor="ctr"/>
          <a:lstStyle/>
          <a:p>
            <a:r>
              <a:rPr lang="fr-FR" sz="1300" dirty="0"/>
              <a:t>Angeregt durch die Empfehlungen des UN-</a:t>
            </a:r>
            <a:r>
              <a:rPr lang="fr-FR" sz="1300" dirty="0" err="1"/>
              <a:t>Komitees</a:t>
            </a:r>
            <a:r>
              <a:rPr lang="fr-FR" sz="1300" dirty="0"/>
              <a:t> </a:t>
            </a:r>
            <a:r>
              <a:rPr lang="fr-FR" sz="1300" dirty="0" err="1"/>
              <a:t>für</a:t>
            </a:r>
            <a:r>
              <a:rPr lang="fr-FR" sz="1300" dirty="0"/>
              <a:t> </a:t>
            </a:r>
            <a:r>
              <a:rPr lang="fr-FR" sz="1300" dirty="0" err="1"/>
              <a:t>Kinderrechte</a:t>
            </a:r>
            <a:r>
              <a:rPr lang="fr-FR" sz="1300" dirty="0"/>
              <a:t> haben europäische Organisationen (Internationale </a:t>
            </a:r>
            <a:r>
              <a:rPr lang="fr-FR" sz="1300" dirty="0" err="1"/>
              <a:t>Vereinigung</a:t>
            </a:r>
            <a:r>
              <a:rPr lang="fr-FR" sz="1300" dirty="0"/>
              <a:t> der Erziehungsgemeinschaften, </a:t>
            </a:r>
            <a:r>
              <a:rPr lang="fr-CH" sz="1300" dirty="0"/>
              <a:t>Internationale Organisation </a:t>
            </a:r>
            <a:r>
              <a:rPr lang="fr-CH" sz="1300" dirty="0" err="1"/>
              <a:t>für</a:t>
            </a:r>
            <a:r>
              <a:rPr lang="fr-CH" sz="1300" dirty="0"/>
              <a:t> </a:t>
            </a:r>
            <a:r>
              <a:rPr lang="fr-CH" sz="1300" dirty="0" err="1"/>
              <a:t>Pflegeunterbringung</a:t>
            </a:r>
            <a:r>
              <a:rPr lang="fr-CH" sz="1300" dirty="0"/>
              <a:t> </a:t>
            </a:r>
            <a:r>
              <a:rPr lang="fr-FR" sz="1300" dirty="0" err="1"/>
              <a:t>und</a:t>
            </a:r>
            <a:r>
              <a:rPr lang="fr-FR" sz="1300" dirty="0"/>
              <a:t> SOS-Kinderdorf) </a:t>
            </a:r>
            <a:r>
              <a:rPr lang="fr-FR" sz="1300" dirty="0" err="1"/>
              <a:t>Qualitätsstandards</a:t>
            </a:r>
            <a:r>
              <a:rPr lang="fr-FR" sz="1300" dirty="0"/>
              <a:t> </a:t>
            </a:r>
            <a:r>
              <a:rPr lang="fr-FR" sz="1300" dirty="0" err="1"/>
              <a:t>zur</a:t>
            </a:r>
            <a:r>
              <a:rPr lang="fr-FR" sz="1300" dirty="0"/>
              <a:t> </a:t>
            </a:r>
            <a:r>
              <a:rPr lang="fr-FR" sz="1300" dirty="0" err="1"/>
              <a:t>Fremdunterbringung</a:t>
            </a:r>
            <a:r>
              <a:rPr lang="fr-FR" sz="1300" dirty="0"/>
              <a:t> von </a:t>
            </a:r>
            <a:r>
              <a:rPr lang="fr-FR" sz="1300" dirty="0" err="1"/>
              <a:t>Kindern</a:t>
            </a:r>
            <a:r>
              <a:rPr lang="fr-FR" sz="1300" dirty="0"/>
              <a:t> in Europa </a:t>
            </a:r>
            <a:r>
              <a:rPr lang="fr-FR" sz="1300" dirty="0" err="1"/>
              <a:t>erarbeitet</a:t>
            </a:r>
            <a:r>
              <a:rPr lang="fr-FR" sz="1300" dirty="0"/>
              <a:t>. </a:t>
            </a:r>
          </a:p>
          <a:p>
            <a:pPr marL="0" indent="0">
              <a:buNone/>
            </a:pPr>
            <a:endParaRPr lang="fr-FR" sz="1300" dirty="0"/>
          </a:p>
          <a:p>
            <a:r>
              <a:rPr lang="fr-FR" sz="1300" dirty="0"/>
              <a:t>Die </a:t>
            </a:r>
            <a:r>
              <a:rPr lang="fr-FR" sz="1300" dirty="0" err="1"/>
              <a:t>entwickelten</a:t>
            </a:r>
            <a:r>
              <a:rPr lang="fr-FR" sz="1300" dirty="0"/>
              <a:t> Standards </a:t>
            </a:r>
            <a:r>
              <a:rPr lang="fr-FR" sz="1300" dirty="0" err="1"/>
              <a:t>zur</a:t>
            </a:r>
            <a:r>
              <a:rPr lang="fr-FR" sz="1300" dirty="0"/>
              <a:t> </a:t>
            </a:r>
            <a:r>
              <a:rPr lang="fr-FR" sz="1300" dirty="0" err="1"/>
              <a:t>Optimierung</a:t>
            </a:r>
            <a:r>
              <a:rPr lang="fr-FR" sz="1300" dirty="0"/>
              <a:t> der </a:t>
            </a:r>
            <a:r>
              <a:rPr lang="fr-FR" sz="1300" dirty="0" err="1"/>
              <a:t>ausserfamiliären</a:t>
            </a:r>
            <a:r>
              <a:rPr lang="fr-FR" sz="1300" dirty="0"/>
              <a:t> Betreuung von Kindern/</a:t>
            </a:r>
            <a:r>
              <a:rPr lang="fr-FR" sz="1300" dirty="0" err="1"/>
              <a:t>Jugendlichen</a:t>
            </a:r>
            <a:r>
              <a:rPr lang="fr-FR" sz="1300" dirty="0"/>
              <a:t> weisen zwei Besonderheiten auf:</a:t>
            </a:r>
            <a:endParaRPr lang="fr-CH" sz="1300" dirty="0"/>
          </a:p>
          <a:p>
            <a:pPr lvl="1" indent="-342900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/>
              <a:t>Sie stehen in direkter Linie mit der KRK und sind ein praktisches Instrument zu deren Umsetzung.</a:t>
            </a:r>
          </a:p>
          <a:p>
            <a:pPr lvl="1" indent="-342900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/>
              <a:t>Sie </a:t>
            </a:r>
            <a:r>
              <a:rPr lang="fr-CH" sz="1100" dirty="0" err="1"/>
              <a:t>wurden</a:t>
            </a:r>
            <a:r>
              <a:rPr lang="fr-CH" sz="1100" dirty="0"/>
              <a:t> </a:t>
            </a:r>
            <a:r>
              <a:rPr lang="fr-CH" sz="1100" dirty="0" err="1"/>
              <a:t>anhand</a:t>
            </a:r>
            <a:r>
              <a:rPr lang="fr-CH" sz="1100" dirty="0"/>
              <a:t> der </a:t>
            </a:r>
            <a:r>
              <a:rPr lang="fr-CH" sz="1100" dirty="0" err="1"/>
              <a:t>Aussagen</a:t>
            </a:r>
            <a:r>
              <a:rPr lang="fr-CH" sz="1100" dirty="0"/>
              <a:t> von </a:t>
            </a:r>
            <a:r>
              <a:rPr lang="fr-CH" sz="1100" dirty="0" err="1"/>
              <a:t>fremdplatzierten</a:t>
            </a:r>
            <a:r>
              <a:rPr lang="fr-CH" sz="1100" dirty="0"/>
              <a:t> </a:t>
            </a:r>
            <a:r>
              <a:rPr lang="fr-CH" sz="1100" dirty="0" err="1"/>
              <a:t>Kindern</a:t>
            </a:r>
            <a:r>
              <a:rPr lang="fr-CH" sz="1100" dirty="0"/>
              <a:t>, </a:t>
            </a:r>
            <a:r>
              <a:rPr lang="fr-CH" sz="1100" dirty="0" err="1"/>
              <a:t>Familien</a:t>
            </a:r>
            <a:r>
              <a:rPr lang="fr-CH" sz="1100" dirty="0"/>
              <a:t> und Fachkräften erstellt.</a:t>
            </a:r>
          </a:p>
          <a:p>
            <a:pPr marL="0" indent="0">
              <a:buNone/>
            </a:pPr>
            <a:endParaRPr lang="fr-CH" sz="1400" dirty="0"/>
          </a:p>
          <a:p>
            <a:r>
              <a:rPr lang="fr-FR" sz="1300" dirty="0"/>
              <a:t>Diese Instrumente, die auf die allgemeine Verbreitung bewährter Verfahren bei der Betreuung und </a:t>
            </a:r>
            <a:r>
              <a:rPr lang="fr-FR" sz="1300" dirty="0" err="1"/>
              <a:t>Versorgung</a:t>
            </a:r>
            <a:r>
              <a:rPr lang="fr-FR" sz="1300" dirty="0"/>
              <a:t> von </a:t>
            </a:r>
            <a:r>
              <a:rPr lang="fr-FR" sz="1300" dirty="0" err="1"/>
              <a:t>fremdplatzierten</a:t>
            </a:r>
            <a:r>
              <a:rPr lang="fr-FR" sz="1300" dirty="0"/>
              <a:t> </a:t>
            </a:r>
            <a:r>
              <a:rPr lang="fr-FR" sz="1300" dirty="0" err="1"/>
              <a:t>Kindern</a:t>
            </a:r>
            <a:r>
              <a:rPr lang="fr-FR" sz="1300" dirty="0"/>
              <a:t> </a:t>
            </a:r>
            <a:r>
              <a:rPr lang="fr-FR" sz="1300" dirty="0" err="1"/>
              <a:t>abzielen</a:t>
            </a:r>
            <a:r>
              <a:rPr lang="fr-FR" sz="1300" dirty="0"/>
              <a:t>, definieren die Fremdunterbringung als einen Prozess in drei Phasen:</a:t>
            </a:r>
            <a:endParaRPr lang="fr-CH" sz="1300" dirty="0"/>
          </a:p>
          <a:p>
            <a:pPr lvl="1" indent="-342900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 err="1"/>
              <a:t>Entscheidungsfindung</a:t>
            </a:r>
            <a:r>
              <a:rPr lang="fr-CH" sz="1100" dirty="0"/>
              <a:t> </a:t>
            </a:r>
            <a:r>
              <a:rPr lang="fr-CH" sz="1100" dirty="0" err="1"/>
              <a:t>und</a:t>
            </a:r>
            <a:r>
              <a:rPr lang="fr-CH" sz="1100" dirty="0"/>
              <a:t> </a:t>
            </a:r>
            <a:r>
              <a:rPr lang="fr-CH" sz="1100" dirty="0" err="1"/>
              <a:t>Aufnahmeprozess</a:t>
            </a:r>
            <a:r>
              <a:rPr lang="fr-CH" sz="1100" dirty="0"/>
              <a:t>: Die Unterstützung und die </a:t>
            </a:r>
            <a:r>
              <a:rPr lang="fr-CH" sz="1100" dirty="0" err="1"/>
              <a:t>für</a:t>
            </a:r>
            <a:r>
              <a:rPr lang="fr-CH" sz="1100" dirty="0"/>
              <a:t> </a:t>
            </a:r>
            <a:r>
              <a:rPr lang="fr-CH" sz="1100" dirty="0" err="1"/>
              <a:t>das</a:t>
            </a:r>
            <a:r>
              <a:rPr lang="fr-CH" sz="1100" dirty="0"/>
              <a:t> Kind </a:t>
            </a:r>
            <a:r>
              <a:rPr lang="fr-CH" sz="1100" dirty="0" err="1"/>
              <a:t>und</a:t>
            </a:r>
            <a:r>
              <a:rPr lang="fr-CH" sz="1100" dirty="0"/>
              <a:t> seine </a:t>
            </a:r>
            <a:r>
              <a:rPr lang="fr-CH" sz="1100" dirty="0" err="1"/>
              <a:t>Familie</a:t>
            </a:r>
            <a:r>
              <a:rPr lang="fr-CH" sz="1100" dirty="0"/>
              <a:t> </a:t>
            </a:r>
            <a:r>
              <a:rPr lang="fr-CH" sz="1100" dirty="0" err="1"/>
              <a:t>notwendigen</a:t>
            </a:r>
            <a:r>
              <a:rPr lang="fr-CH" sz="1100" dirty="0"/>
              <a:t> </a:t>
            </a:r>
            <a:r>
              <a:rPr lang="fr-CH" sz="1100" dirty="0" err="1"/>
              <a:t>Informationen</a:t>
            </a:r>
            <a:r>
              <a:rPr lang="fr-CH" sz="1100" dirty="0"/>
              <a:t>, werden explizit genannt.</a:t>
            </a:r>
          </a:p>
          <a:p>
            <a:pPr lvl="1" indent="-342900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 err="1"/>
              <a:t>Unterbringung</a:t>
            </a:r>
            <a:r>
              <a:rPr lang="fr-CH" sz="1100" dirty="0"/>
              <a:t>/</a:t>
            </a:r>
            <a:r>
              <a:rPr lang="fr-CH" sz="1100" dirty="0" err="1"/>
              <a:t>Betreuungsprozess</a:t>
            </a:r>
            <a:r>
              <a:rPr lang="fr-CH" sz="1100" dirty="0"/>
              <a:t>: Hier geht es darum, den Bedürfnissen des Kindes (ihm die für seine </a:t>
            </a:r>
            <a:r>
              <a:rPr lang="fr-CH" sz="1100" dirty="0" err="1"/>
              <a:t>Entwicklung</a:t>
            </a:r>
            <a:r>
              <a:rPr lang="fr-CH" sz="1100" dirty="0"/>
              <a:t> </a:t>
            </a:r>
            <a:r>
              <a:rPr lang="fr-CH" sz="1100" dirty="0" err="1"/>
              <a:t>angemessenen</a:t>
            </a:r>
            <a:r>
              <a:rPr lang="fr-CH" sz="1100" dirty="0"/>
              <a:t> Lebensbedingungen zu bieten) und seiner Familie gerecht zu werden und gleichzeitig dafür zu sorgen, dass die </a:t>
            </a:r>
            <a:r>
              <a:rPr lang="fr-CH" sz="1100" dirty="0" err="1"/>
              <a:t>soziale</a:t>
            </a:r>
            <a:r>
              <a:rPr lang="fr-CH" sz="1100" dirty="0"/>
              <a:t> </a:t>
            </a:r>
            <a:r>
              <a:rPr lang="fr-CH" sz="1100" dirty="0" err="1"/>
              <a:t>Bindung</a:t>
            </a:r>
            <a:r>
              <a:rPr lang="fr-CH" sz="1100" dirty="0"/>
              <a:t> zwischen Kind und Eltern aufrechterhalten wird. In dieser Phase ist es unerlässlich, dass sich die Fachkräfte in erster </a:t>
            </a:r>
            <a:r>
              <a:rPr lang="fr-CH" sz="1100" dirty="0" err="1"/>
              <a:t>Linie</a:t>
            </a:r>
            <a:r>
              <a:rPr lang="fr-CH" sz="1100" dirty="0"/>
              <a:t> </a:t>
            </a:r>
            <a:r>
              <a:rPr lang="fr-CH" sz="1100" dirty="0" err="1"/>
              <a:t>auf</a:t>
            </a:r>
            <a:r>
              <a:rPr lang="fr-CH" sz="1100" dirty="0"/>
              <a:t> das Kind </a:t>
            </a:r>
            <a:r>
              <a:rPr lang="fr-CH" sz="1100" dirty="0" err="1"/>
              <a:t>und</a:t>
            </a:r>
            <a:r>
              <a:rPr lang="fr-CH" sz="1100" dirty="0"/>
              <a:t> sein </a:t>
            </a:r>
            <a:r>
              <a:rPr lang="fr-CH" sz="1100" dirty="0" err="1"/>
              <a:t>Lebensprojekt</a:t>
            </a:r>
            <a:r>
              <a:rPr lang="fr-CH" sz="1100" dirty="0"/>
              <a:t> </a:t>
            </a:r>
            <a:r>
              <a:rPr lang="fr-CH" sz="1100" dirty="0" err="1"/>
              <a:t>konzentrieren</a:t>
            </a:r>
            <a:r>
              <a:rPr lang="fr-CH" sz="1100" dirty="0"/>
              <a:t>.</a:t>
            </a:r>
          </a:p>
          <a:p>
            <a:pPr lvl="1" indent="-342900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100" dirty="0" err="1"/>
              <a:t>Austrittsprozess</a:t>
            </a:r>
            <a:r>
              <a:rPr lang="fr-CH" sz="1100" dirty="0"/>
              <a:t>: Der </a:t>
            </a:r>
            <a:r>
              <a:rPr lang="fr-CH" sz="1100" dirty="0" err="1"/>
              <a:t>Austritt</a:t>
            </a:r>
            <a:r>
              <a:rPr lang="fr-CH" sz="1100" dirty="0"/>
              <a:t> des </a:t>
            </a:r>
            <a:r>
              <a:rPr lang="fr-CH" sz="1100" dirty="0" err="1"/>
              <a:t>Kindes</a:t>
            </a:r>
            <a:r>
              <a:rPr lang="fr-CH" sz="1100" dirty="0"/>
              <a:t> </a:t>
            </a:r>
            <a:r>
              <a:rPr lang="fr-CH" sz="1100" dirty="0" err="1"/>
              <a:t>muss</a:t>
            </a:r>
            <a:r>
              <a:rPr lang="fr-CH" sz="1100" dirty="0"/>
              <a:t> </a:t>
            </a:r>
            <a:r>
              <a:rPr lang="fr-CH" sz="1100" dirty="0" err="1"/>
              <a:t>sorgfältig</a:t>
            </a:r>
            <a:r>
              <a:rPr lang="fr-CH" sz="1100" dirty="0"/>
              <a:t> </a:t>
            </a:r>
            <a:r>
              <a:rPr lang="fr-CH" sz="1100" dirty="0" err="1"/>
              <a:t>besprochen</a:t>
            </a:r>
            <a:r>
              <a:rPr lang="fr-CH" sz="1100" dirty="0"/>
              <a:t> und geplant werden, damit </a:t>
            </a:r>
            <a:r>
              <a:rPr lang="fr-CH" sz="1100" dirty="0" err="1"/>
              <a:t>das</a:t>
            </a:r>
            <a:r>
              <a:rPr lang="fr-CH" sz="1100" dirty="0"/>
              <a:t> </a:t>
            </a:r>
            <a:r>
              <a:rPr lang="fr-CH" sz="1100" dirty="0" err="1"/>
              <a:t>Kindeswohl</a:t>
            </a:r>
            <a:r>
              <a:rPr lang="fr-CH" sz="1100" dirty="0"/>
              <a:t> </a:t>
            </a:r>
            <a:r>
              <a:rPr lang="fr-CH" sz="1100" dirty="0" err="1"/>
              <a:t>bei</a:t>
            </a:r>
            <a:r>
              <a:rPr lang="fr-CH" sz="1100" dirty="0"/>
              <a:t> der </a:t>
            </a:r>
            <a:r>
              <a:rPr lang="fr-CH" sz="1100" dirty="0" err="1"/>
              <a:t>Rückkehr</a:t>
            </a:r>
            <a:r>
              <a:rPr lang="fr-CH" sz="1100" dirty="0"/>
              <a:t> in seine </a:t>
            </a:r>
            <a:r>
              <a:rPr lang="fr-CH" sz="1100" dirty="0" err="1"/>
              <a:t>Herkunftsfamilie</a:t>
            </a:r>
            <a:r>
              <a:rPr lang="fr-CH" sz="1100" dirty="0"/>
              <a:t> </a:t>
            </a:r>
            <a:r>
              <a:rPr lang="fr-CH" sz="1100" dirty="0" err="1"/>
              <a:t>im</a:t>
            </a:r>
            <a:r>
              <a:rPr lang="fr-CH" sz="1100" dirty="0"/>
              <a:t> Mittelpunkt steht.</a:t>
            </a:r>
          </a:p>
          <a:p>
            <a:pPr lvl="1" indent="-342900" algn="just">
              <a:buSzPct val="70000"/>
              <a:buFont typeface="Wingdings" panose="05000000000000000000" pitchFamily="2" charset="2"/>
              <a:buChar char="ü"/>
              <a:defRPr/>
            </a:pPr>
            <a:endParaRPr lang="fr-CH" sz="1100" dirty="0"/>
          </a:p>
          <a:p>
            <a:pPr>
              <a:defRPr/>
            </a:pPr>
            <a:r>
              <a:rPr lang="fr-FR" sz="1300" dirty="0"/>
              <a:t>Q4C-Website: https://www.quality4children.ch/</a:t>
            </a:r>
          </a:p>
          <a:p>
            <a:pPr lvl="1" indent="-342900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FR" sz="1100" dirty="0" err="1"/>
              <a:t>Herunterladen</a:t>
            </a:r>
            <a:r>
              <a:rPr lang="fr-FR" sz="1100" dirty="0"/>
              <a:t> der Standards deutsche Version:</a:t>
            </a:r>
          </a:p>
          <a:p>
            <a:pPr marL="400050" lvl="1" indent="0" algn="just">
              <a:buSzPct val="70000"/>
              <a:buNone/>
              <a:defRPr/>
            </a:pPr>
            <a:r>
              <a:rPr lang="fr-CH" sz="1100" dirty="0"/>
              <a:t>	https://static1.squarespace.com/static/5ecef0d6f143e416a099f606/t/5ed0593189d12f1ce6f01cd9/1590712629266/q4cst	andards-deutschschweiz.pdf</a:t>
            </a:r>
          </a:p>
        </p:txBody>
      </p:sp>
    </p:spTree>
    <p:extLst>
      <p:ext uri="{BB962C8B-B14F-4D97-AF65-F5344CB8AC3E}">
        <p14:creationId xmlns:p14="http://schemas.microsoft.com/office/powerpoint/2010/main" val="3850878009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375047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PRISMA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332656"/>
            <a:ext cx="8424862" cy="5256212"/>
          </a:xfrm>
        </p:spPr>
        <p:txBody>
          <a:bodyPr anchor="ctr"/>
          <a:lstStyle/>
          <a:p>
            <a:pPr algn="just"/>
            <a:r>
              <a:rPr lang="fr-FR" sz="1400" dirty="0"/>
              <a:t>Dieses Instrument wurde von der « Association Neuchâtelois des Directeurs d'Institutions d'Education (ANDIE) Intégras » erstellt. Der </a:t>
            </a:r>
            <a:r>
              <a:rPr lang="fr-FR" sz="1400" dirty="0" err="1"/>
              <a:t>Fachverband</a:t>
            </a:r>
            <a:r>
              <a:rPr lang="fr-FR" sz="1400" dirty="0"/>
              <a:t> für Sozial- und Sonderpädagogik hat ebenfalls zu seiner Erstellung beigetragen.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Dieses Instrument basiert auf den Standards des Q4C und zielt insbesondere darauf ab, den Dialog mit den Kindern zu fördern </a:t>
            </a:r>
            <a:r>
              <a:rPr lang="fr-FR" sz="1400" dirty="0" err="1"/>
              <a:t>und</a:t>
            </a:r>
            <a:r>
              <a:rPr lang="fr-FR" sz="1400" dirty="0"/>
              <a:t> die </a:t>
            </a:r>
            <a:r>
              <a:rPr lang="fr-FR" sz="1400" dirty="0" err="1"/>
              <a:t>Angemessenheit</a:t>
            </a:r>
            <a:r>
              <a:rPr lang="fr-FR" sz="1400" dirty="0"/>
              <a:t> des </a:t>
            </a:r>
            <a:r>
              <a:rPr lang="fr-FR" sz="1400" dirty="0" err="1"/>
              <a:t>Bildungsprojekts</a:t>
            </a:r>
            <a:r>
              <a:rPr lang="fr-FR" sz="1400" dirty="0"/>
              <a:t> </a:t>
            </a:r>
            <a:r>
              <a:rPr lang="fr-FR" sz="1400" dirty="0" err="1"/>
              <a:t>zu</a:t>
            </a:r>
            <a:r>
              <a:rPr lang="fr-FR" sz="1400" dirty="0"/>
              <a:t> </a:t>
            </a:r>
            <a:r>
              <a:rPr lang="fr-FR" sz="1400" dirty="0" err="1"/>
              <a:t>überprüfen</a:t>
            </a:r>
            <a:r>
              <a:rPr lang="fr-FR" sz="1400" dirty="0"/>
              <a:t>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18 </a:t>
            </a:r>
            <a:r>
              <a:rPr lang="fr-FR" sz="1400" dirty="0" err="1"/>
              <a:t>Empfehlungen</a:t>
            </a:r>
            <a:r>
              <a:rPr lang="fr-FR" sz="1400" dirty="0"/>
              <a:t>/Standards leiten die </a:t>
            </a:r>
            <a:r>
              <a:rPr lang="fr-FR" sz="1400" dirty="0" err="1"/>
              <a:t>verschiedenen</a:t>
            </a:r>
            <a:r>
              <a:rPr lang="fr-FR" sz="1400" dirty="0"/>
              <a:t> </a:t>
            </a:r>
            <a:r>
              <a:rPr lang="fr-FR" sz="1400" dirty="0" err="1"/>
              <a:t>Platzierungsphasen</a:t>
            </a:r>
            <a:r>
              <a:rPr lang="fr-FR" sz="1400" dirty="0"/>
              <a:t>.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Dieses Instrument richtet sich laut den Autoren an alle, die in </a:t>
            </a:r>
            <a:r>
              <a:rPr lang="fr-FR" sz="1400" dirty="0" err="1"/>
              <a:t>Betreuungssystemen</a:t>
            </a:r>
            <a:r>
              <a:rPr lang="fr-FR" sz="1400" dirty="0"/>
              <a:t> tätig sind, </a:t>
            </a:r>
            <a:r>
              <a:rPr lang="fr-FR" sz="1400" dirty="0" err="1"/>
              <a:t>insbesondere</a:t>
            </a:r>
            <a:r>
              <a:rPr lang="fr-FR" sz="1400" dirty="0"/>
              <a:t> </a:t>
            </a:r>
            <a:r>
              <a:rPr lang="fr-FR" sz="1400" dirty="0" err="1"/>
              <a:t>Sozialarbeiter</a:t>
            </a:r>
            <a:r>
              <a:rPr lang="fr-FR" sz="1400" dirty="0"/>
              <a:t>, </a:t>
            </a:r>
            <a:r>
              <a:rPr lang="fr-FR" sz="1400" dirty="0" err="1"/>
              <a:t>Pädagogen</a:t>
            </a:r>
            <a:r>
              <a:rPr lang="fr-FR" sz="1400" dirty="0"/>
              <a:t> </a:t>
            </a:r>
            <a:r>
              <a:rPr lang="fr-FR" sz="1400" dirty="0" err="1"/>
              <a:t>und</a:t>
            </a:r>
            <a:r>
              <a:rPr lang="fr-FR" sz="1400" dirty="0"/>
              <a:t> </a:t>
            </a:r>
            <a:r>
              <a:rPr lang="fr-FR" sz="1400" dirty="0" err="1"/>
              <a:t>Leiter</a:t>
            </a:r>
            <a:r>
              <a:rPr lang="fr-FR" sz="1400" dirty="0"/>
              <a:t> von Kinder- </a:t>
            </a:r>
            <a:r>
              <a:rPr lang="fr-FR" sz="1400" dirty="0" err="1"/>
              <a:t>und</a:t>
            </a:r>
            <a:r>
              <a:rPr lang="fr-FR" sz="1400" dirty="0"/>
              <a:t> </a:t>
            </a:r>
            <a:r>
              <a:rPr lang="fr-FR" sz="1400" dirty="0" err="1"/>
              <a:t>Jugendheimen</a:t>
            </a:r>
            <a:r>
              <a:rPr lang="fr-FR" sz="1400" dirty="0"/>
              <a:t>.</a:t>
            </a:r>
          </a:p>
          <a:p>
            <a:pPr marL="0" indent="0" algn="just">
              <a:buNone/>
            </a:pPr>
            <a:endParaRPr lang="fr-FR" sz="1400" dirty="0"/>
          </a:p>
          <a:p>
            <a:pPr algn="just"/>
            <a:r>
              <a:rPr lang="fr-FR" sz="1400" dirty="0"/>
              <a:t>Intégras-Website: https://www.integras.ch/de/kinderrechte/quality4children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2396105173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259200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KOKES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692696"/>
            <a:ext cx="8424862" cy="5256212"/>
          </a:xfrm>
        </p:spPr>
        <p:txBody>
          <a:bodyPr anchor="ctr"/>
          <a:lstStyle/>
          <a:p>
            <a:pPr algn="just"/>
            <a:r>
              <a:rPr lang="fr-CH" sz="1400" dirty="0"/>
              <a:t>Die SODK und die KOKES haben auch einige Empfehlungen an die </a:t>
            </a:r>
            <a:r>
              <a:rPr lang="fr-CH" sz="1400" dirty="0" err="1"/>
              <a:t>Kantone</a:t>
            </a:r>
            <a:r>
              <a:rPr lang="fr-CH" sz="1400" dirty="0"/>
              <a:t> </a:t>
            </a:r>
            <a:r>
              <a:rPr lang="fr-CH" sz="1400" dirty="0" err="1"/>
              <a:t>abgegeben</a:t>
            </a:r>
            <a:r>
              <a:rPr lang="fr-CH" sz="1400" dirty="0"/>
              <a:t>:</a:t>
            </a:r>
          </a:p>
          <a:p>
            <a:pPr marL="0" indent="0" algn="just">
              <a:buNone/>
            </a:pPr>
            <a:endParaRPr lang="fr-CH" sz="400" dirty="0"/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 err="1">
                <a:solidFill>
                  <a:srgbClr val="FF0000"/>
                </a:solidFill>
              </a:rPr>
              <a:t>Prozesse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festlegen</a:t>
            </a:r>
            <a:r>
              <a:rPr lang="fr-CH" sz="1200" dirty="0">
                <a:solidFill>
                  <a:srgbClr val="FF0000"/>
                </a:solidFill>
              </a:rPr>
              <a:t>, welche die </a:t>
            </a:r>
            <a:r>
              <a:rPr lang="fr-CH" sz="1200" dirty="0" err="1">
                <a:solidFill>
                  <a:srgbClr val="FF0000"/>
                </a:solidFill>
              </a:rPr>
              <a:t>ausserfamiliäre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Unterbringung</a:t>
            </a:r>
            <a:r>
              <a:rPr lang="fr-CH" sz="1200" dirty="0">
                <a:solidFill>
                  <a:srgbClr val="FF0000"/>
                </a:solidFill>
              </a:rPr>
              <a:t> als </a:t>
            </a:r>
            <a:r>
              <a:rPr lang="fr-CH" sz="1200" dirty="0" err="1">
                <a:solidFill>
                  <a:srgbClr val="FF0000"/>
                </a:solidFill>
              </a:rPr>
              <a:t>Ganzes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abbilden</a:t>
            </a:r>
            <a:r>
              <a:rPr lang="fr-CH" sz="1200" dirty="0">
                <a:solidFill>
                  <a:srgbClr val="FF0000"/>
                </a:solidFill>
              </a:rPr>
              <a:t> (</a:t>
            </a:r>
            <a:r>
              <a:rPr lang="fr-CH" sz="1200" dirty="0" err="1">
                <a:solidFill>
                  <a:srgbClr val="FF0000"/>
                </a:solidFill>
              </a:rPr>
              <a:t>Entscheid</a:t>
            </a:r>
            <a:r>
              <a:rPr lang="fr-CH" sz="1200" dirty="0">
                <a:solidFill>
                  <a:srgbClr val="FF0000"/>
                </a:solidFill>
              </a:rPr>
              <a:t>- und Aufnahmephase, Betreuungsphase und Austrittsphase) 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 err="1">
                <a:solidFill>
                  <a:srgbClr val="FF0000"/>
                </a:solidFill>
              </a:rPr>
              <a:t>Pflegekinder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bei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Bedarf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über</a:t>
            </a:r>
            <a:r>
              <a:rPr lang="fr-CH" sz="1200" dirty="0">
                <a:solidFill>
                  <a:srgbClr val="FF0000"/>
                </a:solidFill>
              </a:rPr>
              <a:t> die </a:t>
            </a:r>
            <a:r>
              <a:rPr lang="fr-CH" sz="1200" dirty="0" err="1">
                <a:solidFill>
                  <a:srgbClr val="FF0000"/>
                </a:solidFill>
              </a:rPr>
              <a:t>Volljährigkeit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hinaus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beraten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und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gegebenenfalls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finanziell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unterstützen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sowie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gewährleisten</a:t>
            </a:r>
            <a:r>
              <a:rPr lang="fr-CH" sz="1200" dirty="0">
                <a:solidFill>
                  <a:srgbClr val="FF0000"/>
                </a:solidFill>
              </a:rPr>
              <a:t>, dass sie nach der </a:t>
            </a:r>
            <a:r>
              <a:rPr lang="fr-CH" sz="1200" dirty="0" err="1">
                <a:solidFill>
                  <a:srgbClr val="FF0000"/>
                </a:solidFill>
              </a:rPr>
              <a:t>Austrittsphase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eine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Ansprechperson</a:t>
            </a:r>
            <a:r>
              <a:rPr lang="fr-CH" sz="1200" dirty="0">
                <a:solidFill>
                  <a:srgbClr val="FF0000"/>
                </a:solidFill>
              </a:rPr>
              <a:t> haben, an die sie sich wenden können. 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 err="1">
                <a:solidFill>
                  <a:srgbClr val="FF0000"/>
                </a:solidFill>
              </a:rPr>
              <a:t>Dafür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sorgen</a:t>
            </a:r>
            <a:r>
              <a:rPr lang="fr-CH" sz="1200" dirty="0">
                <a:solidFill>
                  <a:srgbClr val="FF0000"/>
                </a:solidFill>
              </a:rPr>
              <a:t>, </a:t>
            </a:r>
            <a:r>
              <a:rPr lang="fr-CH" sz="1200" dirty="0" err="1">
                <a:solidFill>
                  <a:srgbClr val="FF0000"/>
                </a:solidFill>
              </a:rPr>
              <a:t>dass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Pflegekinder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möglichst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früh</a:t>
            </a:r>
            <a:r>
              <a:rPr lang="fr-CH" sz="1200" dirty="0">
                <a:solidFill>
                  <a:srgbClr val="FF0000"/>
                </a:solidFill>
              </a:rPr>
              <a:t> über ihre </a:t>
            </a:r>
            <a:r>
              <a:rPr lang="fr-CH" sz="1200" dirty="0" err="1">
                <a:solidFill>
                  <a:srgbClr val="FF0000"/>
                </a:solidFill>
              </a:rPr>
              <a:t>Rechte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informiert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werden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 err="1">
                <a:solidFill>
                  <a:srgbClr val="FF0000"/>
                </a:solidFill>
              </a:rPr>
              <a:t>Pflegekinder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zur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Partizipation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befähigen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sowie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sicherstellen</a:t>
            </a:r>
            <a:r>
              <a:rPr lang="fr-CH" sz="1200" dirty="0">
                <a:solidFill>
                  <a:srgbClr val="FF0000"/>
                </a:solidFill>
              </a:rPr>
              <a:t>, dass die </a:t>
            </a:r>
            <a:r>
              <a:rPr lang="fr-CH" sz="1200" dirty="0" err="1">
                <a:solidFill>
                  <a:srgbClr val="FF0000"/>
                </a:solidFill>
              </a:rPr>
              <a:t>involvierten</a:t>
            </a:r>
            <a:r>
              <a:rPr lang="fr-CH" sz="1200" dirty="0">
                <a:solidFill>
                  <a:srgbClr val="FF0000"/>
                </a:solidFill>
              </a:rPr>
              <a:t> Akteure die </a:t>
            </a:r>
            <a:r>
              <a:rPr lang="fr-CH" sz="1200" dirty="0" err="1">
                <a:solidFill>
                  <a:srgbClr val="FF0000"/>
                </a:solidFill>
              </a:rPr>
              <a:t>Partizipationsmöglichkeiten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ausschöpfen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 err="1">
                <a:solidFill>
                  <a:srgbClr val="FF0000"/>
                </a:solidFill>
              </a:rPr>
              <a:t>Dafür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sorgen</a:t>
            </a:r>
            <a:r>
              <a:rPr lang="fr-CH" sz="1200" dirty="0">
                <a:solidFill>
                  <a:srgbClr val="FF0000"/>
                </a:solidFill>
              </a:rPr>
              <a:t>, dass </a:t>
            </a:r>
            <a:r>
              <a:rPr lang="fr-CH" sz="1200" dirty="0" err="1">
                <a:solidFill>
                  <a:srgbClr val="FF0000"/>
                </a:solidFill>
              </a:rPr>
              <a:t>bei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ausserfamiliär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untergebrachten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Kindern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standardmässig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abgeklärt</a:t>
            </a:r>
            <a:r>
              <a:rPr lang="fr-CH" sz="1200" dirty="0">
                <a:solidFill>
                  <a:srgbClr val="FF0000"/>
                </a:solidFill>
              </a:rPr>
              <a:t> wird, </a:t>
            </a:r>
            <a:r>
              <a:rPr lang="fr-CH" sz="1200" dirty="0" err="1">
                <a:solidFill>
                  <a:srgbClr val="FF0000"/>
                </a:solidFill>
              </a:rPr>
              <a:t>ob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sie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über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eine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Vertrauensperson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verfügen</a:t>
            </a:r>
            <a:endParaRPr lang="fr-CH" sz="1200" dirty="0">
              <a:solidFill>
                <a:srgbClr val="FF0000"/>
              </a:solidFill>
            </a:endParaRP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>
                <a:solidFill>
                  <a:srgbClr val="FF0000"/>
                </a:solidFill>
              </a:rPr>
              <a:t>Die </a:t>
            </a:r>
            <a:r>
              <a:rPr lang="fr-CH" sz="1200" dirty="0" err="1">
                <a:solidFill>
                  <a:srgbClr val="FF0000"/>
                </a:solidFill>
              </a:rPr>
              <a:t>Fachpersonen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für</a:t>
            </a:r>
            <a:r>
              <a:rPr lang="fr-CH" sz="1200" dirty="0">
                <a:solidFill>
                  <a:srgbClr val="FF0000"/>
                </a:solidFill>
              </a:rPr>
              <a:t> die </a:t>
            </a:r>
            <a:r>
              <a:rPr lang="fr-CH" sz="1200" dirty="0" err="1">
                <a:solidFill>
                  <a:srgbClr val="FF0000"/>
                </a:solidFill>
              </a:rPr>
              <a:t>Verfahrensbeistandschaft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sensibilisieren</a:t>
            </a:r>
            <a:r>
              <a:rPr lang="fr-CH" sz="1200" dirty="0">
                <a:solidFill>
                  <a:srgbClr val="FF0000"/>
                </a:solidFill>
              </a:rPr>
              <a:t>, </a:t>
            </a:r>
            <a:r>
              <a:rPr lang="fr-CH" sz="1200" dirty="0" err="1">
                <a:solidFill>
                  <a:srgbClr val="FF0000"/>
                </a:solidFill>
              </a:rPr>
              <a:t>und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dafür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sorgen</a:t>
            </a:r>
            <a:r>
              <a:rPr lang="fr-CH" sz="1200" dirty="0">
                <a:solidFill>
                  <a:srgbClr val="FF0000"/>
                </a:solidFill>
              </a:rPr>
              <a:t>, dass bei einer </a:t>
            </a:r>
            <a:r>
              <a:rPr lang="fr-CH" sz="1200" dirty="0" err="1">
                <a:solidFill>
                  <a:srgbClr val="FF0000"/>
                </a:solidFill>
              </a:rPr>
              <a:t>angeordneten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Platzierung</a:t>
            </a:r>
            <a:r>
              <a:rPr lang="fr-CH" sz="1200" dirty="0">
                <a:solidFill>
                  <a:srgbClr val="FF0000"/>
                </a:solidFill>
              </a:rPr>
              <a:t> in der Regel </a:t>
            </a:r>
            <a:r>
              <a:rPr lang="fr-CH" sz="1200" dirty="0" err="1">
                <a:solidFill>
                  <a:srgbClr val="FF0000"/>
                </a:solidFill>
              </a:rPr>
              <a:t>eine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Verfahrensbeistandschaft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eingesetzt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wird</a:t>
            </a:r>
            <a:endParaRPr lang="fr-CH" sz="1200" dirty="0">
              <a:solidFill>
                <a:srgbClr val="FF0000"/>
              </a:solidFill>
            </a:endParaRP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>
                <a:solidFill>
                  <a:srgbClr val="FF0000"/>
                </a:solidFill>
              </a:rPr>
              <a:t>Im Rahmen der Aufsicht die </a:t>
            </a:r>
            <a:r>
              <a:rPr lang="fr-CH" sz="1200" dirty="0" err="1">
                <a:solidFill>
                  <a:srgbClr val="FF0000"/>
                </a:solidFill>
              </a:rPr>
              <a:t>Pflegekinderzufriedenheit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erfassen</a:t>
            </a:r>
            <a:endParaRPr lang="fr-CH" sz="1200" dirty="0">
              <a:solidFill>
                <a:srgbClr val="FF0000"/>
              </a:solidFill>
            </a:endParaRP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>
                <a:solidFill>
                  <a:srgbClr val="FF0000"/>
                </a:solidFill>
              </a:rPr>
              <a:t>Die </a:t>
            </a:r>
            <a:r>
              <a:rPr lang="fr-CH" sz="1200" dirty="0" err="1">
                <a:solidFill>
                  <a:srgbClr val="FF0000"/>
                </a:solidFill>
              </a:rPr>
              <a:t>Begleitung</a:t>
            </a:r>
            <a:r>
              <a:rPr lang="fr-CH" sz="1200" dirty="0">
                <a:solidFill>
                  <a:srgbClr val="FF0000"/>
                </a:solidFill>
              </a:rPr>
              <a:t> des Kindes, der </a:t>
            </a:r>
            <a:r>
              <a:rPr lang="fr-CH" sz="1200" dirty="0" err="1">
                <a:solidFill>
                  <a:srgbClr val="FF0000"/>
                </a:solidFill>
              </a:rPr>
              <a:t>Pflegeeltern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und</a:t>
            </a:r>
            <a:r>
              <a:rPr lang="fr-CH" sz="1200" dirty="0">
                <a:solidFill>
                  <a:srgbClr val="FF0000"/>
                </a:solidFill>
              </a:rPr>
              <a:t> der </a:t>
            </a:r>
            <a:r>
              <a:rPr lang="fr-CH" sz="1200" dirty="0" err="1">
                <a:solidFill>
                  <a:srgbClr val="FF0000"/>
                </a:solidFill>
              </a:rPr>
              <a:t>Herkunftsfamilie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gewährleisten</a:t>
            </a:r>
            <a:endParaRPr lang="fr-CH" sz="1200" dirty="0">
              <a:solidFill>
                <a:srgbClr val="FF0000"/>
              </a:solidFill>
            </a:endParaRP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 err="1">
                <a:solidFill>
                  <a:srgbClr val="FF0000"/>
                </a:solidFill>
              </a:rPr>
              <a:t>Ihre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Angebote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möglichst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flexibel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ausgestalten</a:t>
            </a:r>
            <a:r>
              <a:rPr lang="fr-CH" sz="1200" dirty="0">
                <a:solidFill>
                  <a:srgbClr val="FF0000"/>
                </a:solidFill>
              </a:rPr>
              <a:t>, um den </a:t>
            </a:r>
            <a:r>
              <a:rPr lang="fr-CH" sz="1200" dirty="0" err="1">
                <a:solidFill>
                  <a:srgbClr val="FF0000"/>
                </a:solidFill>
              </a:rPr>
              <a:t>verschiedenen</a:t>
            </a:r>
            <a:r>
              <a:rPr lang="fr-CH" sz="1200" dirty="0">
                <a:solidFill>
                  <a:srgbClr val="FF0000"/>
                </a:solidFill>
              </a:rPr>
              <a:t> Bedürfnissen der Kinder </a:t>
            </a:r>
            <a:r>
              <a:rPr lang="fr-CH" sz="1200" dirty="0" err="1">
                <a:solidFill>
                  <a:srgbClr val="FF0000"/>
                </a:solidFill>
              </a:rPr>
              <a:t>gerecht</a:t>
            </a:r>
            <a:r>
              <a:rPr lang="fr-CH" sz="1200" dirty="0">
                <a:solidFill>
                  <a:srgbClr val="FF0000"/>
                </a:solidFill>
              </a:rPr>
              <a:t> zu werden, </a:t>
            </a:r>
            <a:r>
              <a:rPr lang="fr-CH" sz="1200" dirty="0" err="1">
                <a:solidFill>
                  <a:srgbClr val="FF0000"/>
                </a:solidFill>
              </a:rPr>
              <a:t>wenn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möglich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und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nötig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durch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interkantonale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Zusammenarbeit</a:t>
            </a:r>
            <a:r>
              <a:rPr lang="fr-CH" sz="1200" dirty="0">
                <a:solidFill>
                  <a:srgbClr val="FF0000"/>
                </a:solidFill>
              </a:rPr>
              <a:t>. 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>
                <a:solidFill>
                  <a:srgbClr val="FF0000"/>
                </a:solidFill>
              </a:rPr>
              <a:t>Den </a:t>
            </a:r>
            <a:r>
              <a:rPr lang="fr-CH" sz="1200" dirty="0" err="1">
                <a:solidFill>
                  <a:srgbClr val="FF0000"/>
                </a:solidFill>
              </a:rPr>
              <a:t>Pflegeeltern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Weiterbildungen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anbieten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und</a:t>
            </a:r>
            <a:r>
              <a:rPr lang="fr-CH" sz="1200" dirty="0">
                <a:solidFill>
                  <a:srgbClr val="FF0000"/>
                </a:solidFill>
              </a:rPr>
              <a:t> die </a:t>
            </a:r>
            <a:r>
              <a:rPr lang="fr-CH" sz="1200" dirty="0" err="1">
                <a:solidFill>
                  <a:srgbClr val="FF0000"/>
                </a:solidFill>
              </a:rPr>
              <a:t>Kosten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übernehmen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sowie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kostenlose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Beratungsangebote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bereitstellen</a:t>
            </a:r>
            <a:endParaRPr lang="fr-CH" sz="1200" dirty="0">
              <a:solidFill>
                <a:srgbClr val="FF0000"/>
              </a:solidFill>
            </a:endParaRP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200" dirty="0">
                <a:solidFill>
                  <a:srgbClr val="FF0000"/>
                </a:solidFill>
              </a:rPr>
              <a:t>Mindestens </a:t>
            </a:r>
            <a:r>
              <a:rPr lang="fr-CH" sz="1200" dirty="0" err="1">
                <a:solidFill>
                  <a:srgbClr val="FF0000"/>
                </a:solidFill>
              </a:rPr>
              <a:t>einmal</a:t>
            </a:r>
            <a:r>
              <a:rPr lang="fr-CH" sz="1200" dirty="0">
                <a:solidFill>
                  <a:srgbClr val="FF0000"/>
                </a:solidFill>
              </a:rPr>
              <a:t> pro Jahr </a:t>
            </a:r>
            <a:r>
              <a:rPr lang="fr-CH" sz="1200" dirty="0" err="1">
                <a:solidFill>
                  <a:srgbClr val="FF0000"/>
                </a:solidFill>
              </a:rPr>
              <a:t>ein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Aufsichtsgespräch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und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mehrmals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jährlich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Standortgespräche</a:t>
            </a:r>
            <a:r>
              <a:rPr lang="fr-CH" sz="1200" dirty="0">
                <a:solidFill>
                  <a:srgbClr val="FF0000"/>
                </a:solidFill>
              </a:rPr>
              <a:t> mit </a:t>
            </a:r>
            <a:r>
              <a:rPr lang="fr-CH" sz="1200" dirty="0" err="1">
                <a:solidFill>
                  <a:srgbClr val="FF0000"/>
                </a:solidFill>
              </a:rPr>
              <a:t>allen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involvierten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Akteuren</a:t>
            </a:r>
            <a:r>
              <a:rPr lang="fr-CH" sz="1200" dirty="0">
                <a:solidFill>
                  <a:srgbClr val="FF0000"/>
                </a:solidFill>
              </a:rPr>
              <a:t> </a:t>
            </a:r>
            <a:r>
              <a:rPr lang="fr-CH" sz="1200" dirty="0" err="1">
                <a:solidFill>
                  <a:srgbClr val="FF0000"/>
                </a:solidFill>
              </a:rPr>
              <a:t>durchführen</a:t>
            </a:r>
            <a:r>
              <a:rPr lang="fr-CH" sz="1200" dirty="0">
                <a:solidFill>
                  <a:srgbClr val="FF0000"/>
                </a:solidFill>
              </a:rPr>
              <a:t>.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endParaRPr lang="fr-CH" sz="1200" dirty="0">
              <a:solidFill>
                <a:srgbClr val="FF0000"/>
              </a:solidFill>
            </a:endParaRPr>
          </a:p>
          <a:p>
            <a:pPr marL="342900" lvl="2" indent="-342900">
              <a:buSzPct val="70000"/>
              <a:buBlip>
                <a:blip r:embed="rId3"/>
              </a:buBlip>
              <a:defRPr/>
            </a:pPr>
            <a:r>
              <a:rPr lang="fr-CH" sz="1400" dirty="0">
                <a:ea typeface="+mn-ea"/>
                <a:cs typeface="+mn-cs"/>
              </a:rPr>
              <a:t>Empfehlungen </a:t>
            </a:r>
            <a:r>
              <a:rPr lang="fr-CH" sz="1400" dirty="0" err="1">
                <a:ea typeface="+mn-ea"/>
                <a:cs typeface="+mn-cs"/>
              </a:rPr>
              <a:t>verfügbar</a:t>
            </a:r>
            <a:r>
              <a:rPr lang="fr-CH" sz="1400" dirty="0">
                <a:ea typeface="+mn-ea"/>
                <a:cs typeface="+mn-cs"/>
              </a:rPr>
              <a:t> </a:t>
            </a:r>
            <a:r>
              <a:rPr lang="fr-CH" sz="1400" dirty="0" err="1">
                <a:ea typeface="+mn-ea"/>
                <a:cs typeface="+mn-cs"/>
              </a:rPr>
              <a:t>unter</a:t>
            </a:r>
            <a:r>
              <a:rPr lang="fr-CH" sz="1400" dirty="0">
                <a:ea typeface="+mn-ea"/>
                <a:cs typeface="+mn-cs"/>
              </a:rPr>
              <a:t>: https://www.kokes.ch/de/dokumentation/empfehlungen/berufsbeistandschaften</a:t>
            </a:r>
            <a:endParaRPr lang="fr-CH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84667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584775"/>
          </a:xfrm>
          <a:ln w="19050">
            <a:solidFill>
              <a:srgbClr val="E1282B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H" sz="3200" dirty="0">
                <a:solidFill>
                  <a:schemeClr val="tx1"/>
                </a:solidFill>
              </a:rPr>
              <a:t>Schlussfolgerung</a:t>
            </a:r>
          </a:p>
        </p:txBody>
      </p:sp>
    </p:spTree>
    <p:extLst>
      <p:ext uri="{BB962C8B-B14F-4D97-AF65-F5344CB8AC3E}">
        <p14:creationId xmlns:p14="http://schemas.microsoft.com/office/powerpoint/2010/main" val="998233909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259200"/>
            <a:ext cx="8229600" cy="400110"/>
          </a:xfrm>
        </p:spPr>
        <p:txBody>
          <a:bodyPr/>
          <a:lstStyle/>
          <a:p>
            <a:pPr algn="ctr"/>
            <a:r>
              <a:rPr lang="fr-CH" sz="2000" b="1" dirty="0"/>
              <a:t>Stärken und Schwächen des </a:t>
            </a:r>
            <a:r>
              <a:rPr lang="fr-CH" sz="2000" b="1" dirty="0" err="1"/>
              <a:t>behördlichen</a:t>
            </a:r>
            <a:r>
              <a:rPr lang="fr-CH" sz="2000" b="1" dirty="0"/>
              <a:t> </a:t>
            </a:r>
            <a:r>
              <a:rPr lang="fr-CH" sz="2000" b="1" dirty="0" err="1"/>
              <a:t>Platzierungssystems</a:t>
            </a:r>
            <a:endParaRPr lang="fr-CH" sz="20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68000" y="1412776"/>
            <a:ext cx="4040188" cy="639762"/>
          </a:xfrm>
        </p:spPr>
        <p:txBody>
          <a:bodyPr/>
          <a:lstStyle/>
          <a:p>
            <a:pPr algn="ctr"/>
            <a:r>
              <a:rPr lang="fr-CH" sz="1800" dirty="0" err="1"/>
              <a:t>Stärken</a:t>
            </a:r>
            <a:endParaRPr lang="fr-CH" sz="1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8000" y="1925984"/>
            <a:ext cx="4040188" cy="3159200"/>
          </a:xfrm>
        </p:spPr>
        <p:txBody>
          <a:bodyPr/>
          <a:lstStyle/>
          <a:p>
            <a:pPr marL="0" indent="0">
              <a:buNone/>
            </a:pPr>
            <a:endParaRPr lang="fr-CH" sz="1400" dirty="0"/>
          </a:p>
          <a:p>
            <a:r>
              <a:rPr lang="fr-CH" sz="1400" dirty="0"/>
              <a:t>Schutz</a:t>
            </a:r>
          </a:p>
          <a:p>
            <a:r>
              <a:rPr lang="fr-CH" sz="1400" dirty="0"/>
              <a:t>Outsourcing von Entscheidungen</a:t>
            </a:r>
          </a:p>
          <a:p>
            <a:r>
              <a:rPr lang="fr-CH" sz="1400" dirty="0" err="1"/>
              <a:t>Sicherung</a:t>
            </a:r>
            <a:r>
              <a:rPr lang="fr-CH" sz="1400" dirty="0"/>
              <a:t> und keine Infragestellung der Finanzierung</a:t>
            </a:r>
          </a:p>
          <a:p>
            <a:r>
              <a:rPr lang="fr-CH" sz="1400" dirty="0" err="1"/>
              <a:t>Überwachungspflicht</a:t>
            </a:r>
            <a:r>
              <a:rPr lang="fr-CH" sz="1400" dirty="0"/>
              <a:t> </a:t>
            </a:r>
            <a:r>
              <a:rPr lang="fr-CH" sz="1400" dirty="0" err="1"/>
              <a:t>Platzierungen</a:t>
            </a:r>
            <a:endParaRPr lang="fr-CH" sz="14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655825" y="1412776"/>
            <a:ext cx="4041775" cy="639762"/>
          </a:xfrm>
        </p:spPr>
        <p:txBody>
          <a:bodyPr/>
          <a:lstStyle/>
          <a:p>
            <a:pPr algn="ctr"/>
            <a:r>
              <a:rPr lang="fr-CH" sz="1800" dirty="0"/>
              <a:t>Schwächen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655825" y="1925984"/>
            <a:ext cx="4041775" cy="3159200"/>
          </a:xfrm>
        </p:spPr>
        <p:txBody>
          <a:bodyPr/>
          <a:lstStyle/>
          <a:p>
            <a:pPr marL="0" indent="0">
              <a:buNone/>
            </a:pPr>
            <a:endParaRPr lang="fr-CH" sz="1400" dirty="0"/>
          </a:p>
          <a:p>
            <a:r>
              <a:rPr lang="de-DE" sz="1400" dirty="0"/>
              <a:t>Verständnis der Sinnhaftigkeit der Platzierung</a:t>
            </a:r>
          </a:p>
          <a:p>
            <a:r>
              <a:rPr lang="fr-CH" sz="1400" dirty="0" err="1"/>
              <a:t>Gerichtlicher</a:t>
            </a:r>
            <a:r>
              <a:rPr lang="fr-CH" sz="1400" dirty="0"/>
              <a:t> </a:t>
            </a:r>
            <a:r>
              <a:rPr lang="fr-CH" sz="1400" dirty="0" err="1"/>
              <a:t>zeitlicher</a:t>
            </a:r>
            <a:r>
              <a:rPr lang="fr-CH" sz="1400" dirty="0"/>
              <a:t> </a:t>
            </a:r>
            <a:r>
              <a:rPr lang="fr-CH" sz="1400" dirty="0" err="1"/>
              <a:t>Ablauf</a:t>
            </a:r>
            <a:r>
              <a:rPr lang="fr-CH" sz="1400" dirty="0"/>
              <a:t>, </a:t>
            </a:r>
            <a:r>
              <a:rPr lang="fr-CH" sz="1400" dirty="0" err="1"/>
              <a:t>ganz</a:t>
            </a:r>
            <a:r>
              <a:rPr lang="fr-CH" sz="1400" dirty="0"/>
              <a:t> </a:t>
            </a:r>
            <a:r>
              <a:rPr lang="fr-CH" sz="1400" dirty="0" err="1"/>
              <a:t>verchieden</a:t>
            </a:r>
            <a:r>
              <a:rPr lang="fr-CH" sz="1400" dirty="0"/>
              <a:t> von </a:t>
            </a:r>
            <a:r>
              <a:rPr lang="fr-CH" sz="1400" dirty="0" err="1"/>
              <a:t>demjenigen</a:t>
            </a:r>
            <a:r>
              <a:rPr lang="fr-CH" sz="1400" dirty="0"/>
              <a:t> des Kindes und der </a:t>
            </a:r>
            <a:r>
              <a:rPr lang="fr-CH" sz="1400" dirty="0" err="1"/>
              <a:t>Familien</a:t>
            </a:r>
            <a:endParaRPr lang="fr-CH" sz="1400" dirty="0"/>
          </a:p>
          <a:p>
            <a:r>
              <a:rPr lang="fr-CH" sz="1400" dirty="0" err="1"/>
              <a:t>Ohne</a:t>
            </a:r>
            <a:r>
              <a:rPr lang="fr-CH" sz="1400" dirty="0"/>
              <a:t> minimale </a:t>
            </a:r>
            <a:r>
              <a:rPr lang="fr-CH" sz="1400" dirty="0" err="1"/>
              <a:t>Beziehungsbindung</a:t>
            </a:r>
            <a:r>
              <a:rPr lang="fr-CH" sz="1400" dirty="0"/>
              <a:t> funktioniert es nicht</a:t>
            </a:r>
          </a:p>
        </p:txBody>
      </p:sp>
    </p:spTree>
    <p:extLst>
      <p:ext uri="{BB962C8B-B14F-4D97-AF65-F5344CB8AC3E}">
        <p14:creationId xmlns:p14="http://schemas.microsoft.com/office/powerpoint/2010/main" val="3175849527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259200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Beteiligung des </a:t>
            </a:r>
            <a:r>
              <a:rPr lang="fr-CH" sz="2400" b="1" dirty="0" err="1"/>
              <a:t>Kindes</a:t>
            </a:r>
            <a:r>
              <a:rPr lang="fr-CH" sz="2400" b="1" dirty="0"/>
              <a:t> </a:t>
            </a:r>
            <a:r>
              <a:rPr lang="fr-CH" sz="2400" b="1" dirty="0" err="1"/>
              <a:t>im</a:t>
            </a:r>
            <a:r>
              <a:rPr lang="fr-CH" sz="2400" b="1" dirty="0"/>
              <a:t> Platzierungsprozess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620688"/>
            <a:ext cx="8424862" cy="5256212"/>
          </a:xfrm>
        </p:spPr>
        <p:txBody>
          <a:bodyPr anchor="ctr"/>
          <a:lstStyle/>
          <a:p>
            <a:pPr algn="just"/>
            <a:r>
              <a:rPr lang="fr-CH" sz="1400" dirty="0"/>
              <a:t>Alle zwei Jahre führt der Kanton </a:t>
            </a:r>
            <a:r>
              <a:rPr lang="fr-CH" sz="1400" dirty="0" err="1"/>
              <a:t>eine</a:t>
            </a:r>
            <a:r>
              <a:rPr lang="fr-CH" sz="1400" dirty="0"/>
              <a:t> </a:t>
            </a:r>
            <a:r>
              <a:rPr lang="fr-CH" sz="1400" dirty="0" err="1"/>
              <a:t>Zufriedenheitsumfrage</a:t>
            </a:r>
            <a:r>
              <a:rPr lang="fr-CH" sz="1400" dirty="0"/>
              <a:t> </a:t>
            </a:r>
            <a:r>
              <a:rPr lang="fr-CH" sz="1400" dirty="0" err="1"/>
              <a:t>bei</a:t>
            </a:r>
            <a:r>
              <a:rPr lang="fr-CH" sz="1400" dirty="0"/>
              <a:t> </a:t>
            </a:r>
            <a:r>
              <a:rPr lang="fr-CH" sz="1400" dirty="0" err="1"/>
              <a:t>im</a:t>
            </a:r>
            <a:r>
              <a:rPr lang="fr-CH" sz="1400" dirty="0"/>
              <a:t> Wallis </a:t>
            </a:r>
            <a:r>
              <a:rPr lang="fr-CH" sz="1400" dirty="0" err="1"/>
              <a:t>fremdplatzierten</a:t>
            </a:r>
            <a:r>
              <a:rPr lang="fr-CH" sz="1400" dirty="0"/>
              <a:t> </a:t>
            </a:r>
            <a:r>
              <a:rPr lang="fr-CH" sz="1400" dirty="0" err="1"/>
              <a:t>Jugendlichen</a:t>
            </a:r>
            <a:r>
              <a:rPr lang="fr-CH" sz="1400" dirty="0"/>
              <a:t> </a:t>
            </a:r>
            <a:r>
              <a:rPr lang="fr-CH" sz="1400" dirty="0" err="1"/>
              <a:t>durch</a:t>
            </a:r>
            <a:r>
              <a:rPr lang="fr-CH" sz="1400" dirty="0"/>
              <a:t>. Hier einige Ergebnisse:</a:t>
            </a:r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marL="0" indent="0" algn="just">
              <a:buNone/>
            </a:pPr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marL="0" indent="0" algn="just">
              <a:buNone/>
            </a:pPr>
            <a:endParaRPr lang="fr-CH" sz="1400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781955"/>
              </p:ext>
            </p:extLst>
          </p:nvPr>
        </p:nvGraphicFramePr>
        <p:xfrm>
          <a:off x="755576" y="1340346"/>
          <a:ext cx="3384376" cy="165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100808"/>
              </p:ext>
            </p:extLst>
          </p:nvPr>
        </p:nvGraphicFramePr>
        <p:xfrm>
          <a:off x="755575" y="3142416"/>
          <a:ext cx="3384377" cy="20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117551"/>
              </p:ext>
            </p:extLst>
          </p:nvPr>
        </p:nvGraphicFramePr>
        <p:xfrm>
          <a:off x="5004048" y="3140968"/>
          <a:ext cx="3096344" cy="20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224898"/>
              </p:ext>
            </p:extLst>
          </p:nvPr>
        </p:nvGraphicFramePr>
        <p:xfrm>
          <a:off x="5004048" y="1339602"/>
          <a:ext cx="3096344" cy="165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72067984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259200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Beteiligung der Eltern am Platzierungsprozess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1125538"/>
            <a:ext cx="8424862" cy="5256212"/>
          </a:xfrm>
        </p:spPr>
        <p:txBody>
          <a:bodyPr anchor="ctr"/>
          <a:lstStyle/>
          <a:p>
            <a:pPr algn="just"/>
            <a:r>
              <a:rPr lang="fr-CH" sz="1400" dirty="0"/>
              <a:t>Im Rahmen der Zufriedenheitsumfrage werden auch die </a:t>
            </a:r>
            <a:r>
              <a:rPr lang="fr-CH" sz="1400" dirty="0" err="1"/>
              <a:t>Eltern</a:t>
            </a:r>
            <a:r>
              <a:rPr lang="fr-CH" sz="1400" dirty="0"/>
              <a:t> </a:t>
            </a:r>
            <a:r>
              <a:rPr lang="fr-CH" sz="1400" dirty="0" err="1"/>
              <a:t>befragt</a:t>
            </a:r>
            <a:r>
              <a:rPr lang="fr-CH" sz="1400" dirty="0"/>
              <a:t>. Hier sind einige Ergebnisse:</a:t>
            </a:r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algn="just"/>
            <a:endParaRPr lang="fr-CH" sz="1400" dirty="0"/>
          </a:p>
          <a:p>
            <a:pPr marL="0" indent="0" algn="just">
              <a:buNone/>
            </a:pPr>
            <a:endParaRPr lang="fr-CH" sz="1400" dirty="0"/>
          </a:p>
        </p:txBody>
      </p:sp>
      <p:graphicFrame>
        <p:nvGraphicFramePr>
          <p:cNvPr id="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001461"/>
              </p:ext>
            </p:extLst>
          </p:nvPr>
        </p:nvGraphicFramePr>
        <p:xfrm>
          <a:off x="359569" y="1772816"/>
          <a:ext cx="3708375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471544"/>
              </p:ext>
            </p:extLst>
          </p:nvPr>
        </p:nvGraphicFramePr>
        <p:xfrm>
          <a:off x="4716016" y="1772816"/>
          <a:ext cx="39604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540553"/>
              </p:ext>
            </p:extLst>
          </p:nvPr>
        </p:nvGraphicFramePr>
        <p:xfrm>
          <a:off x="352800" y="3789040"/>
          <a:ext cx="371514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615648"/>
              </p:ext>
            </p:extLst>
          </p:nvPr>
        </p:nvGraphicFramePr>
        <p:xfrm>
          <a:off x="4716016" y="3789040"/>
          <a:ext cx="38164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283467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413088"/>
            <a:ext cx="8435975" cy="400110"/>
          </a:xfrm>
        </p:spPr>
        <p:txBody>
          <a:bodyPr/>
          <a:lstStyle/>
          <a:p>
            <a:pPr algn="ctr"/>
            <a:r>
              <a:rPr lang="fr-CH" sz="2000" b="1" dirty="0"/>
              <a:t>Vignette - </a:t>
            </a:r>
            <a:r>
              <a:rPr lang="fr-CH" sz="2000" b="1" dirty="0" err="1"/>
              <a:t>Manchmal</a:t>
            </a:r>
            <a:r>
              <a:rPr lang="fr-CH" sz="2000" b="1" dirty="0"/>
              <a:t> funktioniert es nicht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8" y="332656"/>
            <a:ext cx="8604919" cy="5484064"/>
          </a:xfrm>
        </p:spPr>
        <p:txBody>
          <a:bodyPr anchor="ctr"/>
          <a:lstStyle/>
          <a:p>
            <a:pPr marL="0" indent="0">
              <a:buNone/>
            </a:pPr>
            <a:r>
              <a:rPr lang="fr-CH" sz="1200" b="1" dirty="0"/>
              <a:t>11-jähriges </a:t>
            </a:r>
            <a:r>
              <a:rPr lang="fr-CH" sz="1200" b="1" dirty="0" err="1"/>
              <a:t>Mädchen</a:t>
            </a:r>
            <a:endParaRPr lang="fr-CH" sz="1200" dirty="0"/>
          </a:p>
          <a:p>
            <a:pPr algn="just"/>
            <a:r>
              <a:rPr lang="fr-CH" sz="1200" dirty="0"/>
              <a:t>Meldung bei der KESB </a:t>
            </a:r>
            <a:r>
              <a:rPr lang="fr-CH" sz="1200" dirty="0" err="1"/>
              <a:t>wegen</a:t>
            </a:r>
            <a:r>
              <a:rPr lang="fr-CH" sz="1200" dirty="0"/>
              <a:t> </a:t>
            </a:r>
            <a:r>
              <a:rPr lang="fr-CH" sz="1200" dirty="0" err="1"/>
              <a:t>Verdachts</a:t>
            </a:r>
            <a:r>
              <a:rPr lang="fr-CH" sz="1200" dirty="0"/>
              <a:t> </a:t>
            </a:r>
            <a:r>
              <a:rPr lang="fr-CH" sz="1200" dirty="0" err="1"/>
              <a:t>auf</a:t>
            </a:r>
            <a:r>
              <a:rPr lang="fr-CH" sz="1200" dirty="0"/>
              <a:t> </a:t>
            </a:r>
            <a:r>
              <a:rPr lang="fr-CH" sz="1200" dirty="0" err="1"/>
              <a:t>Geburtsbedingungen</a:t>
            </a:r>
            <a:r>
              <a:rPr lang="fr-CH" sz="1200" dirty="0"/>
              <a:t> ihrer beiden jüngeren Brüder.</a:t>
            </a:r>
          </a:p>
          <a:p>
            <a:pPr algn="just"/>
            <a:endParaRPr lang="fr-CH" sz="400" dirty="0"/>
          </a:p>
          <a:p>
            <a:pPr algn="just"/>
            <a:r>
              <a:rPr lang="de-DE" sz="1200" dirty="0"/>
              <a:t>Die Sozialabklärung ergab eine Vorgeschichte von Misshandlungen der beiden früheren Töchter der Mutter. </a:t>
            </a:r>
            <a:r>
              <a:rPr lang="fr-CH" sz="1200" dirty="0"/>
              <a:t>Die Mutter wurde in Frankreich wegen Vernachlässigung und </a:t>
            </a:r>
            <a:r>
              <a:rPr lang="fr-CH" sz="1200" dirty="0" err="1"/>
              <a:t>Kindesmisshandlung</a:t>
            </a:r>
            <a:r>
              <a:rPr lang="fr-CH" sz="1200" dirty="0"/>
              <a:t> verurteilt und hat seitdem keinen Kontakt mehr zu ihren beiden älteren Töchtern.</a:t>
            </a:r>
          </a:p>
          <a:p>
            <a:pPr marL="0" indent="0" algn="just">
              <a:buNone/>
            </a:pPr>
            <a:endParaRPr lang="fr-CH" sz="400" dirty="0"/>
          </a:p>
          <a:p>
            <a:pPr algn="just"/>
            <a:r>
              <a:rPr lang="fr-CH" sz="1200" dirty="0"/>
              <a:t>Während der </a:t>
            </a:r>
            <a:r>
              <a:rPr lang="fr-CH" sz="1200" dirty="0" err="1"/>
              <a:t>Sozialabklärung</a:t>
            </a:r>
            <a:r>
              <a:rPr lang="fr-CH" sz="1200" dirty="0"/>
              <a:t> </a:t>
            </a:r>
            <a:r>
              <a:rPr lang="fr-CH" sz="1200" dirty="0" err="1"/>
              <a:t>stellte</a:t>
            </a:r>
            <a:r>
              <a:rPr lang="fr-CH" sz="1200" dirty="0"/>
              <a:t> </a:t>
            </a:r>
            <a:r>
              <a:rPr lang="fr-CH" sz="1200" dirty="0" err="1"/>
              <a:t>sich</a:t>
            </a:r>
            <a:r>
              <a:rPr lang="fr-CH" sz="1200" dirty="0"/>
              <a:t> heraus, dass die Mutter nicht </a:t>
            </a:r>
            <a:r>
              <a:rPr lang="fr-CH" sz="1200" dirty="0" err="1"/>
              <a:t>kooperativ</a:t>
            </a:r>
            <a:r>
              <a:rPr lang="fr-CH" sz="1200" dirty="0"/>
              <a:t> ist, lügt, keinen Zugang zu den Kindern gewährt und ein eindeutiges </a:t>
            </a:r>
            <a:r>
              <a:rPr lang="fr-CH" sz="1200" dirty="0" err="1"/>
              <a:t>Fluchtrisiko</a:t>
            </a:r>
            <a:r>
              <a:rPr lang="fr-CH" sz="1200" dirty="0"/>
              <a:t> </a:t>
            </a:r>
            <a:r>
              <a:rPr lang="fr-CH" sz="1200" dirty="0" err="1"/>
              <a:t>vorweist</a:t>
            </a:r>
            <a:r>
              <a:rPr lang="fr-CH" sz="1200" dirty="0"/>
              <a:t> (wechselt den Kanton/das Land, wenn die Behörden sich für ihre Situation interessieren). Angesichts des </a:t>
            </a:r>
            <a:r>
              <a:rPr lang="fr-CH" sz="1200" dirty="0" err="1"/>
              <a:t>Fluchtrisikos</a:t>
            </a:r>
            <a:r>
              <a:rPr lang="fr-CH" sz="1200" dirty="0"/>
              <a:t> </a:t>
            </a:r>
            <a:r>
              <a:rPr lang="fr-CH" sz="1200" dirty="0" err="1"/>
              <a:t>wurde</a:t>
            </a:r>
            <a:r>
              <a:rPr lang="fr-CH" sz="1200" dirty="0"/>
              <a:t> die Unterbringung der Kinder angeordnet.</a:t>
            </a:r>
          </a:p>
          <a:p>
            <a:pPr algn="just"/>
            <a:endParaRPr lang="fr-CH" sz="400" dirty="0"/>
          </a:p>
          <a:p>
            <a:pPr algn="just"/>
            <a:r>
              <a:rPr lang="fr-CH" sz="1200" dirty="0"/>
              <a:t>Von diesem Zeitpunkt an zeigten die Eltern einen sehr starken Widerstand: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100" dirty="0"/>
              <a:t>Missachtung der Organisation persönlicher Beziehungen: z. B. </a:t>
            </a:r>
            <a:r>
              <a:rPr lang="fr-CH" sz="1100" dirty="0" err="1"/>
              <a:t>Überraschungsbesuche</a:t>
            </a:r>
            <a:r>
              <a:rPr lang="fr-CH" sz="1100" dirty="0"/>
              <a:t> in der Schule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100" dirty="0" err="1"/>
              <a:t>Sittings</a:t>
            </a:r>
            <a:r>
              <a:rPr lang="fr-CH" sz="1100" dirty="0"/>
              <a:t>, Proteste vor dem Wohnheim und </a:t>
            </a:r>
            <a:r>
              <a:rPr lang="fr-CH" sz="1100" dirty="0" err="1"/>
              <a:t>dem</a:t>
            </a:r>
            <a:r>
              <a:rPr lang="fr-CH" sz="1100" dirty="0"/>
              <a:t> KDJ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100" dirty="0" err="1"/>
              <a:t>Presseaufruf</a:t>
            </a:r>
            <a:endParaRPr lang="fr-CH" sz="11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100" dirty="0" err="1"/>
              <a:t>Anpöbeln</a:t>
            </a:r>
            <a:r>
              <a:rPr lang="fr-CH" sz="1100" dirty="0"/>
              <a:t> von </a:t>
            </a:r>
            <a:r>
              <a:rPr lang="fr-CH" sz="1100" dirty="0" err="1"/>
              <a:t>Kindesschutzhelfern</a:t>
            </a:r>
            <a:endParaRPr lang="fr-CH" sz="11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100" dirty="0"/>
              <a:t>Einschüchterung/Drohung gegen das Netzwerk; z. B. besuchte ein Elternteil die Wohnung </a:t>
            </a:r>
            <a:r>
              <a:rPr lang="fr-CH" sz="1100" dirty="0" err="1"/>
              <a:t>eines</a:t>
            </a:r>
            <a:r>
              <a:rPr lang="fr-CH" sz="1100" dirty="0"/>
              <a:t> </a:t>
            </a:r>
            <a:r>
              <a:rPr lang="fr-CH" sz="1100" dirty="0" err="1"/>
              <a:t>Helfers</a:t>
            </a:r>
            <a:r>
              <a:rPr lang="fr-CH" sz="1100" dirty="0"/>
              <a:t>, das psychiatrische Gutachten wurde aufgrund von Drohungen gegen den </a:t>
            </a:r>
            <a:r>
              <a:rPr lang="fr-CH" sz="1100" dirty="0" err="1"/>
              <a:t>Gutachter</a:t>
            </a:r>
            <a:r>
              <a:rPr lang="fr-CH" sz="1100" dirty="0"/>
              <a:t> </a:t>
            </a:r>
            <a:r>
              <a:rPr lang="fr-CH" sz="1100" dirty="0" err="1"/>
              <a:t>eingestellt</a:t>
            </a:r>
            <a:r>
              <a:rPr lang="fr-CH" sz="1100" dirty="0"/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100" dirty="0"/>
              <a:t>Angriff auf das Heim: Die </a:t>
            </a:r>
            <a:r>
              <a:rPr lang="fr-CH" sz="1100" dirty="0" err="1"/>
              <a:t>Eltern</a:t>
            </a:r>
            <a:r>
              <a:rPr lang="fr-CH" sz="1100" dirty="0"/>
              <a:t> </a:t>
            </a:r>
            <a:r>
              <a:rPr lang="fr-CH" sz="1100" dirty="0" err="1"/>
              <a:t>nutzten</a:t>
            </a:r>
            <a:r>
              <a:rPr lang="fr-CH" sz="1100" dirty="0"/>
              <a:t> andere schwierige Situationen, um Eltern für sich zu gewinnen und die Kompetenz der Fachkräfte in Frage zu stellen.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100" dirty="0"/>
              <a:t>Mehrere Strafanzeigen wegen Verleumdung und </a:t>
            </a:r>
            <a:r>
              <a:rPr lang="fr-CH" sz="1100" dirty="0" err="1"/>
              <a:t>anderen</a:t>
            </a:r>
            <a:r>
              <a:rPr lang="fr-CH" sz="1100" dirty="0"/>
              <a:t> </a:t>
            </a:r>
            <a:r>
              <a:rPr lang="fr-CH" sz="1100" dirty="0" err="1"/>
              <a:t>unwidrigen</a:t>
            </a:r>
            <a:r>
              <a:rPr lang="fr-CH" sz="1100" dirty="0"/>
              <a:t> Gründen gegen das Netzwerk, die alle eingestellt wurden.</a:t>
            </a:r>
          </a:p>
          <a:p>
            <a:pPr marL="457200" lvl="1" indent="0" algn="just">
              <a:buNone/>
            </a:pPr>
            <a:endParaRPr lang="fr-CH" sz="400" dirty="0"/>
          </a:p>
          <a:p>
            <a:pPr algn="just"/>
            <a:r>
              <a:rPr lang="fr-CH" sz="1200" dirty="0"/>
              <a:t>Die </a:t>
            </a:r>
            <a:r>
              <a:rPr lang="fr-CH" sz="1200" dirty="0" err="1"/>
              <a:t>Kinderschutzhelfer</a:t>
            </a:r>
            <a:r>
              <a:rPr lang="fr-CH" sz="1200" dirty="0"/>
              <a:t> versuchten, den </a:t>
            </a:r>
            <a:r>
              <a:rPr lang="fr-CH" sz="1200" dirty="0" err="1"/>
              <a:t>Eltern</a:t>
            </a:r>
            <a:r>
              <a:rPr lang="fr-CH" sz="1200" dirty="0"/>
              <a:t> die </a:t>
            </a:r>
            <a:r>
              <a:rPr lang="fr-CH" sz="1200" dirty="0" err="1"/>
              <a:t>situationsbedingten</a:t>
            </a:r>
            <a:r>
              <a:rPr lang="fr-CH" sz="1200" dirty="0"/>
              <a:t> </a:t>
            </a:r>
            <a:r>
              <a:rPr lang="fr-CH" sz="1200" dirty="0" err="1"/>
              <a:t>Bedürfnisse</a:t>
            </a:r>
            <a:r>
              <a:rPr lang="fr-CH" sz="1200" dirty="0"/>
              <a:t> ihre </a:t>
            </a:r>
            <a:r>
              <a:rPr lang="fr-CH" sz="1200" dirty="0" err="1"/>
              <a:t>Tochter</a:t>
            </a:r>
            <a:r>
              <a:rPr lang="fr-CH" sz="1200" dirty="0"/>
              <a:t> </a:t>
            </a:r>
            <a:r>
              <a:rPr lang="fr-CH" sz="1200" dirty="0" err="1"/>
              <a:t>zu</a:t>
            </a:r>
            <a:r>
              <a:rPr lang="fr-CH" sz="1200" dirty="0"/>
              <a:t> </a:t>
            </a:r>
            <a:r>
              <a:rPr lang="fr-CH" sz="1200" dirty="0" err="1"/>
              <a:t>erklären</a:t>
            </a:r>
            <a:r>
              <a:rPr lang="fr-CH" sz="1200" dirty="0"/>
              <a:t>, aber sie wurden </a:t>
            </a:r>
            <a:r>
              <a:rPr lang="fr-CH" sz="1200" dirty="0" err="1"/>
              <a:t>nicht</a:t>
            </a:r>
            <a:r>
              <a:rPr lang="fr-CH" sz="1200" dirty="0"/>
              <a:t> </a:t>
            </a:r>
            <a:r>
              <a:rPr lang="fr-CH" sz="1200" dirty="0" err="1"/>
              <a:t>erhört</a:t>
            </a:r>
            <a:r>
              <a:rPr lang="fr-CH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76347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36613"/>
            <a:ext cx="7772400" cy="584775"/>
          </a:xfrm>
          <a:ln w="19050">
            <a:solidFill>
              <a:srgbClr val="E1282B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H" sz="3200" dirty="0" err="1">
                <a:solidFill>
                  <a:schemeClr val="tx1"/>
                </a:solidFill>
              </a:rPr>
              <a:t>Kantonale</a:t>
            </a:r>
            <a:r>
              <a:rPr lang="fr-CH" sz="3200" dirty="0">
                <a:solidFill>
                  <a:schemeClr val="tx1"/>
                </a:solidFill>
              </a:rPr>
              <a:t> </a:t>
            </a:r>
            <a:r>
              <a:rPr lang="fr-CH" sz="3200" dirty="0" err="1">
                <a:solidFill>
                  <a:schemeClr val="tx1"/>
                </a:solidFill>
              </a:rPr>
              <a:t>Dienststelle</a:t>
            </a:r>
            <a:r>
              <a:rPr lang="fr-CH" sz="3200" dirty="0">
                <a:solidFill>
                  <a:schemeClr val="tx1"/>
                </a:solidFill>
              </a:rPr>
              <a:t> </a:t>
            </a:r>
            <a:r>
              <a:rPr lang="fr-CH" sz="3200" dirty="0" err="1">
                <a:solidFill>
                  <a:schemeClr val="tx1"/>
                </a:solidFill>
              </a:rPr>
              <a:t>für</a:t>
            </a:r>
            <a:r>
              <a:rPr lang="fr-CH" sz="3200" dirty="0">
                <a:solidFill>
                  <a:schemeClr val="tx1"/>
                </a:solidFill>
              </a:rPr>
              <a:t> die </a:t>
            </a:r>
            <a:r>
              <a:rPr lang="fr-CH" sz="3200" dirty="0" err="1">
                <a:solidFill>
                  <a:schemeClr val="tx1"/>
                </a:solidFill>
              </a:rPr>
              <a:t>Jugend</a:t>
            </a:r>
            <a:endParaRPr lang="fr-C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4321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364594"/>
            <a:ext cx="8435975" cy="400110"/>
          </a:xfrm>
        </p:spPr>
        <p:txBody>
          <a:bodyPr/>
          <a:lstStyle/>
          <a:p>
            <a:pPr algn="ctr"/>
            <a:r>
              <a:rPr lang="fr-CH" sz="2000" b="1" dirty="0"/>
              <a:t>Vignette (Fortsetzung)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620688"/>
            <a:ext cx="8424862" cy="5183838"/>
          </a:xfrm>
        </p:spPr>
        <p:txBody>
          <a:bodyPr anchor="ctr"/>
          <a:lstStyle/>
          <a:p>
            <a:pPr algn="just"/>
            <a:r>
              <a:rPr lang="de-DE" sz="1200" dirty="0"/>
              <a:t>Auf dem Weg zur Schule ist die Jugendliche den Handlungen und Einwürfen ihrer Eltern ausgesetzt, e</a:t>
            </a:r>
            <a:r>
              <a:rPr lang="fr-CH" sz="1200" dirty="0"/>
              <a:t>in Pädagoge begleitet sie vorübergehend auf dem Weg zur und von der Schule (±3 Monate; Ressourcen, Image der Jugendlichen, ruhigere Eltern).</a:t>
            </a:r>
          </a:p>
          <a:p>
            <a:pPr marL="0" indent="0" algn="just">
              <a:buNone/>
            </a:pPr>
            <a:endParaRPr lang="fr-CH" sz="400" dirty="0"/>
          </a:p>
          <a:p>
            <a:pPr algn="just"/>
            <a:r>
              <a:rPr lang="fr-CH" sz="1200" dirty="0"/>
              <a:t>Angesichts des beharrlichen Verhaltens der Eltern, der </a:t>
            </a:r>
            <a:r>
              <a:rPr lang="fr-CH" sz="1200" dirty="0" err="1"/>
              <a:t>Presseberichte</a:t>
            </a:r>
            <a:r>
              <a:rPr lang="fr-CH" sz="1200" dirty="0"/>
              <a:t> und der Bestätigung des </a:t>
            </a:r>
            <a:r>
              <a:rPr lang="fr-CH" sz="1200" dirty="0" err="1"/>
              <a:t>Plazierungsentscheids</a:t>
            </a:r>
            <a:r>
              <a:rPr lang="fr-CH" sz="1200" dirty="0"/>
              <a:t> durch </a:t>
            </a:r>
            <a:r>
              <a:rPr lang="fr-CH" sz="1200" dirty="0" err="1"/>
              <a:t>das</a:t>
            </a:r>
            <a:r>
              <a:rPr lang="fr-CH" sz="1200" dirty="0"/>
              <a:t> KG wurde die Jugendliche </a:t>
            </a:r>
            <a:r>
              <a:rPr lang="fr-CH" sz="1200" dirty="0" err="1"/>
              <a:t>über</a:t>
            </a:r>
            <a:r>
              <a:rPr lang="fr-CH" sz="1200" dirty="0"/>
              <a:t> die </a:t>
            </a:r>
            <a:r>
              <a:rPr lang="fr-CH" sz="1200" dirty="0" err="1"/>
              <a:t>Platzierungsgründe</a:t>
            </a:r>
            <a:r>
              <a:rPr lang="fr-CH" sz="1200" dirty="0"/>
              <a:t> </a:t>
            </a:r>
            <a:r>
              <a:rPr lang="fr-CH" sz="1200" dirty="0" err="1"/>
              <a:t>informiert</a:t>
            </a:r>
            <a:r>
              <a:rPr lang="fr-CH" sz="1200" dirty="0"/>
              <a:t> (Dez. 2021).</a:t>
            </a:r>
          </a:p>
          <a:p>
            <a:pPr marL="0" indent="0" algn="just">
              <a:buNone/>
            </a:pPr>
            <a:endParaRPr lang="fr-CH" sz="400" dirty="0"/>
          </a:p>
          <a:p>
            <a:pPr algn="just"/>
            <a:r>
              <a:rPr lang="fr-CH" sz="1200" dirty="0"/>
              <a:t>Im April 2022, als sie nicht mehr auf dem Weg zur Schule begleitet wurde, kehrte die Jugendliche nicht ins Heim </a:t>
            </a:r>
            <a:r>
              <a:rPr lang="fr-CH" sz="1200" dirty="0" err="1"/>
              <a:t>sondern</a:t>
            </a:r>
            <a:r>
              <a:rPr lang="fr-CH" sz="1200" dirty="0"/>
              <a:t> </a:t>
            </a:r>
            <a:r>
              <a:rPr lang="fr-CH" sz="1200" dirty="0" err="1"/>
              <a:t>nach</a:t>
            </a:r>
            <a:r>
              <a:rPr lang="fr-CH" sz="1200" dirty="0"/>
              <a:t> Hause </a:t>
            </a:r>
            <a:r>
              <a:rPr lang="fr-CH" sz="1200" dirty="0" err="1"/>
              <a:t>zurück</a:t>
            </a:r>
            <a:r>
              <a:rPr lang="fr-CH" sz="1200" dirty="0"/>
              <a:t>. Die Eltern weigerten sich, sie zurückzubringen </a:t>
            </a:r>
            <a:r>
              <a:rPr lang="fr-CH" sz="1200" dirty="0">
                <a:sym typeface="Wingdings" panose="05000000000000000000" pitchFamily="2" charset="2"/>
              </a:rPr>
              <a:t> die Einsatzgruppe der Kantonspolizei intervenierte.</a:t>
            </a:r>
          </a:p>
          <a:p>
            <a:pPr algn="just"/>
            <a:endParaRPr lang="fr-CH" sz="400" dirty="0">
              <a:sym typeface="Wingdings" panose="05000000000000000000" pitchFamily="2" charset="2"/>
            </a:endParaRPr>
          </a:p>
          <a:p>
            <a:pPr algn="just"/>
            <a:r>
              <a:rPr lang="fr-CH" sz="1200" dirty="0">
                <a:sym typeface="Wingdings" panose="05000000000000000000" pitchFamily="2" charset="2"/>
              </a:rPr>
              <a:t>Nach dieser Episode </a:t>
            </a:r>
            <a:r>
              <a:rPr lang="fr-CH" sz="1200" dirty="0" err="1">
                <a:sym typeface="Wingdings" panose="05000000000000000000" pitchFamily="2" charset="2"/>
              </a:rPr>
              <a:t>wurde</a:t>
            </a:r>
            <a:r>
              <a:rPr lang="fr-CH" sz="1200" dirty="0">
                <a:sym typeface="Wingdings" panose="05000000000000000000" pitchFamily="2" charset="2"/>
              </a:rPr>
              <a:t> die Jugendliche wieder täglich von </a:t>
            </a:r>
            <a:r>
              <a:rPr lang="fr-CH" sz="1200" dirty="0" err="1">
                <a:sym typeface="Wingdings" panose="05000000000000000000" pitchFamily="2" charset="2"/>
              </a:rPr>
              <a:t>einem</a:t>
            </a:r>
            <a:r>
              <a:rPr lang="fr-CH" sz="1200" dirty="0">
                <a:sym typeface="Wingdings" panose="05000000000000000000" pitchFamily="2" charset="2"/>
              </a:rPr>
              <a:t> </a:t>
            </a:r>
            <a:r>
              <a:rPr lang="fr-CH" sz="1200" dirty="0" err="1">
                <a:sym typeface="Wingdings" panose="05000000000000000000" pitchFamily="2" charset="2"/>
              </a:rPr>
              <a:t>Pädagogen</a:t>
            </a:r>
            <a:r>
              <a:rPr lang="fr-CH" sz="1200" dirty="0">
                <a:sym typeface="Wingdings" panose="05000000000000000000" pitchFamily="2" charset="2"/>
              </a:rPr>
              <a:t> in die Schule begleitet. </a:t>
            </a:r>
          </a:p>
          <a:p>
            <a:pPr algn="just"/>
            <a:endParaRPr lang="fr-CH" sz="400" dirty="0">
              <a:sym typeface="Wingdings" panose="05000000000000000000" pitchFamily="2" charset="2"/>
            </a:endParaRPr>
          </a:p>
          <a:p>
            <a:pPr algn="just"/>
            <a:r>
              <a:rPr lang="fr-CH" sz="1200" dirty="0">
                <a:sym typeface="Wingdings" panose="05000000000000000000" pitchFamily="2" charset="2"/>
              </a:rPr>
              <a:t>Im Dezember 2022 </a:t>
            </a:r>
            <a:r>
              <a:rPr lang="fr-CH" sz="1200" dirty="0" err="1">
                <a:sym typeface="Wingdings" panose="05000000000000000000" pitchFamily="2" charset="2"/>
              </a:rPr>
              <a:t>verliess</a:t>
            </a:r>
            <a:r>
              <a:rPr lang="fr-CH" sz="1200" dirty="0">
                <a:sym typeface="Wingdings" panose="05000000000000000000" pitchFamily="2" charset="2"/>
              </a:rPr>
              <a:t> die Jugendliche </a:t>
            </a:r>
            <a:r>
              <a:rPr lang="fr-CH" sz="1200" dirty="0" err="1">
                <a:sym typeface="Wingdings" panose="05000000000000000000" pitchFamily="2" charset="2"/>
              </a:rPr>
              <a:t>während</a:t>
            </a:r>
            <a:r>
              <a:rPr lang="fr-CH" sz="1200" dirty="0">
                <a:sym typeface="Wingdings" panose="05000000000000000000" pitchFamily="2" charset="2"/>
              </a:rPr>
              <a:t> </a:t>
            </a:r>
            <a:r>
              <a:rPr lang="fr-CH" sz="1200" dirty="0" err="1">
                <a:sym typeface="Wingdings" panose="05000000000000000000" pitchFamily="2" charset="2"/>
              </a:rPr>
              <a:t>einerTheaterstunde</a:t>
            </a:r>
            <a:r>
              <a:rPr lang="fr-CH" sz="1200" dirty="0">
                <a:sym typeface="Wingdings" panose="05000000000000000000" pitchFamily="2" charset="2"/>
              </a:rPr>
              <a:t> die Schule, um auf die Toilette zu gehen, und kehrte nicht mehr zurück. Es wurden </a:t>
            </a:r>
            <a:r>
              <a:rPr lang="fr-CH" sz="1200" dirty="0" err="1">
                <a:sym typeface="Wingdings" panose="05000000000000000000" pitchFamily="2" charset="2"/>
              </a:rPr>
              <a:t>zahlreiche</a:t>
            </a:r>
            <a:r>
              <a:rPr lang="fr-CH" sz="1200" dirty="0">
                <a:sym typeface="Wingdings" panose="05000000000000000000" pitchFamily="2" charset="2"/>
              </a:rPr>
              <a:t> </a:t>
            </a:r>
            <a:r>
              <a:rPr lang="fr-CH" sz="1200" dirty="0" err="1">
                <a:sym typeface="Wingdings" panose="05000000000000000000" pitchFamily="2" charset="2"/>
              </a:rPr>
              <a:t>Massnahmen</a:t>
            </a:r>
            <a:r>
              <a:rPr lang="fr-CH" sz="1200" dirty="0">
                <a:sym typeface="Wingdings" panose="05000000000000000000" pitchFamily="2" charset="2"/>
              </a:rPr>
              <a:t> </a:t>
            </a:r>
            <a:r>
              <a:rPr lang="fr-CH" sz="1200" dirty="0" err="1">
                <a:sym typeface="Wingdings" panose="05000000000000000000" pitchFamily="2" charset="2"/>
              </a:rPr>
              <a:t>ergriffen</a:t>
            </a:r>
            <a:r>
              <a:rPr lang="fr-CH" sz="1200" dirty="0">
                <a:sym typeface="Wingdings" panose="05000000000000000000" pitchFamily="2" charset="2"/>
              </a:rPr>
              <a:t>, aber bislang gibt es keine konkreten Informationen darüber, wo sich die </a:t>
            </a:r>
            <a:r>
              <a:rPr lang="fr-CH" sz="1200" dirty="0" err="1">
                <a:sym typeface="Wingdings" panose="05000000000000000000" pitchFamily="2" charset="2"/>
              </a:rPr>
              <a:t>Jugendliche</a:t>
            </a:r>
            <a:r>
              <a:rPr lang="fr-CH" sz="1200" dirty="0">
                <a:sym typeface="Wingdings" panose="05000000000000000000" pitchFamily="2" charset="2"/>
              </a:rPr>
              <a:t> </a:t>
            </a:r>
            <a:r>
              <a:rPr lang="fr-CH" sz="1200" dirty="0" err="1">
                <a:sym typeface="Wingdings" panose="05000000000000000000" pitchFamily="2" charset="2"/>
              </a:rPr>
              <a:t>aufhalten</a:t>
            </a:r>
            <a:r>
              <a:rPr lang="fr-CH" sz="1200" dirty="0">
                <a:sym typeface="Wingdings" panose="05000000000000000000" pitchFamily="2" charset="2"/>
              </a:rPr>
              <a:t> </a:t>
            </a:r>
            <a:r>
              <a:rPr lang="fr-CH" sz="1200" dirty="0" err="1">
                <a:sym typeface="Wingdings" panose="05000000000000000000" pitchFamily="2" charset="2"/>
              </a:rPr>
              <a:t>könnte</a:t>
            </a:r>
            <a:r>
              <a:rPr lang="fr-CH" sz="1200" dirty="0">
                <a:sym typeface="Wingdings" panose="05000000000000000000" pitchFamily="2" charset="2"/>
              </a:rPr>
              <a:t>.</a:t>
            </a:r>
          </a:p>
          <a:p>
            <a:pPr algn="just"/>
            <a:endParaRPr lang="fr-CH" sz="400" dirty="0">
              <a:sym typeface="Wingdings" panose="05000000000000000000" pitchFamily="2" charset="2"/>
            </a:endParaRPr>
          </a:p>
          <a:p>
            <a:pPr algn="just"/>
            <a:r>
              <a:rPr lang="fr-CH" sz="1200" dirty="0">
                <a:sym typeface="Wingdings" panose="05000000000000000000" pitchFamily="2" charset="2"/>
              </a:rPr>
              <a:t>Schlussfolgerung: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100" dirty="0"/>
              <a:t>Die Unfähigkeit der Eltern, an das Wohl ihrer Kinder zu denken </a:t>
            </a:r>
            <a:r>
              <a:rPr lang="fr-CH" sz="1100" dirty="0" err="1"/>
              <a:t>und</a:t>
            </a:r>
            <a:r>
              <a:rPr lang="fr-CH" sz="1100" dirty="0"/>
              <a:t> mit den </a:t>
            </a:r>
            <a:r>
              <a:rPr lang="fr-CH" sz="1100" dirty="0" err="1"/>
              <a:t>Behörden</a:t>
            </a:r>
            <a:r>
              <a:rPr lang="fr-CH" sz="1100" dirty="0"/>
              <a:t> </a:t>
            </a:r>
            <a:r>
              <a:rPr lang="fr-CH" sz="1100" dirty="0" err="1"/>
              <a:t>zusammenzuarbeiten</a:t>
            </a:r>
            <a:r>
              <a:rPr lang="fr-CH" sz="1100" dirty="0"/>
              <a:t>, hat alle </a:t>
            </a:r>
            <a:r>
              <a:rPr lang="fr-CH" sz="1100" dirty="0" err="1"/>
              <a:t>eingeleiteten</a:t>
            </a:r>
            <a:r>
              <a:rPr lang="fr-CH" sz="1100" dirty="0"/>
              <a:t> </a:t>
            </a:r>
            <a:r>
              <a:rPr lang="fr-CH" sz="1100" dirty="0" err="1"/>
              <a:t>Massnahmen</a:t>
            </a:r>
            <a:r>
              <a:rPr lang="fr-CH" sz="1100" dirty="0"/>
              <a:t> zum Scheitern gebracht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100" dirty="0"/>
              <a:t>Die </a:t>
            </a:r>
            <a:r>
              <a:rPr lang="fr-CH" sz="1100" dirty="0" err="1"/>
              <a:t>Mitschüler</a:t>
            </a:r>
            <a:r>
              <a:rPr lang="fr-CH" sz="1100" dirty="0"/>
              <a:t> </a:t>
            </a:r>
            <a:r>
              <a:rPr lang="fr-CH" sz="1100" dirty="0" err="1"/>
              <a:t>stellen</a:t>
            </a:r>
            <a:r>
              <a:rPr lang="fr-CH" sz="1100" dirty="0"/>
              <a:t> sich vor, dass sie aus der Toilette entführt wurde, und einige trauen sich nicht mehr, allein dorthin zu gehen.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100" dirty="0"/>
              <a:t>Die kleinen Brüder der Jugendlichen, die durch eine </a:t>
            </a:r>
            <a:r>
              <a:rPr lang="fr-CH" sz="1100" dirty="0" err="1"/>
              <a:t>Leihmutterschaft</a:t>
            </a:r>
            <a:r>
              <a:rPr lang="fr-CH" sz="1100" dirty="0"/>
              <a:t> </a:t>
            </a:r>
            <a:r>
              <a:rPr lang="fr-CH" sz="1100" dirty="0" err="1"/>
              <a:t>erzeugt</a:t>
            </a:r>
            <a:r>
              <a:rPr lang="fr-CH" sz="1100" dirty="0"/>
              <a:t> </a:t>
            </a:r>
            <a:r>
              <a:rPr lang="fr-CH" sz="1100" dirty="0" err="1"/>
              <a:t>wurden</a:t>
            </a:r>
            <a:r>
              <a:rPr lang="fr-CH" sz="1100" dirty="0"/>
              <a:t>, wurden dem Sorgerecht der als illegitim anerkannten Eltern entzogen und zur Adoption in das Land der </a:t>
            </a:r>
            <a:r>
              <a:rPr lang="fr-CH" sz="1100" dirty="0" err="1"/>
              <a:t>Leihmutter</a:t>
            </a:r>
            <a:r>
              <a:rPr lang="fr-CH" sz="1100" dirty="0"/>
              <a:t> </a:t>
            </a:r>
            <a:r>
              <a:rPr lang="fr-CH" sz="1100" dirty="0" err="1"/>
              <a:t>vermittelt</a:t>
            </a:r>
            <a:r>
              <a:rPr lang="fr-CH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597244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584775"/>
          </a:xfrm>
          <a:ln w="19050">
            <a:solidFill>
              <a:srgbClr val="E1282B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H" sz="3200" dirty="0">
                <a:solidFill>
                  <a:schemeClr val="tx1"/>
                </a:solidFill>
              </a:rPr>
              <a:t>Weiterführende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2705515585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289977"/>
            <a:ext cx="8435975" cy="400110"/>
          </a:xfrm>
        </p:spPr>
        <p:txBody>
          <a:bodyPr/>
          <a:lstStyle/>
          <a:p>
            <a:pPr algn="ctr"/>
            <a:r>
              <a:rPr lang="fr-CH" sz="2000" b="1" dirty="0" err="1"/>
              <a:t>Cochem- </a:t>
            </a:r>
            <a:r>
              <a:rPr lang="fr-CH" sz="2000" b="1" dirty="0"/>
              <a:t>oder Elternkonsensmodell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800" y="548680"/>
            <a:ext cx="8424862" cy="5256212"/>
          </a:xfrm>
        </p:spPr>
        <p:txBody>
          <a:bodyPr anchor="ctr"/>
          <a:lstStyle/>
          <a:p>
            <a:r>
              <a:rPr lang="fr-CH" sz="1100" dirty="0"/>
              <a:t>Aufgrund der </a:t>
            </a:r>
            <a:r>
              <a:rPr lang="fr-CH" sz="1100" dirty="0" err="1"/>
              <a:t>Empfehlungen</a:t>
            </a:r>
            <a:r>
              <a:rPr lang="fr-CH" sz="1100" dirty="0"/>
              <a:t> des </a:t>
            </a:r>
            <a:r>
              <a:rPr lang="fr-CH" sz="1100" dirty="0" err="1"/>
              <a:t>kantonalen</a:t>
            </a:r>
            <a:r>
              <a:rPr lang="fr-CH" sz="1100" dirty="0"/>
              <a:t> </a:t>
            </a:r>
            <a:r>
              <a:rPr lang="fr-CH" sz="1100" dirty="0" err="1"/>
              <a:t>Jugendobservatoriums</a:t>
            </a:r>
            <a:r>
              <a:rPr lang="fr-CH" sz="1100" dirty="0"/>
              <a:t> wurde </a:t>
            </a:r>
            <a:r>
              <a:rPr lang="fr-CH" sz="1100" dirty="0">
                <a:solidFill>
                  <a:schemeClr val="tx1"/>
                </a:solidFill>
              </a:rPr>
              <a:t>das </a:t>
            </a:r>
            <a:r>
              <a:rPr lang="fr-CH" sz="1100" dirty="0" err="1">
                <a:solidFill>
                  <a:schemeClr val="tx1"/>
                </a:solidFill>
              </a:rPr>
              <a:t>Cochemer</a:t>
            </a:r>
            <a:r>
              <a:rPr lang="fr-CH" sz="1100" dirty="0">
                <a:solidFill>
                  <a:schemeClr val="tx1"/>
                </a:solidFill>
              </a:rPr>
              <a:t> Modell im Rahmen eines Pilotprojekts im Wallis eingeführt.</a:t>
            </a:r>
          </a:p>
          <a:p>
            <a:pPr marL="0" indent="0" algn="just">
              <a:buNone/>
              <a:defRPr/>
            </a:pPr>
            <a:endParaRPr lang="fr-CH" sz="400" dirty="0">
              <a:ea typeface="+mn-ea"/>
              <a:cs typeface="+mn-cs"/>
            </a:endParaRPr>
          </a:p>
          <a:p>
            <a:r>
              <a:rPr lang="fr-CH" sz="1100" dirty="0"/>
              <a:t>Dieses Modell beinhaltet einen Paradigmenwechsel:</a:t>
            </a:r>
          </a:p>
          <a:p>
            <a:endParaRPr lang="fr-CH" sz="1100" dirty="0"/>
          </a:p>
          <a:p>
            <a:endParaRPr lang="fr-CH" sz="1100" dirty="0"/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050" dirty="0">
                <a:solidFill>
                  <a:srgbClr val="FF0000"/>
                </a:solidFill>
              </a:rPr>
              <a:t>Das Kind steht im Mittelpunkt, die </a:t>
            </a:r>
            <a:r>
              <a:rPr lang="fr-CH" sz="1050" dirty="0" err="1">
                <a:solidFill>
                  <a:srgbClr val="FF0000"/>
                </a:solidFill>
              </a:rPr>
              <a:t>Lösungen</a:t>
            </a:r>
            <a:r>
              <a:rPr lang="fr-CH" sz="1050" dirty="0">
                <a:solidFill>
                  <a:srgbClr val="FF0000"/>
                </a:solidFill>
              </a:rPr>
              <a:t> </a:t>
            </a:r>
            <a:r>
              <a:rPr lang="fr-CH" sz="1050" dirty="0" err="1">
                <a:solidFill>
                  <a:srgbClr val="FF0000"/>
                </a:solidFill>
              </a:rPr>
              <a:t>werden</a:t>
            </a:r>
            <a:r>
              <a:rPr lang="fr-CH" sz="1050" dirty="0">
                <a:solidFill>
                  <a:srgbClr val="FF0000"/>
                </a:solidFill>
              </a:rPr>
              <a:t> in </a:t>
            </a:r>
            <a:r>
              <a:rPr lang="fr-CH" sz="1050" dirty="0" err="1">
                <a:solidFill>
                  <a:srgbClr val="FF0000"/>
                </a:solidFill>
              </a:rPr>
              <a:t>seinem</a:t>
            </a:r>
            <a:r>
              <a:rPr lang="fr-CH" sz="1050" dirty="0">
                <a:solidFill>
                  <a:srgbClr val="FF0000"/>
                </a:solidFill>
              </a:rPr>
              <a:t> </a:t>
            </a:r>
            <a:r>
              <a:rPr lang="fr-CH" sz="1050" dirty="0" err="1">
                <a:solidFill>
                  <a:srgbClr val="FF0000"/>
                </a:solidFill>
              </a:rPr>
              <a:t>Interesse</a:t>
            </a:r>
            <a:r>
              <a:rPr lang="fr-CH" sz="1050" dirty="0">
                <a:solidFill>
                  <a:srgbClr val="FF0000"/>
                </a:solidFill>
              </a:rPr>
              <a:t> </a:t>
            </a:r>
            <a:r>
              <a:rPr lang="fr-CH" sz="1050" dirty="0" err="1">
                <a:solidFill>
                  <a:srgbClr val="FF0000"/>
                </a:solidFill>
              </a:rPr>
              <a:t>ausgearbeitet</a:t>
            </a:r>
            <a:r>
              <a:rPr lang="fr-CH" sz="1050" dirty="0">
                <a:solidFill>
                  <a:srgbClr val="FF0000"/>
                </a:solidFill>
              </a:rPr>
              <a:t>; es geht nicht mehr darum, dass die </a:t>
            </a:r>
            <a:r>
              <a:rPr lang="fr-CH" sz="1050" dirty="0" err="1">
                <a:solidFill>
                  <a:srgbClr val="FF0000"/>
                </a:solidFill>
              </a:rPr>
              <a:t>Eltern</a:t>
            </a:r>
            <a:r>
              <a:rPr lang="fr-CH" sz="1050" dirty="0">
                <a:solidFill>
                  <a:srgbClr val="FF0000"/>
                </a:solidFill>
              </a:rPr>
              <a:t> "</a:t>
            </a:r>
            <a:r>
              <a:rPr lang="fr-CH" sz="1050" dirty="0" err="1">
                <a:solidFill>
                  <a:srgbClr val="FF0000"/>
                </a:solidFill>
              </a:rPr>
              <a:t>das</a:t>
            </a:r>
            <a:r>
              <a:rPr lang="fr-CH" sz="1050" dirty="0">
                <a:solidFill>
                  <a:srgbClr val="FF0000"/>
                </a:solidFill>
              </a:rPr>
              <a:t> Recht haben, ...".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050" dirty="0">
                <a:solidFill>
                  <a:srgbClr val="FF0000"/>
                </a:solidFill>
              </a:rPr>
              <a:t>Eltern sind Experten für das Kind; die Expertise liegt nicht mehr nur bei den Fachkräften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050" dirty="0">
                <a:solidFill>
                  <a:srgbClr val="FF0000"/>
                </a:solidFill>
              </a:rPr>
              <a:t>Orientierung an der Zukunft, den Ressourcen, den Lösungen und nicht mehr an der Vergangenheit, den Mängeln, den Problemen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050" dirty="0">
                <a:solidFill>
                  <a:srgbClr val="FF0000"/>
                </a:solidFill>
              </a:rPr>
              <a:t>Konfliktlösung durch die Eltern zum Nutzen des Kindes</a:t>
            </a:r>
          </a:p>
          <a:p>
            <a:pPr marL="0" indent="0">
              <a:buNone/>
            </a:pPr>
            <a:endParaRPr lang="fr-CH" sz="400" dirty="0"/>
          </a:p>
          <a:p>
            <a:r>
              <a:rPr lang="fr-CH" sz="1100" dirty="0"/>
              <a:t>Die Grundsätze des Konsensmodells sind: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050" dirty="0">
                <a:solidFill>
                  <a:srgbClr val="FF0000"/>
                </a:solidFill>
              </a:rPr>
              <a:t>Eltern in Trennungssituationen davon überzeugen, dass sie eine gemeinsame Verantwortung für ihre Kinder </a:t>
            </a:r>
            <a:r>
              <a:rPr lang="fr-CH" sz="1050" dirty="0" err="1">
                <a:solidFill>
                  <a:srgbClr val="FF0000"/>
                </a:solidFill>
              </a:rPr>
              <a:t>tragen</a:t>
            </a:r>
            <a:endParaRPr lang="fr-CH" sz="1050" dirty="0">
              <a:solidFill>
                <a:srgbClr val="FF0000"/>
              </a:solidFill>
            </a:endParaRP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050" dirty="0">
                <a:solidFill>
                  <a:srgbClr val="FF0000"/>
                </a:solidFill>
              </a:rPr>
              <a:t>Verpflichtung der Eltern, sich zu treffen, zu kommunizieren und eine zufriedenstellende Vereinbarung zu treffen, die sich auf die Bedürfnisse ihres Kindes/ihrer Kinder konzentriert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CH" sz="1050" dirty="0">
                <a:solidFill>
                  <a:srgbClr val="FF0000"/>
                </a:solidFill>
              </a:rPr>
              <a:t>Zusammenarbeit der verschiedenen am Verfahren beteiligten Instanzen, um eine gemeinsame Botschaft zu </a:t>
            </a:r>
            <a:r>
              <a:rPr lang="fr-CH" sz="1050" dirty="0" err="1">
                <a:solidFill>
                  <a:srgbClr val="FF0000"/>
                </a:solidFill>
              </a:rPr>
              <a:t>vermitteln</a:t>
            </a:r>
            <a:r>
              <a:rPr lang="fr-CH" sz="1050" dirty="0">
                <a:solidFill>
                  <a:srgbClr val="FF0000"/>
                </a:solidFill>
              </a:rPr>
              <a:t> (</a:t>
            </a:r>
            <a:r>
              <a:rPr lang="fr-CH" sz="1050" dirty="0" err="1">
                <a:solidFill>
                  <a:srgbClr val="FF0000"/>
                </a:solidFill>
              </a:rPr>
              <a:t>Gerichte</a:t>
            </a:r>
            <a:r>
              <a:rPr lang="fr-CH" sz="1050" dirty="0">
                <a:solidFill>
                  <a:srgbClr val="FF0000"/>
                </a:solidFill>
              </a:rPr>
              <a:t>, KESB, </a:t>
            </a:r>
            <a:r>
              <a:rPr lang="fr-CH" sz="1050" dirty="0" err="1">
                <a:solidFill>
                  <a:srgbClr val="FF0000"/>
                </a:solidFill>
              </a:rPr>
              <a:t>Anwälte</a:t>
            </a:r>
            <a:r>
              <a:rPr lang="fr-CH" sz="1050" dirty="0">
                <a:solidFill>
                  <a:srgbClr val="FF0000"/>
                </a:solidFill>
              </a:rPr>
              <a:t>, Mediatoren, psychosoziale Helfer)</a:t>
            </a:r>
          </a:p>
          <a:p>
            <a:pPr marL="922337" lvl="2" indent="0" algn="just">
              <a:buSzPct val="70000"/>
              <a:buNone/>
              <a:defRPr/>
            </a:pPr>
            <a:endParaRPr lang="fr-CH" sz="400" dirty="0">
              <a:solidFill>
                <a:srgbClr val="FF0000"/>
              </a:solidFill>
            </a:endParaRPr>
          </a:p>
          <a:p>
            <a:r>
              <a:rPr lang="fr-CH" sz="1100" dirty="0"/>
              <a:t>Fünf Handlungsschwerpunkte: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FR" sz="1050" dirty="0" err="1">
                <a:solidFill>
                  <a:srgbClr val="FF0000"/>
                </a:solidFill>
              </a:rPr>
              <a:t>Fokus</a:t>
            </a:r>
            <a:r>
              <a:rPr lang="fr-FR" sz="1050" dirty="0">
                <a:solidFill>
                  <a:srgbClr val="FF0000"/>
                </a:solidFill>
              </a:rPr>
              <a:t> der Eltern auf </a:t>
            </a:r>
            <a:r>
              <a:rPr lang="fr-FR" sz="1050" dirty="0" err="1">
                <a:solidFill>
                  <a:srgbClr val="FF0000"/>
                </a:solidFill>
              </a:rPr>
              <a:t>das</a:t>
            </a:r>
            <a:r>
              <a:rPr lang="fr-FR" sz="1050" dirty="0">
                <a:solidFill>
                  <a:srgbClr val="FF0000"/>
                </a:solidFill>
              </a:rPr>
              <a:t> </a:t>
            </a:r>
            <a:r>
              <a:rPr lang="fr-FR" sz="1050" dirty="0" err="1">
                <a:solidFill>
                  <a:srgbClr val="FF0000"/>
                </a:solidFill>
              </a:rPr>
              <a:t>Kindeswohl</a:t>
            </a:r>
            <a:endParaRPr lang="fr-FR" sz="1050" dirty="0">
              <a:solidFill>
                <a:srgbClr val="FF0000"/>
              </a:solidFill>
            </a:endParaRP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FR" sz="1050" dirty="0">
                <a:solidFill>
                  <a:srgbClr val="FF0000"/>
                </a:solidFill>
              </a:rPr>
              <a:t>Schnelles Eingreifen, um eine "Zementierung des Konflikts" zu vermeiden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FR" sz="1050" dirty="0" err="1">
                <a:solidFill>
                  <a:srgbClr val="FF0000"/>
                </a:solidFill>
              </a:rPr>
              <a:t>Kein</a:t>
            </a:r>
            <a:r>
              <a:rPr lang="fr-FR" sz="1050" dirty="0">
                <a:solidFill>
                  <a:srgbClr val="FF0000"/>
                </a:solidFill>
              </a:rPr>
              <a:t> </a:t>
            </a:r>
            <a:r>
              <a:rPr lang="fr-FR" sz="1050" dirty="0" err="1">
                <a:solidFill>
                  <a:srgbClr val="FF0000"/>
                </a:solidFill>
              </a:rPr>
              <a:t>Abbruch</a:t>
            </a:r>
            <a:r>
              <a:rPr lang="fr-FR" sz="1050" dirty="0">
                <a:solidFill>
                  <a:srgbClr val="FF0000"/>
                </a:solidFill>
              </a:rPr>
              <a:t> der Kind-Eltern-Bindung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FR" sz="1050" dirty="0">
                <a:solidFill>
                  <a:srgbClr val="FF0000"/>
                </a:solidFill>
              </a:rPr>
              <a:t>Geordnete Zusammenarbeit von Eltern und Fachkräften</a:t>
            </a:r>
          </a:p>
          <a:p>
            <a:pPr lvl="2" algn="just">
              <a:buSzPct val="70000"/>
              <a:buFont typeface="Wingdings" panose="05000000000000000000" pitchFamily="2" charset="2"/>
              <a:buChar char="ü"/>
              <a:defRPr/>
            </a:pPr>
            <a:r>
              <a:rPr lang="fr-FR" sz="1050" dirty="0">
                <a:solidFill>
                  <a:srgbClr val="FF0000"/>
                </a:solidFill>
              </a:rPr>
              <a:t>Synergie und Kohärenz zwischen den verschiedenen Fachkräften</a:t>
            </a:r>
          </a:p>
          <a:p>
            <a:pPr marL="0" indent="0">
              <a:buNone/>
            </a:pPr>
            <a:endParaRPr lang="fr-CH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011109"/>
            <a:ext cx="2627220" cy="8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2873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436602"/>
            <a:ext cx="8435975" cy="400110"/>
          </a:xfrm>
        </p:spPr>
        <p:txBody>
          <a:bodyPr/>
          <a:lstStyle/>
          <a:p>
            <a:pPr algn="ctr"/>
            <a:r>
              <a:rPr lang="fr-CH" sz="2000" b="1" dirty="0"/>
              <a:t>Im Rahmen des Walliser Pilotprojekts entwickelte Tools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548680"/>
            <a:ext cx="8424862" cy="5256212"/>
          </a:xfrm>
        </p:spPr>
        <p:txBody>
          <a:bodyPr anchor="ctr"/>
          <a:lstStyle/>
          <a:p>
            <a:pPr lvl="0"/>
            <a:r>
              <a:rPr lang="fr-CH" sz="1400" dirty="0"/>
              <a:t>Informations- und Sensibilisierungsveranstaltungen für Eltern</a:t>
            </a:r>
          </a:p>
          <a:p>
            <a:pPr marL="0" lvl="0" indent="0">
              <a:buNone/>
            </a:pPr>
            <a:endParaRPr lang="fr-CH" sz="1400" dirty="0"/>
          </a:p>
          <a:p>
            <a:pPr lvl="0"/>
            <a:r>
              <a:rPr lang="fr-CH" sz="1400" dirty="0"/>
              <a:t>Angeordnete Familienmediation</a:t>
            </a:r>
          </a:p>
          <a:p>
            <a:pPr marL="0" lvl="0" indent="0">
              <a:buNone/>
            </a:pPr>
            <a:endParaRPr lang="fr-CH" sz="1400" dirty="0"/>
          </a:p>
          <a:p>
            <a:pPr lvl="0"/>
            <a:r>
              <a:rPr lang="fr-CH" sz="1400" dirty="0"/>
              <a:t>Vereinfachte gerichtliche Anträge</a:t>
            </a:r>
          </a:p>
          <a:p>
            <a:pPr marL="0" lvl="0" indent="0">
              <a:buNone/>
            </a:pPr>
            <a:endParaRPr lang="fr-CH" sz="1400" dirty="0"/>
          </a:p>
          <a:p>
            <a:pPr lvl="0"/>
            <a:r>
              <a:rPr lang="fr-CH" sz="1400" dirty="0"/>
              <a:t>Beratung zur gemeinsamen Elternschaft</a:t>
            </a:r>
          </a:p>
          <a:p>
            <a:pPr marL="0" lvl="0" indent="0">
              <a:buNone/>
            </a:pPr>
            <a:endParaRPr lang="fr-CH" sz="1400" dirty="0"/>
          </a:p>
          <a:p>
            <a:pPr lvl="0"/>
            <a:r>
              <a:rPr lang="fr-CH" sz="1400" dirty="0"/>
              <a:t>Angeordnete kindzentrierte therapeutische Intervention zur Elternzusammenarbeit</a:t>
            </a:r>
          </a:p>
          <a:p>
            <a:pPr marL="0" lvl="0" indent="0">
              <a:buNone/>
            </a:pPr>
            <a:endParaRPr lang="fr-CH" sz="1400" dirty="0"/>
          </a:p>
          <a:p>
            <a:pPr lvl="0"/>
            <a:r>
              <a:rPr lang="fr-CH" sz="1400" dirty="0" err="1"/>
              <a:t>Spezifische</a:t>
            </a:r>
            <a:r>
              <a:rPr lang="fr-CH" sz="1400" dirty="0"/>
              <a:t> </a:t>
            </a:r>
            <a:r>
              <a:rPr lang="fr-CH" sz="1400" dirty="0" err="1"/>
              <a:t>Sozialerhebungen</a:t>
            </a:r>
            <a:r>
              <a:rPr lang="fr-CH" sz="1400" dirty="0"/>
              <a:t> </a:t>
            </a:r>
            <a:r>
              <a:rPr lang="fr-CH" sz="1400" dirty="0" err="1"/>
              <a:t>und</a:t>
            </a:r>
            <a:r>
              <a:rPr lang="fr-CH" sz="1400" dirty="0"/>
              <a:t> - </a:t>
            </a:r>
            <a:r>
              <a:rPr lang="fr-CH" sz="1400" dirty="0" err="1"/>
              <a:t>umfragen</a:t>
            </a:r>
            <a:endParaRPr lang="fr-CH" sz="1400" dirty="0"/>
          </a:p>
          <a:p>
            <a:pPr marL="0" lvl="0" indent="0">
              <a:buNone/>
            </a:pPr>
            <a:endParaRPr lang="fr-CH" sz="1400" dirty="0"/>
          </a:p>
          <a:p>
            <a:pPr lvl="0"/>
            <a:r>
              <a:rPr lang="fr-CH" sz="1400" dirty="0"/>
              <a:t>Interdisziplinäres Netzwerk von Fachleuten</a:t>
            </a:r>
          </a:p>
          <a:p>
            <a:pPr marL="0" lvl="0" indent="0">
              <a:buNone/>
            </a:pPr>
            <a:endParaRPr lang="fr-CH" sz="1400" dirty="0"/>
          </a:p>
          <a:p>
            <a:pPr lvl="0"/>
            <a:r>
              <a:rPr lang="fr-CH" sz="1400" dirty="0"/>
              <a:t>Konferenzen zur Sensibilisierung der gesamten Öffentlichkeit</a:t>
            </a:r>
          </a:p>
        </p:txBody>
      </p:sp>
    </p:spTree>
    <p:extLst>
      <p:ext uri="{BB962C8B-B14F-4D97-AF65-F5344CB8AC3E}">
        <p14:creationId xmlns:p14="http://schemas.microsoft.com/office/powerpoint/2010/main" val="4050114698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800" y="375047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Anwendung in anderen Bereichen?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69" y="332656"/>
            <a:ext cx="8424862" cy="5256212"/>
          </a:xfrm>
        </p:spPr>
        <p:txBody>
          <a:bodyPr anchor="ctr"/>
          <a:lstStyle/>
          <a:p>
            <a:pPr algn="just"/>
            <a:r>
              <a:rPr lang="fr-CH" sz="1600" dirty="0"/>
              <a:t>Angesichts der positiven Beiträge im </a:t>
            </a:r>
            <a:r>
              <a:rPr lang="fr-CH" sz="1600" dirty="0" err="1"/>
              <a:t>Bereich</a:t>
            </a:r>
            <a:r>
              <a:rPr lang="fr-CH" sz="1600" dirty="0"/>
              <a:t> </a:t>
            </a:r>
            <a:r>
              <a:rPr lang="fr-CH" sz="1600" dirty="0" err="1"/>
              <a:t>Familienrecht</a:t>
            </a:r>
            <a:r>
              <a:rPr lang="fr-CH" sz="1600" dirty="0"/>
              <a:t> könnte die Anwendung des Konsensmodells auf den </a:t>
            </a:r>
            <a:r>
              <a:rPr lang="fr-CH" sz="1600" dirty="0" err="1"/>
              <a:t>Schutzbereich</a:t>
            </a:r>
            <a:r>
              <a:rPr lang="fr-CH" sz="1600" dirty="0"/>
              <a:t> in Betracht gezogen werden.</a:t>
            </a:r>
          </a:p>
          <a:p>
            <a:pPr algn="just"/>
            <a:endParaRPr lang="fr-CH" sz="1600" dirty="0"/>
          </a:p>
          <a:p>
            <a:pPr algn="just"/>
            <a:r>
              <a:rPr lang="fr-CH" sz="1600" dirty="0"/>
              <a:t>Dies könnte z. B. </a:t>
            </a:r>
            <a:r>
              <a:rPr lang="fr-CH" sz="1600" dirty="0" err="1"/>
              <a:t>übe</a:t>
            </a:r>
            <a:r>
              <a:rPr lang="fr-CH" sz="1600" dirty="0"/>
              <a:t> </a:t>
            </a:r>
            <a:r>
              <a:rPr lang="fr-CH" sz="1600" dirty="0" err="1"/>
              <a:t>folgende</a:t>
            </a:r>
            <a:r>
              <a:rPr lang="fr-CH" sz="1600" dirty="0"/>
              <a:t> </a:t>
            </a:r>
            <a:r>
              <a:rPr lang="fr-CH" sz="1600" dirty="0" err="1"/>
              <a:t>Massnahmen</a:t>
            </a:r>
            <a:r>
              <a:rPr lang="fr-CH" sz="1600" dirty="0"/>
              <a:t> </a:t>
            </a:r>
            <a:r>
              <a:rPr lang="fr-CH" sz="1600" dirty="0" err="1"/>
              <a:t>geschehen</a:t>
            </a:r>
            <a:r>
              <a:rPr lang="fr-CH" sz="1600" dirty="0"/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400" dirty="0" err="1"/>
              <a:t>Einführung</a:t>
            </a:r>
            <a:r>
              <a:rPr lang="fr-CH" sz="1400" dirty="0"/>
              <a:t> eines multidisziplinären Systems und einer stärkeren Zusammenarbeit zwischen den Akteuren </a:t>
            </a:r>
            <a:r>
              <a:rPr lang="fr-CH" sz="1400" dirty="0" err="1"/>
              <a:t>wie</a:t>
            </a:r>
            <a:r>
              <a:rPr lang="fr-CH" sz="1400" dirty="0"/>
              <a:t> KESB und Staatsanwaltschaft in Fällen von Misshandlung.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400" dirty="0" err="1"/>
              <a:t>Einführung</a:t>
            </a:r>
            <a:r>
              <a:rPr lang="fr-CH" sz="1400" dirty="0"/>
              <a:t> von Sensibilisierungs-/</a:t>
            </a:r>
            <a:r>
              <a:rPr lang="fr-CH" sz="1400" dirty="0" err="1"/>
              <a:t>Ausbildungsmassnahmen</a:t>
            </a:r>
            <a:r>
              <a:rPr lang="fr-CH" sz="1400" dirty="0"/>
              <a:t> für Eltern über die Folgen von Kindesmisshandlung für das Kind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CH" sz="1400"/>
              <a:t>Einsatz</a:t>
            </a:r>
            <a:r>
              <a:rPr lang="fr-CH" sz="1400" dirty="0"/>
              <a:t> von </a:t>
            </a:r>
            <a:r>
              <a:rPr lang="fr-CH" sz="1400" dirty="0" err="1"/>
              <a:t>anderen</a:t>
            </a:r>
            <a:r>
              <a:rPr lang="fr-CH" sz="1400" dirty="0"/>
              <a:t> </a:t>
            </a:r>
            <a:r>
              <a:rPr lang="fr-CH" sz="1400" dirty="0" err="1"/>
              <a:t>Begleitmassnahmen</a:t>
            </a:r>
            <a:r>
              <a:rPr lang="fr-CH" sz="1400" dirty="0"/>
              <a:t> als Therapieanordnungen bei einer strafrechtlichen Verurteilung </a:t>
            </a:r>
            <a:r>
              <a:rPr lang="fr-CH" sz="1400" dirty="0" err="1"/>
              <a:t>wegen</a:t>
            </a:r>
            <a:r>
              <a:rPr lang="fr-CH" sz="1400" dirty="0"/>
              <a:t> </a:t>
            </a:r>
            <a:r>
              <a:rPr lang="fr-CH" sz="1400" dirty="0" err="1"/>
              <a:t>Misshandlung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1298970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4408336-E765-DBF1-F3ED-ABF495E50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95223"/>
            <a:ext cx="8568952" cy="60752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012" y="259200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Organigramm</a:t>
            </a:r>
          </a:p>
        </p:txBody>
      </p:sp>
    </p:spTree>
    <p:extLst>
      <p:ext uri="{BB962C8B-B14F-4D97-AF65-F5344CB8AC3E}">
        <p14:creationId xmlns:p14="http://schemas.microsoft.com/office/powerpoint/2010/main" val="120951187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36613"/>
            <a:ext cx="7772400" cy="584775"/>
          </a:xfrm>
          <a:ln w="19050">
            <a:solidFill>
              <a:srgbClr val="E1282B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H" sz="3200" dirty="0" err="1">
                <a:solidFill>
                  <a:schemeClr val="tx1"/>
                </a:solidFill>
              </a:rPr>
              <a:t>Kindesschutz</a:t>
            </a:r>
            <a:endParaRPr lang="fr-C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0164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en angle 44"/>
          <p:cNvCxnSpPr>
            <a:stCxn id="6" idx="2"/>
            <a:endCxn id="32" idx="0"/>
          </p:cNvCxnSpPr>
          <p:nvPr/>
        </p:nvCxnSpPr>
        <p:spPr>
          <a:xfrm rot="5400000">
            <a:off x="2834790" y="213654"/>
            <a:ext cx="486653" cy="3028912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6" idx="2"/>
            <a:endCxn id="34" idx="0"/>
          </p:cNvCxnSpPr>
          <p:nvPr/>
        </p:nvCxnSpPr>
        <p:spPr>
          <a:xfrm flipH="1">
            <a:off x="4592571" y="1484784"/>
            <a:ext cx="1" cy="4854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6" idx="2"/>
            <a:endCxn id="33" idx="0"/>
          </p:cNvCxnSpPr>
          <p:nvPr/>
        </p:nvCxnSpPr>
        <p:spPr>
          <a:xfrm rot="16200000" flipH="1">
            <a:off x="5856894" y="220462"/>
            <a:ext cx="485448" cy="3014092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00"/>
          <p:cNvCxnSpPr>
            <a:stCxn id="32" idx="2"/>
            <a:endCxn id="99" idx="0"/>
          </p:cNvCxnSpPr>
          <p:nvPr/>
        </p:nvCxnSpPr>
        <p:spPr>
          <a:xfrm rot="5400000">
            <a:off x="1034203" y="2159279"/>
            <a:ext cx="267848" cy="79106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ngle 103"/>
          <p:cNvCxnSpPr>
            <a:stCxn id="32" idx="2"/>
            <a:endCxn id="98" idx="0"/>
          </p:cNvCxnSpPr>
          <p:nvPr/>
        </p:nvCxnSpPr>
        <p:spPr>
          <a:xfrm rot="16200000" flipH="1">
            <a:off x="1743298" y="2241250"/>
            <a:ext cx="272873" cy="632148"/>
          </a:xfrm>
          <a:prstGeom prst="bentConnector3">
            <a:avLst>
              <a:gd name="adj1" fmla="val 48837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en angle 105"/>
          <p:cNvCxnSpPr>
            <a:stCxn id="34" idx="2"/>
            <a:endCxn id="97" idx="0"/>
          </p:cNvCxnSpPr>
          <p:nvPr/>
        </p:nvCxnSpPr>
        <p:spPr>
          <a:xfrm rot="5400000">
            <a:off x="4076892" y="2201081"/>
            <a:ext cx="295873" cy="735487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en angle 107"/>
          <p:cNvCxnSpPr>
            <a:stCxn id="34" idx="2"/>
            <a:endCxn id="96" idx="0"/>
          </p:cNvCxnSpPr>
          <p:nvPr/>
        </p:nvCxnSpPr>
        <p:spPr>
          <a:xfrm rot="16200000" flipH="1">
            <a:off x="4790208" y="2223250"/>
            <a:ext cx="292453" cy="687727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en angle 109"/>
          <p:cNvCxnSpPr>
            <a:stCxn id="33" idx="2"/>
            <a:endCxn id="95" idx="0"/>
          </p:cNvCxnSpPr>
          <p:nvPr/>
        </p:nvCxnSpPr>
        <p:spPr>
          <a:xfrm rot="5400000">
            <a:off x="7128480" y="2232558"/>
            <a:ext cx="289855" cy="666514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ngle 111"/>
          <p:cNvCxnSpPr>
            <a:stCxn id="33" idx="2"/>
            <a:endCxn id="94" idx="0"/>
          </p:cNvCxnSpPr>
          <p:nvPr/>
        </p:nvCxnSpPr>
        <p:spPr>
          <a:xfrm rot="16200000" flipH="1">
            <a:off x="7840087" y="2187465"/>
            <a:ext cx="289855" cy="75670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>
            <a:stCxn id="99" idx="2"/>
            <a:endCxn id="10" idx="0"/>
          </p:cNvCxnSpPr>
          <p:nvPr/>
        </p:nvCxnSpPr>
        <p:spPr>
          <a:xfrm>
            <a:off x="772594" y="3139392"/>
            <a:ext cx="1424" cy="1623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>
            <a:stCxn id="98" idx="2"/>
            <a:endCxn id="20" idx="0"/>
          </p:cNvCxnSpPr>
          <p:nvPr/>
        </p:nvCxnSpPr>
        <p:spPr>
          <a:xfrm>
            <a:off x="2195808" y="3144417"/>
            <a:ext cx="1424" cy="1573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>
            <a:stCxn id="97" idx="2"/>
            <a:endCxn id="21" idx="0"/>
          </p:cNvCxnSpPr>
          <p:nvPr/>
        </p:nvCxnSpPr>
        <p:spPr>
          <a:xfrm flipH="1">
            <a:off x="3857083" y="3167417"/>
            <a:ext cx="1" cy="133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96" idx="2"/>
            <a:endCxn id="22" idx="0"/>
          </p:cNvCxnSpPr>
          <p:nvPr/>
        </p:nvCxnSpPr>
        <p:spPr>
          <a:xfrm>
            <a:off x="5280298" y="3163997"/>
            <a:ext cx="0" cy="143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>
            <a:stCxn id="95" idx="2"/>
            <a:endCxn id="23" idx="0"/>
          </p:cNvCxnSpPr>
          <p:nvPr/>
        </p:nvCxnSpPr>
        <p:spPr>
          <a:xfrm>
            <a:off x="6940150" y="3161399"/>
            <a:ext cx="0" cy="1459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>
            <a:stCxn id="94" idx="2"/>
            <a:endCxn id="24" idx="0"/>
          </p:cNvCxnSpPr>
          <p:nvPr/>
        </p:nvCxnSpPr>
        <p:spPr>
          <a:xfrm>
            <a:off x="8363364" y="3161399"/>
            <a:ext cx="0" cy="1391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012" y="375047"/>
            <a:ext cx="8435975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400" b="1" dirty="0"/>
              <a:t>Organisation der KJD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926058" y="988790"/>
            <a:ext cx="1333028" cy="495994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 err="1">
                <a:solidFill>
                  <a:schemeClr val="tx1"/>
                </a:solidFill>
              </a:rPr>
              <a:t>Dienstchef</a:t>
            </a:r>
            <a:r>
              <a:rPr lang="fr-CH" sz="800" b="1" dirty="0">
                <a:solidFill>
                  <a:schemeClr val="tx1"/>
                </a:solidFill>
              </a:rPr>
              <a:t> KJD</a:t>
            </a:r>
          </a:p>
          <a:p>
            <a:pPr algn="ctr"/>
            <a:endParaRPr lang="fr-CH" sz="800" b="1" dirty="0">
              <a:solidFill>
                <a:schemeClr val="tx1"/>
              </a:solidFill>
            </a:endParaRPr>
          </a:p>
          <a:p>
            <a:pPr algn="ctr"/>
            <a:r>
              <a:rPr lang="fr-CH" sz="800" dirty="0">
                <a:solidFill>
                  <a:schemeClr val="tx1"/>
                </a:solidFill>
              </a:rPr>
              <a:t>Marc </a:t>
            </a:r>
            <a:r>
              <a:rPr lang="fr-CH" sz="800" dirty="0" err="1">
                <a:solidFill>
                  <a:schemeClr val="tx1"/>
                </a:solidFill>
              </a:rPr>
              <a:t>Rossier</a:t>
            </a:r>
            <a:endParaRPr lang="fr-CH" sz="8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7504" y="3301740"/>
            <a:ext cx="1333028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>
                <a:solidFill>
                  <a:schemeClr val="tx1"/>
                </a:solidFill>
              </a:rPr>
              <a:t>Zentrum von Brig</a:t>
            </a:r>
          </a:p>
          <a:p>
            <a:pPr algn="ctr"/>
            <a:endParaRPr lang="fr-CH" sz="800" b="1" dirty="0">
              <a:solidFill>
                <a:schemeClr val="tx1"/>
              </a:solidFill>
            </a:endParaRPr>
          </a:p>
          <a:p>
            <a:pPr algn="ctr"/>
            <a:r>
              <a:rPr lang="fr-CH" sz="800" dirty="0" err="1">
                <a:solidFill>
                  <a:schemeClr val="tx1"/>
                </a:solidFill>
              </a:rPr>
              <a:t>Sozialabklärungen</a:t>
            </a:r>
            <a:r>
              <a:rPr lang="fr-CH" sz="800" dirty="0">
                <a:solidFill>
                  <a:schemeClr val="tx1"/>
                </a:solidFill>
              </a:rPr>
              <a:t> </a:t>
            </a:r>
            <a:r>
              <a:rPr lang="fr-CH" sz="800" dirty="0" err="1">
                <a:solidFill>
                  <a:schemeClr val="tx1"/>
                </a:solidFill>
              </a:rPr>
              <a:t>und</a:t>
            </a:r>
            <a:r>
              <a:rPr lang="fr-CH" sz="800" dirty="0">
                <a:solidFill>
                  <a:schemeClr val="tx1"/>
                </a:solidFill>
              </a:rPr>
              <a:t> Beistandschaften</a:t>
            </a:r>
          </a:p>
          <a:p>
            <a:pPr algn="ctr"/>
            <a:endParaRPr lang="fr-CH" sz="800" dirty="0">
              <a:solidFill>
                <a:schemeClr val="tx1"/>
              </a:solidFill>
            </a:endParaRPr>
          </a:p>
          <a:p>
            <a:pPr algn="ctr"/>
            <a:r>
              <a:rPr lang="fr-CH" sz="800" dirty="0" err="1">
                <a:solidFill>
                  <a:schemeClr val="tx1"/>
                </a:solidFill>
              </a:rPr>
              <a:t>Sektor</a:t>
            </a:r>
            <a:r>
              <a:rPr lang="fr-CH" sz="800" dirty="0">
                <a:solidFill>
                  <a:schemeClr val="tx1"/>
                </a:solidFill>
              </a:rPr>
              <a:t> </a:t>
            </a:r>
            <a:r>
              <a:rPr lang="fr-CH" sz="800" dirty="0" err="1">
                <a:solidFill>
                  <a:schemeClr val="tx1"/>
                </a:solidFill>
              </a:rPr>
              <a:t>Pflegefamilien</a:t>
            </a:r>
            <a:endParaRPr lang="fr-CH" sz="800" dirty="0">
              <a:solidFill>
                <a:schemeClr val="tx1"/>
              </a:solidFill>
            </a:endParaRPr>
          </a:p>
          <a:p>
            <a:pPr algn="ctr"/>
            <a:endParaRPr lang="fr-CH" sz="800" dirty="0">
              <a:solidFill>
                <a:schemeClr val="tx1"/>
              </a:solidFill>
            </a:endParaRPr>
          </a:p>
          <a:p>
            <a:pPr algn="ctr"/>
            <a:r>
              <a:rPr lang="fr-CH" sz="800" dirty="0">
                <a:solidFill>
                  <a:schemeClr val="tx1"/>
                </a:solidFill>
              </a:rPr>
              <a:t>Jugendgericht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530718" y="3301740"/>
            <a:ext cx="1333028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>
                <a:solidFill>
                  <a:schemeClr val="tx1"/>
                </a:solidFill>
              </a:rPr>
              <a:t>Zentrum von Visp</a:t>
            </a:r>
          </a:p>
          <a:p>
            <a:pPr algn="ctr"/>
            <a:endParaRPr lang="fr-CH" sz="800" b="1" dirty="0">
              <a:solidFill>
                <a:schemeClr val="tx1"/>
              </a:solidFill>
            </a:endParaRPr>
          </a:p>
          <a:p>
            <a:pPr algn="ctr"/>
            <a:r>
              <a:rPr lang="fr-CH" sz="800" dirty="0" err="1">
                <a:solidFill>
                  <a:schemeClr val="tx1"/>
                </a:solidFill>
              </a:rPr>
              <a:t>Sozialabklärungen</a:t>
            </a:r>
            <a:r>
              <a:rPr lang="fr-CH" sz="800" dirty="0">
                <a:solidFill>
                  <a:schemeClr val="tx1"/>
                </a:solidFill>
              </a:rPr>
              <a:t> </a:t>
            </a:r>
            <a:r>
              <a:rPr lang="fr-CH" sz="800" dirty="0" err="1">
                <a:solidFill>
                  <a:schemeClr val="tx1"/>
                </a:solidFill>
              </a:rPr>
              <a:t>und</a:t>
            </a:r>
            <a:r>
              <a:rPr lang="fr-CH" sz="800" dirty="0">
                <a:solidFill>
                  <a:schemeClr val="tx1"/>
                </a:solidFill>
              </a:rPr>
              <a:t> </a:t>
            </a:r>
            <a:r>
              <a:rPr lang="fr-CH" sz="800" dirty="0" err="1">
                <a:solidFill>
                  <a:schemeClr val="tx1"/>
                </a:solidFill>
              </a:rPr>
              <a:t>Beistandschaften</a:t>
            </a:r>
            <a:endParaRPr lang="fr-CH" sz="800" dirty="0">
              <a:solidFill>
                <a:schemeClr val="tx1"/>
              </a:solidFill>
            </a:endParaRPr>
          </a:p>
          <a:p>
            <a:pPr algn="ctr"/>
            <a:endParaRPr lang="fr-CH" sz="800" dirty="0">
              <a:solidFill>
                <a:schemeClr val="tx1"/>
              </a:solidFill>
            </a:endParaRPr>
          </a:p>
          <a:p>
            <a:pPr algn="ctr"/>
            <a:r>
              <a:rPr lang="fr-CH" sz="800" dirty="0" err="1">
                <a:solidFill>
                  <a:schemeClr val="tx1"/>
                </a:solidFill>
              </a:rPr>
              <a:t>Sektor</a:t>
            </a:r>
            <a:r>
              <a:rPr lang="fr-CH" sz="800" dirty="0">
                <a:solidFill>
                  <a:schemeClr val="tx1"/>
                </a:solidFill>
              </a:rPr>
              <a:t> </a:t>
            </a:r>
            <a:r>
              <a:rPr lang="fr-CH" sz="800" dirty="0" err="1">
                <a:solidFill>
                  <a:schemeClr val="tx1"/>
                </a:solidFill>
              </a:rPr>
              <a:t>Pflegefamilien</a:t>
            </a:r>
            <a:endParaRPr lang="fr-CH" sz="800" dirty="0">
              <a:solidFill>
                <a:schemeClr val="tx1"/>
              </a:solidFill>
            </a:endParaRPr>
          </a:p>
          <a:p>
            <a:pPr algn="ctr"/>
            <a:endParaRPr lang="fr-CH" sz="800" dirty="0">
              <a:solidFill>
                <a:schemeClr val="tx1"/>
              </a:solidFill>
            </a:endParaRPr>
          </a:p>
          <a:p>
            <a:pPr algn="ctr"/>
            <a:r>
              <a:rPr lang="fr-CH" sz="800" dirty="0">
                <a:solidFill>
                  <a:schemeClr val="tx1"/>
                </a:solidFill>
              </a:rPr>
              <a:t>Jugendgericht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190569" y="3300536"/>
            <a:ext cx="1333028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>
                <a:solidFill>
                  <a:schemeClr val="tx1"/>
                </a:solidFill>
              </a:rPr>
              <a:t>Zentrum von Siders</a:t>
            </a:r>
          </a:p>
          <a:p>
            <a:pPr algn="ctr"/>
            <a:endParaRPr lang="fr-CH" sz="800" b="1" dirty="0">
              <a:solidFill>
                <a:schemeClr val="tx1"/>
              </a:solidFill>
            </a:endParaRPr>
          </a:p>
          <a:p>
            <a:pPr algn="ctr"/>
            <a:r>
              <a:rPr lang="fr-CH" sz="800" dirty="0" err="1">
                <a:solidFill>
                  <a:schemeClr val="tx1"/>
                </a:solidFill>
              </a:rPr>
              <a:t>Sozialabklärungen</a:t>
            </a:r>
            <a:r>
              <a:rPr lang="fr-CH" sz="800" dirty="0">
                <a:solidFill>
                  <a:schemeClr val="tx1"/>
                </a:solidFill>
              </a:rPr>
              <a:t> und Beistandschaften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613784" y="3307376"/>
            <a:ext cx="1333028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>
                <a:solidFill>
                  <a:schemeClr val="tx1"/>
                </a:solidFill>
              </a:rPr>
              <a:t>Zentrum von Sion</a:t>
            </a:r>
          </a:p>
          <a:p>
            <a:pPr algn="ctr"/>
            <a:endParaRPr lang="fr-CH" sz="800" b="1" dirty="0">
              <a:solidFill>
                <a:schemeClr val="tx1"/>
              </a:solidFill>
            </a:endParaRPr>
          </a:p>
          <a:p>
            <a:pPr algn="ctr"/>
            <a:r>
              <a:rPr lang="fr-CH" sz="800" dirty="0" err="1">
                <a:solidFill>
                  <a:schemeClr val="tx1"/>
                </a:solidFill>
              </a:rPr>
              <a:t>Sozialabklärungen</a:t>
            </a:r>
            <a:r>
              <a:rPr lang="fr-CH" sz="800" dirty="0">
                <a:solidFill>
                  <a:schemeClr val="tx1"/>
                </a:solidFill>
              </a:rPr>
              <a:t> </a:t>
            </a:r>
            <a:r>
              <a:rPr lang="fr-CH" sz="800" dirty="0" err="1">
                <a:solidFill>
                  <a:schemeClr val="tx1"/>
                </a:solidFill>
              </a:rPr>
              <a:t>und</a:t>
            </a:r>
            <a:r>
              <a:rPr lang="fr-CH" sz="800" dirty="0">
                <a:solidFill>
                  <a:schemeClr val="tx1"/>
                </a:solidFill>
              </a:rPr>
              <a:t> </a:t>
            </a:r>
            <a:r>
              <a:rPr lang="fr-CH" sz="800" dirty="0" err="1">
                <a:solidFill>
                  <a:schemeClr val="tx1"/>
                </a:solidFill>
              </a:rPr>
              <a:t>Beistandschaften</a:t>
            </a:r>
            <a:endParaRPr lang="fr-CH" sz="800" dirty="0">
              <a:solidFill>
                <a:schemeClr val="tx1"/>
              </a:solidFill>
            </a:endParaRPr>
          </a:p>
          <a:p>
            <a:pPr algn="ctr"/>
            <a:endParaRPr lang="fr-CH" sz="800" dirty="0">
              <a:solidFill>
                <a:schemeClr val="tx1"/>
              </a:solidFill>
            </a:endParaRPr>
          </a:p>
          <a:p>
            <a:pPr algn="ctr"/>
            <a:r>
              <a:rPr lang="fr-CH" sz="800" dirty="0" err="1">
                <a:solidFill>
                  <a:schemeClr val="tx1"/>
                </a:solidFill>
              </a:rPr>
              <a:t>Sektor</a:t>
            </a:r>
            <a:r>
              <a:rPr lang="fr-CH" sz="800" dirty="0">
                <a:solidFill>
                  <a:schemeClr val="tx1"/>
                </a:solidFill>
              </a:rPr>
              <a:t> </a:t>
            </a:r>
            <a:r>
              <a:rPr lang="fr-CH" sz="800" dirty="0" err="1">
                <a:solidFill>
                  <a:schemeClr val="tx1"/>
                </a:solidFill>
              </a:rPr>
              <a:t>Pflegefamilien</a:t>
            </a:r>
            <a:endParaRPr lang="fr-CH" sz="800" dirty="0">
              <a:solidFill>
                <a:schemeClr val="tx1"/>
              </a:solidFill>
            </a:endParaRPr>
          </a:p>
          <a:p>
            <a:pPr algn="ctr"/>
            <a:endParaRPr lang="fr-CH" sz="800" dirty="0">
              <a:solidFill>
                <a:schemeClr val="tx1"/>
              </a:solidFill>
            </a:endParaRPr>
          </a:p>
          <a:p>
            <a:pPr algn="ctr"/>
            <a:r>
              <a:rPr lang="fr-CH" sz="800" dirty="0">
                <a:solidFill>
                  <a:schemeClr val="tx1"/>
                </a:solidFill>
              </a:rPr>
              <a:t>Jugendgericht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6273636" y="3307376"/>
            <a:ext cx="1333028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>
                <a:solidFill>
                  <a:schemeClr val="tx1"/>
                </a:solidFill>
              </a:rPr>
              <a:t>Zentrum von Martigny</a:t>
            </a:r>
          </a:p>
          <a:p>
            <a:pPr algn="ctr"/>
            <a:endParaRPr lang="fr-CH" sz="800" b="1" dirty="0">
              <a:solidFill>
                <a:schemeClr val="tx1"/>
              </a:solidFill>
            </a:endParaRPr>
          </a:p>
          <a:p>
            <a:pPr algn="ctr"/>
            <a:r>
              <a:rPr lang="fr-CH" sz="800" dirty="0" err="1">
                <a:solidFill>
                  <a:schemeClr val="tx1"/>
                </a:solidFill>
              </a:rPr>
              <a:t>Sozialabklärungen</a:t>
            </a:r>
            <a:r>
              <a:rPr lang="fr-CH" sz="800" dirty="0">
                <a:solidFill>
                  <a:schemeClr val="tx1"/>
                </a:solidFill>
              </a:rPr>
              <a:t> und Beistandschaften</a:t>
            </a:r>
          </a:p>
          <a:p>
            <a:pPr algn="ctr"/>
            <a:endParaRPr lang="fr-CH" sz="800" dirty="0">
              <a:solidFill>
                <a:schemeClr val="tx1"/>
              </a:solidFill>
            </a:endParaRPr>
          </a:p>
          <a:p>
            <a:pPr algn="ctr"/>
            <a:r>
              <a:rPr lang="fr-CH" sz="800" dirty="0">
                <a:solidFill>
                  <a:schemeClr val="tx1"/>
                </a:solidFill>
              </a:rPr>
              <a:t>Jugendgericht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7696850" y="3300536"/>
            <a:ext cx="1333028" cy="1152128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>
                <a:solidFill>
                  <a:schemeClr val="tx1"/>
                </a:solidFill>
              </a:rPr>
              <a:t>Zentrum von Monthey</a:t>
            </a:r>
          </a:p>
          <a:p>
            <a:pPr algn="ctr"/>
            <a:endParaRPr lang="fr-CH" sz="800" b="1" dirty="0">
              <a:solidFill>
                <a:schemeClr val="tx1"/>
              </a:solidFill>
            </a:endParaRPr>
          </a:p>
          <a:p>
            <a:pPr algn="ctr"/>
            <a:r>
              <a:rPr lang="fr-CH" sz="800" dirty="0" err="1">
                <a:solidFill>
                  <a:schemeClr val="tx1"/>
                </a:solidFill>
              </a:rPr>
              <a:t>Sozialabklärungen</a:t>
            </a:r>
            <a:r>
              <a:rPr lang="fr-CH" sz="800" dirty="0">
                <a:solidFill>
                  <a:schemeClr val="tx1"/>
                </a:solidFill>
              </a:rPr>
              <a:t> und Beistandschaften</a:t>
            </a:r>
          </a:p>
          <a:p>
            <a:pPr algn="ctr"/>
            <a:endParaRPr lang="fr-CH" sz="800" dirty="0">
              <a:solidFill>
                <a:schemeClr val="tx1"/>
              </a:solidFill>
            </a:endParaRPr>
          </a:p>
          <a:p>
            <a:pPr algn="ctr"/>
            <a:r>
              <a:rPr lang="fr-CH" sz="800" dirty="0">
                <a:solidFill>
                  <a:schemeClr val="tx1"/>
                </a:solidFill>
              </a:rPr>
              <a:t>Jugendgericht</a:t>
            </a:r>
          </a:p>
        </p:txBody>
      </p:sp>
      <p:pic>
        <p:nvPicPr>
          <p:cNvPr id="25" name="Picture 4" descr="IMGP1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66" y="4590616"/>
            <a:ext cx="1258888" cy="7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IMGP1079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65" y="4593998"/>
            <a:ext cx="1341438" cy="7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 descr="IMGP1083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31" y="4705485"/>
            <a:ext cx="1296987" cy="56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IMGP1103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83" y="4516980"/>
            <a:ext cx="1223963" cy="9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IMGP1091 (2)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58" y="4516980"/>
            <a:ext cx="1268412" cy="96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00" y="4597884"/>
            <a:ext cx="1305330" cy="789583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897146" y="1971437"/>
            <a:ext cx="1333028" cy="4494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>
                <a:solidFill>
                  <a:schemeClr val="tx1"/>
                </a:solidFill>
              </a:rPr>
              <a:t>Region Oberwallis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6940150" y="1970232"/>
            <a:ext cx="1333028" cy="4506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>
                <a:solidFill>
                  <a:schemeClr val="tx1"/>
                </a:solidFill>
              </a:rPr>
              <a:t>Region Unterwallis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3926057" y="1970231"/>
            <a:ext cx="1333028" cy="45065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>
                <a:solidFill>
                  <a:schemeClr val="tx1"/>
                </a:solidFill>
              </a:rPr>
              <a:t>Region Zentralwallis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401880" y="5570653"/>
            <a:ext cx="8340237" cy="450635"/>
            <a:chOff x="2273884" y="175"/>
            <a:chExt cx="8619357" cy="411373"/>
          </a:xfrm>
        </p:grpSpPr>
        <p:sp>
          <p:nvSpPr>
            <p:cNvPr id="42" name="Pentagone 41"/>
            <p:cNvSpPr/>
            <p:nvPr/>
          </p:nvSpPr>
          <p:spPr>
            <a:xfrm rot="10800000">
              <a:off x="2273884" y="175"/>
              <a:ext cx="8619357" cy="411373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43" name="Pentagone 4"/>
            <p:cNvSpPr txBox="1"/>
            <p:nvPr/>
          </p:nvSpPr>
          <p:spPr>
            <a:xfrm rot="21600000">
              <a:off x="2376727" y="175"/>
              <a:ext cx="8516514" cy="41137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1404" tIns="60960" rIns="113792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/>
                <a:t>Tagsüber Bereitschaftsdienst nach Region 9:00-12:00/14:00-17:00 Uhr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401881" y="6074709"/>
            <a:ext cx="8340237" cy="450635"/>
            <a:chOff x="2273884" y="514393"/>
            <a:chExt cx="8619357" cy="411373"/>
          </a:xfrm>
        </p:grpSpPr>
        <p:sp>
          <p:nvSpPr>
            <p:cNvPr id="40" name="Pentagone 39"/>
            <p:cNvSpPr/>
            <p:nvPr/>
          </p:nvSpPr>
          <p:spPr>
            <a:xfrm rot="10800000">
              <a:off x="2273884" y="514393"/>
              <a:ext cx="8619357" cy="411373"/>
            </a:xfrm>
            <a:prstGeom prst="homePlate">
              <a:avLst/>
            </a:prstGeom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41" name="Pentagone 6"/>
            <p:cNvSpPr txBox="1"/>
            <p:nvPr/>
          </p:nvSpPr>
          <p:spPr>
            <a:xfrm rot="21600000">
              <a:off x="2376727" y="514393"/>
              <a:ext cx="8516514" cy="41137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1404" tIns="60960" rIns="113792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err="1"/>
                <a:t>Polizeipikett</a:t>
              </a:r>
              <a:r>
                <a:rPr lang="fr-FR" sz="1200" kern="1200" dirty="0"/>
                <a:t> </a:t>
              </a:r>
              <a:r>
                <a:rPr lang="fr-FR" sz="1200" kern="1200" dirty="0" err="1"/>
                <a:t>ausserhalb</a:t>
              </a:r>
              <a:r>
                <a:rPr lang="fr-FR" sz="1200" kern="1200" dirty="0"/>
                <a:t> der Öffnungszeiten, </a:t>
              </a:r>
              <a:r>
                <a:rPr lang="fr-FR" sz="1200" dirty="0"/>
                <a:t>an </a:t>
              </a:r>
              <a:r>
                <a:rPr lang="fr-FR" sz="1200" kern="1200" dirty="0"/>
                <a:t>Wochenenden und Feiertagen (nur Notfälle)</a:t>
              </a:r>
            </a:p>
          </p:txBody>
        </p:sp>
      </p:grpSp>
      <p:sp>
        <p:nvSpPr>
          <p:cNvPr id="94" name="Rectangle à coins arrondis 93"/>
          <p:cNvSpPr/>
          <p:nvPr/>
        </p:nvSpPr>
        <p:spPr>
          <a:xfrm>
            <a:off x="7696850" y="2710743"/>
            <a:ext cx="1333028" cy="450656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 err="1">
                <a:solidFill>
                  <a:schemeClr val="tx1"/>
                </a:solidFill>
              </a:rPr>
              <a:t>Leitung</a:t>
            </a:r>
            <a:r>
              <a:rPr lang="fr-CH" sz="800" b="1" dirty="0">
                <a:solidFill>
                  <a:schemeClr val="tx1"/>
                </a:solidFill>
              </a:rPr>
              <a:t> Zentrum Monthey </a:t>
            </a:r>
          </a:p>
        </p:txBody>
      </p:sp>
      <p:sp>
        <p:nvSpPr>
          <p:cNvPr id="95" name="Rectangle à coins arrondis 94"/>
          <p:cNvSpPr/>
          <p:nvPr/>
        </p:nvSpPr>
        <p:spPr>
          <a:xfrm>
            <a:off x="6273636" y="2710743"/>
            <a:ext cx="1333028" cy="450656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 err="1">
                <a:solidFill>
                  <a:schemeClr val="tx1"/>
                </a:solidFill>
              </a:rPr>
              <a:t>Leitung</a:t>
            </a:r>
            <a:r>
              <a:rPr lang="fr-CH" sz="800" b="1" dirty="0">
                <a:solidFill>
                  <a:schemeClr val="tx1"/>
                </a:solidFill>
              </a:rPr>
              <a:t> Zentrum Martigny </a:t>
            </a:r>
          </a:p>
        </p:txBody>
      </p:sp>
      <p:sp>
        <p:nvSpPr>
          <p:cNvPr id="96" name="Rectangle à coins arrondis 95"/>
          <p:cNvSpPr/>
          <p:nvPr/>
        </p:nvSpPr>
        <p:spPr>
          <a:xfrm>
            <a:off x="4613784" y="2713341"/>
            <a:ext cx="1333028" cy="450656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 err="1">
                <a:solidFill>
                  <a:schemeClr val="tx1"/>
                </a:solidFill>
              </a:rPr>
              <a:t>Leitung</a:t>
            </a:r>
            <a:r>
              <a:rPr lang="fr-CH" sz="800" b="1" dirty="0">
                <a:solidFill>
                  <a:schemeClr val="tx1"/>
                </a:solidFill>
              </a:rPr>
              <a:t> Zentrum Sion </a:t>
            </a:r>
          </a:p>
        </p:txBody>
      </p:sp>
      <p:sp>
        <p:nvSpPr>
          <p:cNvPr id="97" name="Rectangle à coins arrondis 96"/>
          <p:cNvSpPr/>
          <p:nvPr/>
        </p:nvSpPr>
        <p:spPr>
          <a:xfrm>
            <a:off x="3190570" y="2716761"/>
            <a:ext cx="1333028" cy="450656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 err="1">
                <a:solidFill>
                  <a:schemeClr val="tx1"/>
                </a:solidFill>
              </a:rPr>
              <a:t>Leitung</a:t>
            </a:r>
            <a:r>
              <a:rPr lang="fr-CH" sz="800" b="1" dirty="0">
                <a:solidFill>
                  <a:schemeClr val="tx1"/>
                </a:solidFill>
              </a:rPr>
              <a:t> Zentrum Siders </a:t>
            </a:r>
          </a:p>
        </p:txBody>
      </p:sp>
      <p:sp>
        <p:nvSpPr>
          <p:cNvPr id="98" name="Rectangle à coins arrondis 97"/>
          <p:cNvSpPr/>
          <p:nvPr/>
        </p:nvSpPr>
        <p:spPr>
          <a:xfrm>
            <a:off x="1529294" y="2693761"/>
            <a:ext cx="1333028" cy="450656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 err="1">
                <a:solidFill>
                  <a:schemeClr val="tx1"/>
                </a:solidFill>
              </a:rPr>
              <a:t>Leitung</a:t>
            </a:r>
            <a:r>
              <a:rPr lang="fr-CH" sz="800" b="1" dirty="0">
                <a:solidFill>
                  <a:schemeClr val="tx1"/>
                </a:solidFill>
              </a:rPr>
              <a:t> Zentrum Visp</a:t>
            </a:r>
          </a:p>
        </p:txBody>
      </p:sp>
      <p:sp>
        <p:nvSpPr>
          <p:cNvPr id="99" name="Rectangle à coins arrondis 98"/>
          <p:cNvSpPr/>
          <p:nvPr/>
        </p:nvSpPr>
        <p:spPr>
          <a:xfrm>
            <a:off x="111039" y="2688736"/>
            <a:ext cx="1323110" cy="450656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 err="1">
                <a:solidFill>
                  <a:schemeClr val="tx1"/>
                </a:solidFill>
              </a:rPr>
              <a:t>Leitung</a:t>
            </a:r>
            <a:r>
              <a:rPr lang="fr-CH" sz="800" b="1" dirty="0">
                <a:solidFill>
                  <a:schemeClr val="tx1"/>
                </a:solidFill>
              </a:rPr>
              <a:t> Zentrum Brig </a:t>
            </a:r>
          </a:p>
        </p:txBody>
      </p:sp>
    </p:spTree>
    <p:extLst>
      <p:ext uri="{BB962C8B-B14F-4D97-AF65-F5344CB8AC3E}">
        <p14:creationId xmlns:p14="http://schemas.microsoft.com/office/powerpoint/2010/main" val="98675994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012" y="375047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Gesetzliche </a:t>
            </a:r>
            <a:r>
              <a:rPr lang="fr-CH" sz="2400" b="1" dirty="0" err="1"/>
              <a:t>Grundlagen</a:t>
            </a:r>
            <a:r>
              <a:rPr lang="fr-CH" sz="2400" b="1" dirty="0"/>
              <a:t> - </a:t>
            </a:r>
            <a:r>
              <a:rPr lang="fr-CH" sz="2400" b="1" dirty="0" err="1"/>
              <a:t>Kinderschutz</a:t>
            </a:r>
            <a:endParaRPr lang="fr-CH" sz="2400" b="1" dirty="0"/>
          </a:p>
        </p:txBody>
      </p:sp>
      <p:pic>
        <p:nvPicPr>
          <p:cNvPr id="8" name="Picture 7" descr="160px-Canton_valais-drapea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09" y="4649879"/>
            <a:ext cx="6461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1327504"/>
            <a:ext cx="5710238" cy="3973704"/>
          </a:xfrm>
        </p:spPr>
        <p:txBody>
          <a:bodyPr/>
          <a:lstStyle/>
          <a:p>
            <a:pPr eaLnBrk="1" hangingPunct="1"/>
            <a:r>
              <a:rPr lang="fr-CH" altLang="fr-FR" sz="2000" dirty="0"/>
              <a:t>UN-</a:t>
            </a:r>
            <a:r>
              <a:rPr lang="fr-CH" altLang="fr-FR" sz="2000" dirty="0" err="1"/>
              <a:t>Kinderrechtskonvention</a:t>
            </a:r>
            <a:r>
              <a:rPr lang="fr-CH" altLang="fr-FR" sz="2000" dirty="0"/>
              <a:t> </a:t>
            </a:r>
            <a:r>
              <a:rPr lang="fr-CH" altLang="fr-FR" sz="1400" dirty="0"/>
              <a:t>(Art. 3, 12 und 20)</a:t>
            </a:r>
            <a:endParaRPr lang="fr-CH" altLang="fr-FR" sz="2000" dirty="0"/>
          </a:p>
          <a:p>
            <a:pPr marL="0" indent="0" eaLnBrk="1" hangingPunct="1">
              <a:buNone/>
            </a:pPr>
            <a:endParaRPr lang="fr-CH" altLang="fr-FR" sz="2000" dirty="0"/>
          </a:p>
          <a:p>
            <a:pPr marL="0" indent="0" eaLnBrk="1" hangingPunct="1">
              <a:buNone/>
            </a:pPr>
            <a:endParaRPr lang="fr-CH" altLang="fr-FR" sz="2000" dirty="0"/>
          </a:p>
          <a:p>
            <a:pPr eaLnBrk="1" hangingPunct="1"/>
            <a:r>
              <a:rPr lang="fr-CH" altLang="fr-FR" sz="2000" dirty="0"/>
              <a:t>Bundesverfassung </a:t>
            </a:r>
            <a:r>
              <a:rPr lang="fr-CH" altLang="fr-FR" sz="1400" dirty="0"/>
              <a:t>(Art. 11)</a:t>
            </a:r>
          </a:p>
          <a:p>
            <a:pPr marL="0" indent="0" eaLnBrk="1" hangingPunct="1">
              <a:buNone/>
            </a:pPr>
            <a:endParaRPr lang="fr-CH" altLang="fr-FR" sz="2000" dirty="0"/>
          </a:p>
          <a:p>
            <a:pPr marL="0" indent="0" eaLnBrk="1" hangingPunct="1">
              <a:buNone/>
            </a:pPr>
            <a:endParaRPr lang="fr-CH" altLang="fr-FR" sz="2000" dirty="0"/>
          </a:p>
          <a:p>
            <a:pPr eaLnBrk="1" hangingPunct="1"/>
            <a:r>
              <a:rPr lang="fr-CH" altLang="fr-FR" sz="2000" dirty="0"/>
              <a:t>Schweizerisches Zivilgesetzbuch </a:t>
            </a:r>
            <a:r>
              <a:rPr lang="fr-CH" altLang="fr-FR" sz="1400" dirty="0"/>
              <a:t>(Art. 307 </a:t>
            </a:r>
            <a:r>
              <a:rPr lang="fr-CH" altLang="fr-FR" sz="1400" dirty="0" err="1"/>
              <a:t>ff.</a:t>
            </a:r>
            <a:r>
              <a:rPr lang="fr-CH" altLang="fr-FR" sz="1400" dirty="0"/>
              <a:t>)</a:t>
            </a:r>
          </a:p>
          <a:p>
            <a:pPr eaLnBrk="1" hangingPunct="1">
              <a:buFontTx/>
              <a:buNone/>
            </a:pPr>
            <a:endParaRPr lang="fr-CH" altLang="fr-FR" sz="2000" dirty="0"/>
          </a:p>
          <a:p>
            <a:pPr eaLnBrk="1" hangingPunct="1">
              <a:buFontTx/>
              <a:buNone/>
            </a:pPr>
            <a:endParaRPr lang="fr-CH" altLang="fr-FR" sz="2000" dirty="0"/>
          </a:p>
          <a:p>
            <a:pPr eaLnBrk="1" hangingPunct="1"/>
            <a:r>
              <a:rPr lang="fr-CH" altLang="fr-FR" sz="2000" dirty="0"/>
              <a:t>Jugendgesetz </a:t>
            </a:r>
            <a:r>
              <a:rPr lang="fr-CH" altLang="fr-FR" sz="1400" dirty="0"/>
              <a:t>(Art. 18 </a:t>
            </a:r>
            <a:r>
              <a:rPr lang="fr-CH" altLang="fr-FR" sz="1400" dirty="0" err="1"/>
              <a:t>ff.</a:t>
            </a:r>
            <a:r>
              <a:rPr lang="fr-CH" altLang="fr-FR" sz="1400" dirty="0"/>
              <a:t>, Art. 34 </a:t>
            </a:r>
            <a:r>
              <a:rPr lang="fr-CH" altLang="fr-FR" sz="1400" dirty="0" err="1"/>
              <a:t>ff., Art. </a:t>
            </a:r>
            <a:r>
              <a:rPr lang="fr-CH" altLang="fr-FR" sz="1400" dirty="0"/>
              <a:t>43 </a:t>
            </a:r>
            <a:r>
              <a:rPr lang="fr-CH" altLang="fr-FR" sz="1400" dirty="0" err="1"/>
              <a:t>ff.</a:t>
            </a:r>
            <a:r>
              <a:rPr lang="fr-CH" altLang="fr-FR" sz="1400" dirty="0"/>
              <a:t>)</a:t>
            </a:r>
            <a:endParaRPr lang="fr-CH" altLang="fr-FR" sz="1800" dirty="0"/>
          </a:p>
        </p:txBody>
      </p:sp>
      <p:pic>
        <p:nvPicPr>
          <p:cNvPr id="11" name="Picture 4" descr="Thu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09" y="3425287"/>
            <a:ext cx="6556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Armillary Sphere, Copyright Office du Tourisme Genève / Baud V. Mayde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2" y="1268760"/>
            <a:ext cx="1009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47" y="24009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8445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012" y="375047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Rolle der Eltern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052314"/>
            <a:ext cx="8424862" cy="5184998"/>
          </a:xfrm>
        </p:spPr>
        <p:txBody>
          <a:bodyPr anchor="t"/>
          <a:lstStyle/>
          <a:p>
            <a:pPr algn="just">
              <a:defRPr/>
            </a:pPr>
            <a:r>
              <a:rPr lang="fr-FR" altLang="fr-FR" sz="1800" dirty="0" err="1"/>
              <a:t>Gemäss</a:t>
            </a:r>
            <a:r>
              <a:rPr lang="fr-FR" altLang="fr-FR" sz="1800" dirty="0"/>
              <a:t> den internationalen, eidgenössischen und kantonalen Rechtsgrundlagen liegt die Hauptverantwortung bei den Eltern</a:t>
            </a:r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algn="just">
              <a:defRPr/>
            </a:pPr>
            <a:endParaRPr lang="fr-FR" altLang="fr-FR" sz="1600" dirty="0"/>
          </a:p>
          <a:p>
            <a:pPr marL="0" indent="0" algn="just">
              <a:buNone/>
              <a:defRPr/>
            </a:pPr>
            <a:endParaRPr lang="fr-FR" altLang="fr-FR" sz="1600" dirty="0"/>
          </a:p>
          <a:p>
            <a:pPr marL="0" indent="0" algn="just">
              <a:buNone/>
              <a:defRPr/>
            </a:pPr>
            <a:endParaRPr lang="fr-FR" altLang="fr-FR" sz="1600" dirty="0"/>
          </a:p>
        </p:txBody>
      </p:sp>
      <p:grpSp>
        <p:nvGrpSpPr>
          <p:cNvPr id="8" name="Groupe 7"/>
          <p:cNvGrpSpPr/>
          <p:nvPr/>
        </p:nvGrpSpPr>
        <p:grpSpPr>
          <a:xfrm>
            <a:off x="1347191" y="1880828"/>
            <a:ext cx="6667106" cy="3708412"/>
            <a:chOff x="649595" y="1721082"/>
            <a:chExt cx="7282778" cy="4248472"/>
          </a:xfrm>
        </p:grpSpPr>
        <p:graphicFrame>
          <p:nvGraphicFramePr>
            <p:cNvPr id="5" name="Diagramme 4"/>
            <p:cNvGraphicFramePr/>
            <p:nvPr>
              <p:extLst>
                <p:ext uri="{D42A27DB-BD31-4B8C-83A1-F6EECF244321}">
                  <p14:modId xmlns:p14="http://schemas.microsoft.com/office/powerpoint/2010/main" val="4227695350"/>
                </p:ext>
              </p:extLst>
            </p:nvPr>
          </p:nvGraphicFramePr>
          <p:xfrm>
            <a:off x="1211626" y="1721082"/>
            <a:ext cx="6720747" cy="42484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Flèche droite rayée 5"/>
            <p:cNvSpPr/>
            <p:nvPr/>
          </p:nvSpPr>
          <p:spPr>
            <a:xfrm>
              <a:off x="649595" y="3465353"/>
              <a:ext cx="1368152" cy="648072"/>
            </a:xfrm>
            <a:prstGeom prst="stripedRightArrow">
              <a:avLst/>
            </a:prstGeom>
            <a:solidFill>
              <a:srgbClr val="FF7C80"/>
            </a:solidFill>
            <a:ln w="6350">
              <a:solidFill>
                <a:srgbClr val="CC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00" b="1" dirty="0"/>
                <a:t>Art. 301-302 CC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15433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012" y="375047"/>
            <a:ext cx="8435975" cy="461665"/>
          </a:xfrm>
        </p:spPr>
        <p:txBody>
          <a:bodyPr/>
          <a:lstStyle/>
          <a:p>
            <a:pPr algn="ctr"/>
            <a:r>
              <a:rPr lang="fr-CH" sz="2400" b="1" dirty="0"/>
              <a:t>Wenn die Eltern ihre Rolle </a:t>
            </a:r>
            <a:r>
              <a:rPr lang="fr-CH" sz="2400" b="1" dirty="0" err="1"/>
              <a:t>nicht</a:t>
            </a:r>
            <a:r>
              <a:rPr lang="fr-CH" sz="2400" b="1" dirty="0"/>
              <a:t> </a:t>
            </a:r>
            <a:r>
              <a:rPr lang="fr-CH" sz="2400" b="1" dirty="0" err="1"/>
              <a:t>wahrnehmen</a:t>
            </a:r>
            <a:endParaRPr lang="fr-CH" sz="24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0" y="1223232"/>
            <a:ext cx="5142633" cy="880241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fr-FR" altLang="ja-JP" sz="1600" dirty="0">
                <a:latin typeface="+mn-lt"/>
                <a:ea typeface="HGP明朝E" charset="-128"/>
              </a:rPr>
              <a:t>Die Kindesschutzbehörde (KESB) </a:t>
            </a:r>
            <a:r>
              <a:rPr lang="fr-FR" altLang="ja-JP" sz="1600" dirty="0" err="1">
                <a:latin typeface="+mn-lt"/>
                <a:ea typeface="HGP明朝E" charset="-128"/>
              </a:rPr>
              <a:t>trifft</a:t>
            </a:r>
            <a:r>
              <a:rPr lang="fr-FR" altLang="ja-JP" sz="1600" dirty="0">
                <a:latin typeface="+mn-lt"/>
                <a:ea typeface="HGP明朝E" charset="-128"/>
              </a:rPr>
              <a:t> die </a:t>
            </a:r>
            <a:r>
              <a:rPr lang="fr-FR" altLang="ja-JP" sz="1600" dirty="0" err="1">
                <a:latin typeface="+mn-lt"/>
                <a:ea typeface="HGP明朝E" charset="-128"/>
              </a:rPr>
              <a:t>geeigneten</a:t>
            </a:r>
            <a:r>
              <a:rPr lang="fr-FR" altLang="ja-JP" sz="1600" dirty="0">
                <a:latin typeface="+mn-lt"/>
                <a:ea typeface="HGP明朝E" charset="-128"/>
              </a:rPr>
              <a:t> </a:t>
            </a:r>
            <a:r>
              <a:rPr lang="fr-FR" altLang="ja-JP" sz="1600" dirty="0" err="1">
                <a:latin typeface="+mn-lt"/>
                <a:ea typeface="HGP明朝E" charset="-128"/>
              </a:rPr>
              <a:t>Massnahmen</a:t>
            </a:r>
            <a:r>
              <a:rPr lang="fr-FR" altLang="ja-JP" sz="1600" dirty="0">
                <a:latin typeface="+mn-lt"/>
                <a:ea typeface="HGP明朝E" charset="-128"/>
              </a:rPr>
              <a:t> zum Schutz des Kindes, </a:t>
            </a:r>
            <a:r>
              <a:rPr lang="fr-FR" altLang="ja-JP" sz="1600" dirty="0" err="1">
                <a:latin typeface="+mn-lt"/>
                <a:ea typeface="HGP明朝E" charset="-128"/>
              </a:rPr>
              <a:t>wenn</a:t>
            </a:r>
            <a:r>
              <a:rPr lang="fr-FR" altLang="ja-JP" sz="1600" dirty="0">
                <a:latin typeface="+mn-lt"/>
                <a:ea typeface="HGP明朝E" charset="-128"/>
              </a:rPr>
              <a:t> sein </a:t>
            </a:r>
            <a:r>
              <a:rPr lang="fr-FR" altLang="ja-JP" sz="1600" dirty="0" err="1">
                <a:latin typeface="+mn-lt"/>
                <a:ea typeface="HGP明朝E" charset="-128"/>
              </a:rPr>
              <a:t>Wohl</a:t>
            </a:r>
            <a:r>
              <a:rPr lang="fr-FR" altLang="ja-JP" sz="1600" dirty="0">
                <a:latin typeface="+mn-lt"/>
                <a:ea typeface="HGP明朝E" charset="-128"/>
              </a:rPr>
              <a:t> gefährdet ist und die Eltern nicht von sich </a:t>
            </a:r>
            <a:r>
              <a:rPr lang="fr-FR" altLang="ja-JP" sz="1600" dirty="0" err="1">
                <a:latin typeface="+mn-lt"/>
                <a:ea typeface="HGP明朝E" charset="-128"/>
              </a:rPr>
              <a:t>aus</a:t>
            </a:r>
            <a:r>
              <a:rPr lang="fr-FR" altLang="ja-JP" sz="1600" dirty="0">
                <a:latin typeface="+mn-lt"/>
                <a:ea typeface="HGP明朝E" charset="-128"/>
              </a:rPr>
              <a:t> </a:t>
            </a:r>
            <a:r>
              <a:rPr lang="fr-FR" altLang="ja-JP" sz="1600" dirty="0" err="1">
                <a:latin typeface="+mn-lt"/>
                <a:ea typeface="HGP明朝E" charset="-128"/>
              </a:rPr>
              <a:t>für</a:t>
            </a:r>
            <a:r>
              <a:rPr lang="fr-FR" altLang="ja-JP" sz="1600" dirty="0">
                <a:latin typeface="+mn-lt"/>
                <a:ea typeface="HGP明朝E" charset="-128"/>
              </a:rPr>
              <a:t> </a:t>
            </a:r>
            <a:r>
              <a:rPr lang="fr-FR" altLang="ja-JP" sz="1600" dirty="0" err="1">
                <a:latin typeface="+mn-lt"/>
                <a:ea typeface="HGP明朝E" charset="-128"/>
              </a:rPr>
              <a:t>Abhilfe</a:t>
            </a:r>
            <a:r>
              <a:rPr lang="fr-FR" altLang="ja-JP" sz="1600" dirty="0">
                <a:latin typeface="+mn-lt"/>
                <a:ea typeface="HGP明朝E" charset="-128"/>
              </a:rPr>
              <a:t> </a:t>
            </a:r>
            <a:r>
              <a:rPr lang="fr-FR" altLang="ja-JP" sz="1600" dirty="0" err="1">
                <a:latin typeface="+mn-lt"/>
                <a:ea typeface="HGP明朝E" charset="-128"/>
              </a:rPr>
              <a:t>sorgen</a:t>
            </a:r>
            <a:r>
              <a:rPr lang="fr-FR" altLang="ja-JP" sz="1600" dirty="0">
                <a:latin typeface="+mn-lt"/>
                <a:ea typeface="HGP明朝E" charset="-128"/>
              </a:rPr>
              <a:t> </a:t>
            </a:r>
            <a:r>
              <a:rPr lang="fr-FR" altLang="ja-JP" sz="1600" dirty="0" err="1">
                <a:latin typeface="+mn-lt"/>
                <a:ea typeface="HGP明朝E" charset="-128"/>
              </a:rPr>
              <a:t>oder</a:t>
            </a:r>
            <a:r>
              <a:rPr lang="fr-FR" altLang="ja-JP" sz="1600" dirty="0">
                <a:latin typeface="+mn-lt"/>
                <a:ea typeface="HGP明朝E" charset="-128"/>
              </a:rPr>
              <a:t> </a:t>
            </a:r>
            <a:r>
              <a:rPr lang="fr-FR" altLang="ja-JP" sz="1600" dirty="0" err="1">
                <a:latin typeface="+mn-lt"/>
                <a:ea typeface="HGP明朝E" charset="-128"/>
              </a:rPr>
              <a:t>ausserstande</a:t>
            </a:r>
            <a:r>
              <a:rPr lang="fr-FR" altLang="ja-JP" sz="1600" dirty="0">
                <a:latin typeface="+mn-lt"/>
                <a:ea typeface="HGP明朝E" charset="-128"/>
              </a:rPr>
              <a:t> sind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700436221"/>
              </p:ext>
            </p:extLst>
          </p:nvPr>
        </p:nvGraphicFramePr>
        <p:xfrm>
          <a:off x="2411760" y="2169080"/>
          <a:ext cx="5040560" cy="320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èche droite rayée 5"/>
          <p:cNvSpPr/>
          <p:nvPr/>
        </p:nvSpPr>
        <p:spPr>
          <a:xfrm>
            <a:off x="1403648" y="1421037"/>
            <a:ext cx="978408" cy="484632"/>
          </a:xfrm>
          <a:prstGeom prst="stripedRightArrow">
            <a:avLst/>
          </a:prstGeom>
          <a:solidFill>
            <a:srgbClr val="FF7C80"/>
          </a:solidFill>
          <a:ln w="6350">
            <a:solidFill>
              <a:srgbClr val="9933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b="1" dirty="0"/>
              <a:t>Art. 307 </a:t>
            </a:r>
          </a:p>
        </p:txBody>
      </p:sp>
    </p:spTree>
    <p:extLst>
      <p:ext uri="{BB962C8B-B14F-4D97-AF65-F5344CB8AC3E}">
        <p14:creationId xmlns:p14="http://schemas.microsoft.com/office/powerpoint/2010/main" val="209098869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MODELE_VS">
  <a:themeElements>
    <a:clrScheme name="MODELE_V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V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3343</Words>
  <Application>Microsoft Office PowerPoint</Application>
  <PresentationFormat>Affichage à l'écran (4:3)</PresentationFormat>
  <Paragraphs>504</Paragraphs>
  <Slides>34</Slides>
  <Notes>31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Wingdings</vt:lpstr>
      <vt:lpstr>MODELE_VS</vt:lpstr>
      <vt:lpstr>Document</vt:lpstr>
      <vt:lpstr>Fachtagung des Schweizerischen Verbands der Berufsbeistandspersonen</vt:lpstr>
      <vt:lpstr>Inhalt</vt:lpstr>
      <vt:lpstr>Kantonale Dienststelle für die Jugend</vt:lpstr>
      <vt:lpstr>Organigramm</vt:lpstr>
      <vt:lpstr>Kindesschutz</vt:lpstr>
      <vt:lpstr>Organisation der KJD</vt:lpstr>
      <vt:lpstr>Gesetzliche Grundlagen - Kinderschutz</vt:lpstr>
      <vt:lpstr>Rolle der Eltern</vt:lpstr>
      <vt:lpstr>Wenn die Eltern ihre Rolle nicht wahrnehmen</vt:lpstr>
      <vt:lpstr>Zwangshilfe</vt:lpstr>
      <vt:lpstr>Definition, Paradoxien und Herausforderungen der Zwangshilfe</vt:lpstr>
      <vt:lpstr>Interkantonaler Vergleich</vt:lpstr>
      <vt:lpstr>Ultima ratio</vt:lpstr>
      <vt:lpstr>Vignette</vt:lpstr>
      <vt:lpstr>Vignette (Fortsetzung)</vt:lpstr>
      <vt:lpstr>Bestätigte, aber nicht angeordnete Platzierung</vt:lpstr>
      <vt:lpstr>Vignette</vt:lpstr>
      <vt:lpstr>Rolle und Arbeitsziele des Beistands im Rahmen von Platzierungsfällen</vt:lpstr>
      <vt:lpstr>Die jeweiligen Mandate der KESB und des AKS</vt:lpstr>
      <vt:lpstr>Arbeitsziele </vt:lpstr>
      <vt:lpstr>Arbeitsschritte</vt:lpstr>
      <vt:lpstr>Quality for children (Q4C)</vt:lpstr>
      <vt:lpstr>PRISMA</vt:lpstr>
      <vt:lpstr>KOKES</vt:lpstr>
      <vt:lpstr>Schlussfolgerung</vt:lpstr>
      <vt:lpstr>Stärken und Schwächen des behördlichen Platzierungssystems</vt:lpstr>
      <vt:lpstr>Beteiligung des Kindes im Platzierungsprozess</vt:lpstr>
      <vt:lpstr>Beteiligung der Eltern am Platzierungsprozess</vt:lpstr>
      <vt:lpstr>Vignette - Manchmal funktioniert es nicht</vt:lpstr>
      <vt:lpstr>Vignette (Fortsetzung)</vt:lpstr>
      <vt:lpstr>Weiterführende Informationen</vt:lpstr>
      <vt:lpstr>Cochem- oder Elternkonsensmodell</vt:lpstr>
      <vt:lpstr>Im Rahmen des Walliser Pilotprojekts entwickelte Tools</vt:lpstr>
      <vt:lpstr>Anwendung in anderen Bereichen?</vt:lpstr>
    </vt:vector>
  </TitlesOfParts>
  <Company>Etat du Valais - Staat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AC_VS</dc:creator>
  <cp:keywords>, docId:D5D148E48C90B5839895462F020B5398</cp:keywords>
  <cp:lastModifiedBy>Sonja Funk-Schuler</cp:lastModifiedBy>
  <cp:revision>742</cp:revision>
  <cp:lastPrinted>2023-08-10T13:00:45Z</cp:lastPrinted>
  <dcterms:created xsi:type="dcterms:W3CDTF">2010-12-14T07:19:25Z</dcterms:created>
  <dcterms:modified xsi:type="dcterms:W3CDTF">2023-09-03T16:05:40Z</dcterms:modified>
</cp:coreProperties>
</file>