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256" r:id="rId3"/>
    <p:sldId id="659" r:id="rId4"/>
    <p:sldId id="470" r:id="rId5"/>
    <p:sldId id="654" r:id="rId6"/>
    <p:sldId id="628" r:id="rId7"/>
    <p:sldId id="629" r:id="rId8"/>
    <p:sldId id="630" r:id="rId9"/>
    <p:sldId id="633" r:id="rId10"/>
    <p:sldId id="593" r:id="rId11"/>
    <p:sldId id="594" r:id="rId12"/>
    <p:sldId id="595" r:id="rId13"/>
    <p:sldId id="639" r:id="rId14"/>
    <p:sldId id="655" r:id="rId15"/>
    <p:sldId id="651" r:id="rId16"/>
    <p:sldId id="649" r:id="rId17"/>
    <p:sldId id="650" r:id="rId18"/>
    <p:sldId id="645" r:id="rId19"/>
    <p:sldId id="657" r:id="rId20"/>
    <p:sldId id="658" r:id="rId21"/>
    <p:sldId id="656" r:id="rId22"/>
    <p:sldId id="614" r:id="rId23"/>
    <p:sldId id="536" r:id="rId24"/>
    <p:sldId id="623" r:id="rId25"/>
  </p:sldIdLst>
  <p:sldSz cx="9144000" cy="6858000" type="screen4x3"/>
  <p:notesSz cx="6858000" cy="9144000"/>
  <p:custDataLst>
    <p:tags r:id="rId2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2B2B2"/>
    <a:srgbClr val="C0C0C0"/>
    <a:srgbClr val="333333"/>
    <a:srgbClr val="0000CC"/>
    <a:srgbClr val="0078BB"/>
    <a:srgbClr val="FF0000"/>
    <a:srgbClr val="000000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5" autoAdjust="0"/>
    <p:restoredTop sz="94652" autoAdjust="0"/>
  </p:normalViewPr>
  <p:slideViewPr>
    <p:cSldViewPr>
      <p:cViewPr>
        <p:scale>
          <a:sx n="81" d="100"/>
          <a:sy n="81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080"/>
    </p:cViewPr>
  </p:sorterViewPr>
  <p:notesViewPr>
    <p:cSldViewPr showGuides="1">
      <p:cViewPr varScale="1">
        <p:scale>
          <a:sx n="81" d="100"/>
          <a:sy n="81" d="100"/>
        </p:scale>
        <p:origin x="-333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DB59B-DC97-43AE-92D7-89015BF95750}" type="datetimeFigureOut">
              <a:rPr lang="de-CH" smtClean="0"/>
              <a:t>13.09.2019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2D0F0-4422-46D6-8F94-244919A32A2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414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8AAE64-3626-4C51-B222-91818A958ECC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9789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DC168-E228-4E93-A6EC-37CFD7F09AA4}" type="slidenum">
              <a:rPr lang="de-CH" altLang="de-DE"/>
              <a:pPr/>
              <a:t>9</a:t>
            </a:fld>
            <a:endParaRPr lang="de-CH" alt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DC168-E228-4E93-A6EC-37CFD7F09AA4}" type="slidenum">
              <a:rPr lang="de-CH" altLang="de-DE"/>
              <a:pPr/>
              <a:t>10</a:t>
            </a:fld>
            <a:endParaRPr lang="de-CH" alt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725" y="611287"/>
            <a:ext cx="324127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de-CH" sz="1000" smtClean="0">
                <a:latin typeface="Arial" charset="0"/>
              </a:rPr>
              <a:t>Klinik für Psychiatrie, Psychotherapie und Psychosomatik</a:t>
            </a:r>
            <a:endParaRPr lang="de-CH" sz="1000" dirty="0">
              <a:latin typeface="Arial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6983" y="1641574"/>
            <a:ext cx="66573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de-CH" sz="3000" b="1" i="0" dirty="0" smtClean="0">
                <a:solidFill>
                  <a:srgbClr val="0078BB"/>
                </a:solidFill>
                <a:latin typeface="Arial" charset="0"/>
              </a:rPr>
              <a:t>Psychische Störung: Wie gehen wir mit Betroffenen um?</a:t>
            </a:r>
            <a:endParaRPr lang="de-CH" sz="2600" b="0" i="0" dirty="0" smtClean="0">
              <a:solidFill>
                <a:srgbClr val="0078BB"/>
              </a:solidFill>
              <a:latin typeface="Arial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846" y="2996952"/>
            <a:ext cx="2149946" cy="20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de-CH" sz="1600" dirty="0" smtClean="0">
                <a:solidFill>
                  <a:srgbClr val="0078BB"/>
                </a:solidFill>
                <a:latin typeface="Arial" charset="0"/>
              </a:rPr>
              <a:t>Paul Hoff</a:t>
            </a:r>
            <a:endParaRPr lang="de-CH" sz="1600" dirty="0">
              <a:solidFill>
                <a:srgbClr val="0078BB"/>
              </a:solidFill>
              <a:latin typeface="Arial" charset="0"/>
            </a:endParaRPr>
          </a:p>
        </p:txBody>
      </p:sp>
      <p:sp>
        <p:nvSpPr>
          <p:cNvPr id="11" name="Rechteck 10"/>
          <p:cNvSpPr/>
          <p:nvPr userDrawn="1">
            <p:custDataLst>
              <p:tags r:id="rId5"/>
            </p:custDataLst>
          </p:nvPr>
        </p:nvSpPr>
        <p:spPr>
          <a:xfrm>
            <a:off x="539552" y="5586045"/>
            <a:ext cx="5976664" cy="72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CH" sz="1400" b="1" dirty="0" smtClean="0">
                <a:solidFill>
                  <a:schemeClr val="tx1"/>
                </a:solidFill>
              </a:rPr>
              <a:t>Fachtagung 2019</a:t>
            </a:r>
            <a:br>
              <a:rPr lang="de-CH" sz="1400" b="1" dirty="0" smtClean="0">
                <a:solidFill>
                  <a:schemeClr val="tx1"/>
                </a:solidFill>
              </a:rPr>
            </a:br>
            <a:r>
              <a:rPr lang="de-CH" sz="1400" b="1" dirty="0" smtClean="0">
                <a:solidFill>
                  <a:schemeClr val="tx1"/>
                </a:solidFill>
              </a:rPr>
              <a:t>«Systemisches Arbeiten im Kindes- und Erwachsenenschutz»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CH" sz="1400" b="1" dirty="0" smtClean="0">
                <a:solidFill>
                  <a:schemeClr val="tx1"/>
                </a:solidFill>
              </a:rPr>
              <a:t>Thun, </a:t>
            </a:r>
            <a:r>
              <a:rPr lang="de-CH" sz="1400" b="0" dirty="0" smtClean="0">
                <a:solidFill>
                  <a:schemeClr val="tx1"/>
                </a:solidFill>
              </a:rPr>
              <a:t>16./17. September 2019</a:t>
            </a:r>
            <a:endParaRPr lang="de-CH" sz="1600" b="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 userDrawn="1">
            <p:custDataLst>
              <p:tags r:id="rId6"/>
            </p:custDataLst>
          </p:nvPr>
        </p:nvSpPr>
        <p:spPr>
          <a:xfrm>
            <a:off x="468000" y="766800"/>
            <a:ext cx="65" cy="153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 anchorCtr="0">
            <a:spAutoFit/>
          </a:bodyPr>
          <a:lstStyle>
            <a:defPPr>
              <a:defRPr lang="en-GB"/>
            </a:defPPr>
            <a:lvl1pPr eaLnBrk="1" hangingPunct="1">
              <a:lnSpc>
                <a:spcPts val="1200"/>
              </a:lnSpc>
              <a:defRPr sz="1000" b="1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endParaRPr lang="de-CH" b="0" dirty="0" smtClean="0"/>
          </a:p>
        </p:txBody>
      </p:sp>
      <p:sp>
        <p:nvSpPr>
          <p:cNvPr id="12" name="Textfeld 11"/>
          <p:cNvSpPr txBox="1"/>
          <p:nvPr userDrawn="1">
            <p:custDataLst>
              <p:tags r:id="rId7"/>
            </p:custDataLst>
          </p:nvPr>
        </p:nvSpPr>
        <p:spPr>
          <a:xfrm>
            <a:off x="468000" y="910800"/>
            <a:ext cx="65" cy="153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 anchorCtr="0">
            <a:spAutoFit/>
          </a:bodyPr>
          <a:lstStyle>
            <a:defPPr>
              <a:defRPr lang="en-GB"/>
            </a:defPPr>
            <a:lvl1pPr eaLnBrk="1" hangingPunct="1">
              <a:lnSpc>
                <a:spcPts val="1200"/>
              </a:lnSpc>
              <a:defRPr sz="1000" b="1"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endParaRPr lang="de-CH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7268"/>
            <a:ext cx="6304460" cy="10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9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1D21-CA02-4F37-9724-3F81624B47BA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87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72263" y="412750"/>
            <a:ext cx="2076450" cy="5600700"/>
          </a:xfrm>
        </p:spPr>
        <p:txBody>
          <a:bodyPr vert="eaVert"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42913" y="412750"/>
            <a:ext cx="6076950" cy="5600700"/>
          </a:xfrm>
        </p:spPr>
        <p:txBody>
          <a:bodyPr vert="eaVert"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E89A2-3C87-468C-9F89-C4C231D08734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93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2913" y="412750"/>
            <a:ext cx="6272212" cy="801688"/>
          </a:xfrm>
        </p:spPr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66725" y="1377950"/>
            <a:ext cx="4064000" cy="463550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83125" y="1377950"/>
            <a:ext cx="4065588" cy="463550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A72E-9313-4485-A422-5FE0C7146FEA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65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2913" y="412750"/>
            <a:ext cx="6272212" cy="801688"/>
          </a:xfrm>
        </p:spPr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66725" y="1377950"/>
            <a:ext cx="4064000" cy="4635500"/>
          </a:xfrm>
        </p:spPr>
        <p:txBody>
          <a:bodyPr/>
          <a:lstStyle/>
          <a:p>
            <a:pPr lvl="0"/>
            <a:r>
              <a:rPr lang="de-DE" noProof="0" smtClean="0"/>
              <a:t>ClipArt durch Klicken auf Symbol hinzufügen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83125" y="1377950"/>
            <a:ext cx="4065588" cy="463550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C45F-E7B0-407F-9F2C-551850B371E8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12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369344"/>
            <a:ext cx="7772400" cy="1231106"/>
          </a:xfrm>
        </p:spPr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dirty="0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86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30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16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31800" y="3141663"/>
            <a:ext cx="3983038" cy="143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7238" y="3141663"/>
            <a:ext cx="3984625" cy="143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06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86532"/>
            <a:ext cx="8229600" cy="1231106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91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52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96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1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19547"/>
            <a:ext cx="3008313" cy="61555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42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5059561"/>
            <a:ext cx="5486400" cy="3077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14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40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23038" y="1838325"/>
            <a:ext cx="3077766" cy="2743200"/>
          </a:xfrm>
        </p:spPr>
        <p:txBody>
          <a:bodyPr vert="eaVert"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31800" y="1838325"/>
            <a:ext cx="5938838" cy="2743200"/>
          </a:xfrm>
        </p:spPr>
        <p:txBody>
          <a:bodyPr vert="eaVert"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90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3289-8D42-41EF-88C1-E009E2731B93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36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66725" y="1377950"/>
            <a:ext cx="40640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83125" y="1377950"/>
            <a:ext cx="4065588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00FC-3A45-46A7-8D0D-6100994F8AF6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32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B665-2693-49B8-A192-3CC1E277FBF0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50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BC7F1-CB29-4F04-86B9-F67DB559A91C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74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47AB4-3853-47A4-9727-31AB913E0FA2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91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72B1-7DA0-4E76-8F0E-F6871006F19C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58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45DC-291C-4EE8-8B81-778A4F6A4B24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12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5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42913" y="412750"/>
            <a:ext cx="6272212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66725" y="1377950"/>
            <a:ext cx="8281988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2053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8775" y="6195600"/>
            <a:ext cx="4748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000" smtClean="0">
                <a:latin typeface="Arial" charset="0"/>
              </a:rPr>
              <a:t>Seite</a:t>
            </a:r>
            <a:endParaRPr lang="de-CH" sz="1000" dirty="0">
              <a:latin typeface="Arial" charset="0"/>
            </a:endParaRPr>
          </a:p>
        </p:txBody>
      </p:sp>
      <p:sp>
        <p:nvSpPr>
          <p:cNvPr id="2054" name="Text Box 1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46800" y="6195600"/>
            <a:ext cx="558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de-CH" sz="1000" smtClean="0">
                <a:latin typeface="Arial" charset="0"/>
              </a:rPr>
              <a:t>Klinik für Psychiatrie, Psychotherapie und Psychosomatik</a:t>
            </a:r>
            <a:endParaRPr lang="de-CH" sz="1000" dirty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677862" y="6220800"/>
            <a:ext cx="4392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1000" smtClean="0">
                <a:latin typeface="+mn-lt"/>
              </a:defRPr>
            </a:lvl1pPr>
          </a:lstStyle>
          <a:p>
            <a:pPr>
              <a:defRPr/>
            </a:pPr>
            <a:fld id="{4FE37A77-CF1A-4FCA-8408-E09600D5B72E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2056" name="Text Box 1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51200" y="6195600"/>
            <a:ext cx="8194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de-CH" sz="1000" smtClean="0">
                <a:latin typeface="Arial" charset="0"/>
              </a:rPr>
              <a:t>16.09.2019</a:t>
            </a:r>
            <a:endParaRPr lang="de-CH" sz="10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300" b="1">
          <a:solidFill>
            <a:srgbClr val="0078BB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395288" indent="-19685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582613" indent="-185738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763588" indent="-179388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1220788" indent="-179388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1677988" indent="-179388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2135188" indent="-179388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2592388" indent="-179388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31800" y="1838325"/>
            <a:ext cx="8093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CH" dirty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31800" y="3141663"/>
            <a:ext cx="812006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27.xml"/><Relationship Id="rId7" Type="http://schemas.openxmlformats.org/officeDocument/2006/relationships/image" Target="../media/image12.jpeg"/><Relationship Id="rId2" Type="http://schemas.openxmlformats.org/officeDocument/2006/relationships/tags" Target="../tags/tag12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10" Type="http://schemas.openxmlformats.org/officeDocument/2006/relationships/image" Target="../media/image13.jpeg"/><Relationship Id="rId4" Type="http://schemas.openxmlformats.org/officeDocument/2006/relationships/tags" Target="../tags/tag128.xml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31.xml"/><Relationship Id="rId7" Type="http://schemas.openxmlformats.org/officeDocument/2006/relationships/oleObject" Target="../embeddings/Microsoft_PowerPoint_97-2003_Presentation1.ppt"/><Relationship Id="rId2" Type="http://schemas.openxmlformats.org/officeDocument/2006/relationships/tags" Target="../tags/tag13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emf"/><Relationship Id="rId4" Type="http://schemas.openxmlformats.org/officeDocument/2006/relationships/tags" Target="../tags/tag132.xml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4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9.xml"/><Relationship Id="rId7" Type="http://schemas.openxmlformats.org/officeDocument/2006/relationships/image" Target="../media/image5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hyperlink" Target="https://www.google.ch/url?sa=i&amp;rct=j&amp;q=&amp;esrc=s&amp;source=imgres&amp;cd=&amp;cad=rja&amp;uact=8&amp;ved=&amp;url=https://books.google.com/books/about/Ordnungsmacht_Psychiatrie.html?id%3DfjyoBgAAQBAJ%26source%3Dkp_cover&amp;psig=AOvVaw0DlnL1uZUHMH4mEToIxeCd&amp;ust=1513272609168771" TargetMode="Externa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7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95536" y="412750"/>
            <a:ext cx="4489127" cy="114404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CH" altLang="de-DE" sz="3000" b="1" dirty="0" smtClean="0">
                <a:latin typeface="Arial" charset="0"/>
              </a:rPr>
              <a:t>Neue Perspektiven im Krankheitsverständnis</a:t>
            </a:r>
            <a:endParaRPr lang="de-CH" altLang="de-DE" sz="3000" b="1" dirty="0">
              <a:latin typeface="Arial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15616" y="1988840"/>
            <a:ext cx="5833467" cy="385125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CH" altLang="de-DE" dirty="0" smtClean="0"/>
              <a:t>von der </a:t>
            </a:r>
            <a:r>
              <a:rPr lang="de-CH" altLang="de-DE" i="1" dirty="0" smtClean="0">
                <a:solidFill>
                  <a:srgbClr val="0070C0"/>
                </a:solidFill>
              </a:rPr>
              <a:t>Symptomorientierung</a:t>
            </a:r>
            <a:r>
              <a:rPr lang="de-CH" altLang="de-DE" i="1" dirty="0" smtClean="0"/>
              <a:t/>
            </a:r>
            <a:br>
              <a:rPr lang="de-CH" altLang="de-DE" i="1" dirty="0" smtClean="0"/>
            </a:br>
            <a:r>
              <a:rPr lang="de-CH" altLang="de-DE" dirty="0" smtClean="0"/>
              <a:t>zur </a:t>
            </a:r>
            <a:r>
              <a:rPr lang="de-CH" altLang="de-DE" i="1" dirty="0" smtClean="0">
                <a:solidFill>
                  <a:srgbClr val="0070C0"/>
                </a:solidFill>
              </a:rPr>
              <a:t>funktionellen Beeinträchtigung</a:t>
            </a:r>
          </a:p>
          <a:p>
            <a:pPr marL="0" indent="0">
              <a:lnSpc>
                <a:spcPct val="100000"/>
              </a:lnSpc>
            </a:pPr>
            <a:endParaRPr lang="de-CH" altLang="de-DE" i="1" dirty="0" smtClean="0"/>
          </a:p>
          <a:p>
            <a:pPr marL="0" indent="0">
              <a:lnSpc>
                <a:spcPct val="100000"/>
              </a:lnSpc>
            </a:pPr>
            <a:r>
              <a:rPr lang="de-CH" altLang="de-DE" dirty="0" smtClean="0"/>
              <a:t>von der </a:t>
            </a:r>
            <a:r>
              <a:rPr lang="de-CH" altLang="de-DE" i="1" dirty="0" smtClean="0">
                <a:solidFill>
                  <a:srgbClr val="0070C0"/>
                </a:solidFill>
              </a:rPr>
              <a:t>Compliance</a:t>
            </a:r>
            <a:r>
              <a:rPr lang="de-CH" altLang="de-DE" i="1" dirty="0" smtClean="0"/>
              <a:t/>
            </a:r>
            <a:br>
              <a:rPr lang="de-CH" altLang="de-DE" i="1" dirty="0" smtClean="0"/>
            </a:br>
            <a:r>
              <a:rPr lang="de-CH" altLang="de-DE" dirty="0" smtClean="0"/>
              <a:t>zu </a:t>
            </a:r>
            <a:r>
              <a:rPr lang="de-CH" altLang="de-DE" i="1" dirty="0" err="1" smtClean="0">
                <a:solidFill>
                  <a:srgbClr val="0070C0"/>
                </a:solidFill>
              </a:rPr>
              <a:t>Adherence</a:t>
            </a:r>
            <a:r>
              <a:rPr lang="de-CH" altLang="de-DE" i="1" dirty="0" smtClean="0">
                <a:solidFill>
                  <a:srgbClr val="0070C0"/>
                </a:solidFill>
              </a:rPr>
              <a:t> &amp; Alliance</a:t>
            </a:r>
          </a:p>
          <a:p>
            <a:pPr marL="0" indent="0">
              <a:lnSpc>
                <a:spcPct val="100000"/>
              </a:lnSpc>
            </a:pPr>
            <a:endParaRPr lang="de-CH" altLang="de-DE" i="1" dirty="0" smtClean="0"/>
          </a:p>
          <a:p>
            <a:pPr marL="0" indent="0">
              <a:lnSpc>
                <a:spcPct val="100000"/>
              </a:lnSpc>
            </a:pPr>
            <a:r>
              <a:rPr lang="de-CH" altLang="de-DE" dirty="0" smtClean="0"/>
              <a:t>vom </a:t>
            </a:r>
            <a:r>
              <a:rPr lang="de-CH" altLang="de-DE" i="1" dirty="0" smtClean="0">
                <a:solidFill>
                  <a:srgbClr val="0070C0"/>
                </a:solidFill>
              </a:rPr>
              <a:t>Behinderungskonzept</a:t>
            </a:r>
            <a:r>
              <a:rPr lang="de-CH" altLang="de-DE" i="1" dirty="0" smtClean="0"/>
              <a:t/>
            </a:r>
            <a:br>
              <a:rPr lang="de-CH" altLang="de-DE" i="1" dirty="0" smtClean="0"/>
            </a:br>
            <a:r>
              <a:rPr lang="de-CH" altLang="de-DE" dirty="0" smtClean="0"/>
              <a:t>zum </a:t>
            </a:r>
            <a:r>
              <a:rPr lang="de-CH" altLang="de-DE" i="1" dirty="0" smtClean="0">
                <a:solidFill>
                  <a:srgbClr val="0070C0"/>
                </a:solidFill>
              </a:rPr>
              <a:t>Konzept Empowerment</a:t>
            </a:r>
          </a:p>
          <a:p>
            <a:pPr marL="0" indent="0">
              <a:lnSpc>
                <a:spcPct val="100000"/>
              </a:lnSpc>
            </a:pPr>
            <a:endParaRPr lang="de-CH" altLang="de-DE" sz="2200" i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</a:pPr>
            <a:endParaRPr lang="de-CH" altLang="de-DE" sz="2200" i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</a:pPr>
            <a:r>
              <a:rPr lang="de-CH" altLang="de-DE" sz="2400" b="1" dirty="0" smtClean="0">
                <a:solidFill>
                  <a:srgbClr val="FF0000"/>
                </a:solidFill>
              </a:rPr>
              <a:t>	   </a:t>
            </a:r>
            <a:r>
              <a:rPr lang="de-CH" altLang="de-DE" sz="2600" b="1" dirty="0" smtClean="0">
                <a:solidFill>
                  <a:srgbClr val="FF0000"/>
                </a:solidFill>
              </a:rPr>
              <a:t>Cave:</a:t>
            </a:r>
            <a:r>
              <a:rPr lang="de-CH" altLang="de-DE" sz="2600" dirty="0" smtClean="0">
                <a:solidFill>
                  <a:srgbClr val="FF0000"/>
                </a:solidFill>
              </a:rPr>
              <a:t> Dies sind Zielvorgaben,</a:t>
            </a:r>
            <a:br>
              <a:rPr lang="de-CH" altLang="de-DE" sz="2600" dirty="0" smtClean="0">
                <a:solidFill>
                  <a:srgbClr val="FF0000"/>
                </a:solidFill>
              </a:rPr>
            </a:br>
            <a:r>
              <a:rPr lang="de-CH" altLang="de-DE" sz="2600" dirty="0" smtClean="0">
                <a:solidFill>
                  <a:srgbClr val="FF0000"/>
                </a:solidFill>
              </a:rPr>
              <a:t>	   </a:t>
            </a:r>
            <a:r>
              <a:rPr lang="de-CH" altLang="de-DE" sz="2600" i="1" dirty="0" smtClean="0">
                <a:solidFill>
                  <a:srgbClr val="FF0000"/>
                </a:solidFill>
              </a:rPr>
              <a:t>keine</a:t>
            </a:r>
            <a:r>
              <a:rPr lang="de-CH" altLang="de-DE" sz="2600" dirty="0" smtClean="0">
                <a:solidFill>
                  <a:srgbClr val="FF0000"/>
                </a:solidFill>
              </a:rPr>
              <a:t> bereits erreichten Ziele!</a:t>
            </a:r>
            <a:endParaRPr lang="de-CH" altLang="de-DE" sz="2600" dirty="0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10</a:t>
            </a:fld>
            <a:endParaRPr lang="de-CH" dirty="0"/>
          </a:p>
        </p:txBody>
      </p:sp>
      <p:pic>
        <p:nvPicPr>
          <p:cNvPr id="5" name="Picture 2" descr="H:\Eigene Dateien P. Hoff\Bilder\Improving Mental Health C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03648"/>
            <a:ext cx="1507166" cy="22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403648" y="908720"/>
            <a:ext cx="5688632" cy="10081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CH" altLang="de-DE" sz="3000" b="1" dirty="0" smtClean="0">
                <a:solidFill>
                  <a:srgbClr val="0070C0"/>
                </a:solidFill>
                <a:latin typeface="Arial" charset="0"/>
              </a:rPr>
              <a:t>Empowerment &amp; Recovery</a:t>
            </a:r>
            <a:br>
              <a:rPr lang="de-CH" altLang="de-DE" sz="30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de-CH" altLang="de-DE" sz="2400" b="0" dirty="0" smtClean="0">
                <a:solidFill>
                  <a:srgbClr val="0070C0"/>
                </a:solidFill>
                <a:latin typeface="Arial" charset="0"/>
              </a:rPr>
              <a:t>- Einige Stichworte -</a:t>
            </a:r>
            <a:endParaRPr lang="de-CH" altLang="de-DE" sz="2400" b="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5576" y="2420888"/>
            <a:ext cx="7848872" cy="3528392"/>
          </a:xfrm>
        </p:spPr>
        <p:txBody>
          <a:bodyPr/>
          <a:lstStyle/>
          <a:p>
            <a:pPr marL="476250" indent="-4762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de-CH" altLang="de-DE" sz="2800" dirty="0" smtClean="0">
                <a:solidFill>
                  <a:srgbClr val="0070C0"/>
                </a:solidFill>
                <a:cs typeface="Arial" charset="0"/>
              </a:rPr>
              <a:t>•	</a:t>
            </a:r>
            <a:r>
              <a:rPr lang="de-CH" altLang="de-DE" sz="2800" dirty="0" smtClean="0">
                <a:solidFill>
                  <a:srgbClr val="0070C0"/>
                </a:solidFill>
              </a:rPr>
              <a:t>Persönliche Stärken </a:t>
            </a:r>
            <a:r>
              <a:rPr lang="de-CH" altLang="de-DE" sz="2800" dirty="0" smtClean="0"/>
              <a:t>erkennen</a:t>
            </a:r>
          </a:p>
          <a:p>
            <a:pPr marL="476250" indent="-4762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de-CH" altLang="de-DE" sz="2800" dirty="0" smtClean="0">
                <a:solidFill>
                  <a:srgbClr val="0070C0"/>
                </a:solidFill>
                <a:cs typeface="Arial" charset="0"/>
              </a:rPr>
              <a:t>•	</a:t>
            </a:r>
            <a:r>
              <a:rPr lang="de-CH" altLang="de-DE" sz="2800" dirty="0" smtClean="0">
                <a:cs typeface="Arial" charset="0"/>
              </a:rPr>
              <a:t>Eigene Handlungen als </a:t>
            </a:r>
            <a:r>
              <a:rPr lang="de-CH" altLang="de-DE" sz="2800" dirty="0" smtClean="0">
                <a:solidFill>
                  <a:srgbClr val="0070C0"/>
                </a:solidFill>
                <a:cs typeface="Arial" charset="0"/>
              </a:rPr>
              <a:t>wirksam</a:t>
            </a:r>
            <a:r>
              <a:rPr lang="de-CH" altLang="de-DE" sz="2800" dirty="0" smtClean="0">
                <a:cs typeface="Arial" charset="0"/>
              </a:rPr>
              <a:t> erkennen</a:t>
            </a:r>
          </a:p>
          <a:p>
            <a:pPr marL="476250" indent="-4762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de-CH" altLang="de-DE" sz="2800" dirty="0" smtClean="0">
                <a:solidFill>
                  <a:srgbClr val="0070C0"/>
                </a:solidFill>
              </a:rPr>
              <a:t>•	</a:t>
            </a:r>
            <a:r>
              <a:rPr lang="de-CH" altLang="de-DE" sz="2800" dirty="0" smtClean="0"/>
              <a:t>Zugang zu </a:t>
            </a:r>
            <a:r>
              <a:rPr lang="de-CH" altLang="de-DE" sz="2800" dirty="0" smtClean="0">
                <a:solidFill>
                  <a:srgbClr val="0070C0"/>
                </a:solidFill>
              </a:rPr>
              <a:t>Informationen</a:t>
            </a:r>
            <a:r>
              <a:rPr lang="de-CH" altLang="de-DE" sz="2800" dirty="0" smtClean="0"/>
              <a:t> haben</a:t>
            </a:r>
          </a:p>
          <a:p>
            <a:pPr marL="476250" indent="-4762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de-CH" altLang="de-DE" sz="2800" dirty="0" smtClean="0">
                <a:solidFill>
                  <a:srgbClr val="0070C0"/>
                </a:solidFill>
              </a:rPr>
              <a:t>•	Hoffnung</a:t>
            </a:r>
            <a:r>
              <a:rPr lang="de-CH" altLang="de-DE" sz="2800" dirty="0" smtClean="0"/>
              <a:t> haben</a:t>
            </a:r>
          </a:p>
          <a:p>
            <a:pPr marL="476250" indent="-4762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de-CH" altLang="de-DE" sz="2800" dirty="0" smtClean="0">
                <a:solidFill>
                  <a:srgbClr val="0070C0"/>
                </a:solidFill>
              </a:rPr>
              <a:t>•	</a:t>
            </a:r>
            <a:r>
              <a:rPr lang="de-CH" altLang="de-DE" sz="2800" dirty="0" smtClean="0"/>
              <a:t>Fokus auf dem </a:t>
            </a:r>
            <a:r>
              <a:rPr lang="de-CH" sz="2800" dirty="0" smtClean="0">
                <a:solidFill>
                  <a:srgbClr val="0070C0"/>
                </a:solidFill>
              </a:rPr>
              <a:t>gesamten Genesungsprozess,</a:t>
            </a:r>
            <a:r>
              <a:rPr lang="de-CH" sz="2800" dirty="0" smtClean="0"/>
              <a:t> nicht «nur» auf der Absenz von Symptomen</a:t>
            </a:r>
          </a:p>
          <a:p>
            <a:pPr marL="476250" indent="-4762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de-CH" altLang="de-DE" sz="2800" dirty="0" smtClean="0">
                <a:solidFill>
                  <a:srgbClr val="0070C0"/>
                </a:solidFill>
              </a:rPr>
              <a:t>•	Lebensqualität</a:t>
            </a:r>
            <a:r>
              <a:rPr lang="de-CH" altLang="de-DE" sz="2800" dirty="0" smtClean="0"/>
              <a:t> als zentraler Parameter</a:t>
            </a:r>
          </a:p>
          <a:p>
            <a:pPr marL="476250" indent="-476250">
              <a:spcBef>
                <a:spcPct val="30000"/>
              </a:spcBef>
            </a:pPr>
            <a:endParaRPr lang="de-CH" altLang="de-DE" sz="2800" dirty="0" smtClean="0"/>
          </a:p>
          <a:p>
            <a:pPr marL="476250" indent="-476250">
              <a:spcBef>
                <a:spcPct val="30000"/>
              </a:spcBef>
            </a:pPr>
            <a:endParaRPr lang="de-CH" altLang="de-DE" sz="2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  <p:pic>
        <p:nvPicPr>
          <p:cNvPr id="1026" name="Picture 2" descr="C:\Users\HoffP\Pictures\Recove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115"/>
            <a:ext cx="1175922" cy="17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>
            <p:custDataLst>
              <p:tags r:id="rId4"/>
            </p:custDataLst>
          </p:nvPr>
        </p:nvSpPr>
        <p:spPr bwMode="auto">
          <a:xfrm>
            <a:off x="1547664" y="188640"/>
            <a:ext cx="23980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b">
            <a:spAutoFit/>
          </a:bodyPr>
          <a:lstStyle/>
          <a:p>
            <a:pPr eaLnBrk="1" hangingPunct="1"/>
            <a:r>
              <a:rPr lang="de-CH" sz="1400" dirty="0" err="1" smtClean="0">
                <a:solidFill>
                  <a:srgbClr val="0070C0"/>
                </a:solidFill>
                <a:latin typeface="Arial" charset="0"/>
              </a:rPr>
              <a:t>Dümmler</a:t>
            </a:r>
            <a:r>
              <a:rPr lang="de-CH" sz="1400" dirty="0" smtClean="0">
                <a:solidFill>
                  <a:srgbClr val="0070C0"/>
                </a:solidFill>
                <a:latin typeface="Arial" charset="0"/>
              </a:rPr>
              <a:t> &amp; Sennekamp, 2013</a:t>
            </a:r>
          </a:p>
        </p:txBody>
      </p:sp>
    </p:spTree>
    <p:extLst>
      <p:ext uri="{BB962C8B-B14F-4D97-AF65-F5344CB8AC3E}">
        <p14:creationId xmlns:p14="http://schemas.microsoft.com/office/powerpoint/2010/main" val="16886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4921" y="772790"/>
            <a:ext cx="5641255" cy="856010"/>
          </a:xfrm>
        </p:spPr>
        <p:txBody>
          <a:bodyPr/>
          <a:lstStyle/>
          <a:p>
            <a:r>
              <a:rPr lang="de-CH" sz="1600" b="0" u="sng" dirty="0" smtClean="0"/>
              <a:t>«</a:t>
            </a:r>
            <a:r>
              <a:rPr lang="de-CH" sz="1600" b="0" u="sng" dirty="0" err="1" smtClean="0"/>
              <a:t>Nihil</a:t>
            </a:r>
            <a:r>
              <a:rPr lang="de-CH" sz="1600" b="0" u="sng" dirty="0" smtClean="0"/>
              <a:t> </a:t>
            </a:r>
            <a:r>
              <a:rPr lang="de-CH" sz="1600" b="0" u="sng" dirty="0"/>
              <a:t>de </a:t>
            </a:r>
            <a:r>
              <a:rPr lang="de-CH" sz="1600" b="0" u="sng" dirty="0" err="1"/>
              <a:t>nobis</a:t>
            </a:r>
            <a:r>
              <a:rPr lang="de-CH" sz="1600" b="0" u="sng" dirty="0"/>
              <a:t>, sine </a:t>
            </a:r>
            <a:r>
              <a:rPr lang="de-CH" sz="1600" b="0" u="sng" dirty="0" err="1" smtClean="0"/>
              <a:t>nobis</a:t>
            </a:r>
            <a:r>
              <a:rPr lang="de-CH" sz="1600" b="0" u="sng" dirty="0" smtClean="0"/>
              <a:t>» </a:t>
            </a:r>
            <a:r>
              <a:rPr lang="de-CH" dirty="0"/>
              <a:t/>
            </a:r>
            <a:br>
              <a:rPr lang="de-CH" dirty="0"/>
            </a:br>
            <a:r>
              <a:rPr lang="de-CH" sz="3000" dirty="0" smtClean="0"/>
              <a:t>Partizipation von Betroffenen</a:t>
            </a:r>
            <a:endParaRPr lang="de-CH" sz="3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181BC7F1-CB29-4F04-86B9-F67DB559A91C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  <p:pic>
        <p:nvPicPr>
          <p:cNvPr id="12290" name="Picture 2" descr="C:\Users\hoffp\Documents local\Vorträge aktuell temp\UNCOSPBann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51759"/>
            <a:ext cx="6121886" cy="26174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>
            <p:custDataLst>
              <p:tags r:id="rId3"/>
            </p:custDataLst>
          </p:nvPr>
        </p:nvSpPr>
        <p:spPr bwMode="auto">
          <a:xfrm>
            <a:off x="7164288" y="2964140"/>
            <a:ext cx="137698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b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de-CH" sz="1800" b="1" u="sng" dirty="0" smtClean="0">
                <a:latin typeface="Arial" charset="0"/>
              </a:rPr>
              <a:t>Gilt für</a:t>
            </a:r>
          </a:p>
          <a:p>
            <a:pPr eaLnBrk="1" hangingPunct="1"/>
            <a:r>
              <a:rPr lang="de-CH" sz="1800" b="1" dirty="0" smtClean="0">
                <a:solidFill>
                  <a:srgbClr val="FF0000"/>
                </a:solidFill>
                <a:latin typeface="Arial" charset="0"/>
              </a:rPr>
              <a:t>▫ </a:t>
            </a:r>
            <a:r>
              <a:rPr lang="de-CH" sz="1800" dirty="0" smtClean="0">
                <a:latin typeface="Arial" charset="0"/>
              </a:rPr>
              <a:t>Behandlung</a:t>
            </a:r>
          </a:p>
          <a:p>
            <a:pPr eaLnBrk="1" hangingPunct="1"/>
            <a:r>
              <a:rPr lang="de-CH" sz="1800" b="1" dirty="0">
                <a:solidFill>
                  <a:srgbClr val="FF0000"/>
                </a:solidFill>
                <a:latin typeface="Arial" charset="0"/>
              </a:rPr>
              <a:t>▫ </a:t>
            </a:r>
            <a:r>
              <a:rPr lang="de-CH" sz="1800" dirty="0" smtClean="0">
                <a:latin typeface="Arial" charset="0"/>
              </a:rPr>
              <a:t>Forschung</a:t>
            </a:r>
          </a:p>
          <a:p>
            <a:pPr eaLnBrk="1" hangingPunct="1"/>
            <a:r>
              <a:rPr lang="de-CH" sz="1800" b="1" dirty="0">
                <a:solidFill>
                  <a:srgbClr val="FF0000"/>
                </a:solidFill>
                <a:latin typeface="Arial" charset="0"/>
              </a:rPr>
              <a:t>▫ </a:t>
            </a:r>
            <a:r>
              <a:rPr lang="de-CH" sz="1800" dirty="0" smtClean="0">
                <a:latin typeface="Arial" charset="0"/>
              </a:rPr>
              <a:t>Lehre</a:t>
            </a:r>
          </a:p>
        </p:txBody>
      </p:sp>
    </p:spTree>
    <p:extLst>
      <p:ext uri="{BB962C8B-B14F-4D97-AF65-F5344CB8AC3E}">
        <p14:creationId xmlns:p14="http://schemas.microsoft.com/office/powerpoint/2010/main" val="40962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66192" y="1340569"/>
            <a:ext cx="2133600" cy="576263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de-DE" sz="3000" b="1" dirty="0" smtClean="0">
                <a:latin typeface="Arial" charset="0"/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9592" y="2276872"/>
            <a:ext cx="7272808" cy="3024336"/>
          </a:xfrm>
        </p:spPr>
        <p:txBody>
          <a:bodyPr/>
          <a:lstStyle/>
          <a:p>
            <a:pPr marL="476250" indent="-47625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 smtClean="0">
                <a:solidFill>
                  <a:srgbClr val="B2B2B2"/>
                </a:solidFill>
                <a:cs typeface="Arial" charset="0"/>
              </a:rPr>
              <a:t>•	Zum heutigen Selbstverständnis von Psychiatrie und Psychotherapie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b="1" dirty="0">
                <a:solidFill>
                  <a:schemeClr val="accent1"/>
                </a:solidFill>
                <a:cs typeface="Arial" charset="0"/>
              </a:rPr>
              <a:t>•	</a:t>
            </a:r>
            <a:r>
              <a:rPr lang="de-CH" altLang="de-DE" sz="2800" b="1" dirty="0" smtClean="0">
                <a:solidFill>
                  <a:schemeClr val="accent1"/>
                </a:solidFill>
                <a:cs typeface="Arial" charset="0"/>
              </a:rPr>
              <a:t>Beziehungsgestaltung in Therapie und Beratung: Grundsätze und konkrete Situationen</a:t>
            </a:r>
          </a:p>
          <a:p>
            <a:pPr marL="476250" indent="-47625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 smtClean="0">
                <a:solidFill>
                  <a:srgbClr val="B2B2B2"/>
                </a:solidFill>
                <a:cs typeface="Arial" charset="0"/>
              </a:rPr>
              <a:t>•	</a:t>
            </a:r>
            <a:r>
              <a:rPr lang="de-CH" altLang="de-DE" sz="2800" dirty="0" smtClean="0">
                <a:solidFill>
                  <a:srgbClr val="B2B2B2"/>
                </a:solidFill>
              </a:rPr>
              <a:t>Résumé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181BC7F1-CB29-4F04-86B9-F67DB559A91C}" type="slidenum">
              <a:rPr lang="de-CH" smtClean="0"/>
              <a:pPr>
                <a:defRPr/>
              </a:pPr>
              <a:t>14</a:t>
            </a:fld>
            <a:endParaRPr lang="de-C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27056" cy="3915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619672" y="3068960"/>
            <a:ext cx="194421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67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140px-Jaspers,_Karl_19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31" y="3052986"/>
            <a:ext cx="2282825" cy="2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1317" name="Object 5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120887114"/>
              </p:ext>
            </p:extLst>
          </p:nvPr>
        </p:nvGraphicFramePr>
        <p:xfrm>
          <a:off x="5202238" y="1557338"/>
          <a:ext cx="2754312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Acrobat Document" r:id="rId8" imgW="4162380" imgH="6200775" progId="AcroExch.Document.7">
                  <p:embed/>
                </p:oleObj>
              </mc:Choice>
              <mc:Fallback>
                <p:oleObj name="Acrobat Document" r:id="rId8" imgW="4162380" imgH="62007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557338"/>
                        <a:ext cx="2754312" cy="4103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5856" y="3140968"/>
            <a:ext cx="57648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altLang="de-DE" sz="1200" dirty="0">
                <a:solidFill>
                  <a:srgbClr val="0078BB"/>
                </a:solidFill>
                <a:latin typeface="+mj-lt"/>
              </a:rPr>
              <a:t>1913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3968" y="5445224"/>
            <a:ext cx="10096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altLang="de-DE" sz="1200" dirty="0">
                <a:solidFill>
                  <a:srgbClr val="0078BB"/>
                </a:solidFill>
                <a:latin typeface="+mj-lt"/>
              </a:rPr>
              <a:t>1946</a:t>
            </a:r>
            <a:r>
              <a:rPr lang="de-CH" altLang="de-DE" sz="1100" baseline="80000" dirty="0">
                <a:solidFill>
                  <a:srgbClr val="0078BB"/>
                </a:solidFill>
                <a:latin typeface="+mj-lt"/>
              </a:rPr>
              <a:t>4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15</a:t>
            </a:fld>
            <a:endParaRPr lang="de-CH" dirty="0"/>
          </a:p>
        </p:txBody>
      </p:sp>
      <p:pic>
        <p:nvPicPr>
          <p:cNvPr id="9271" name="Picture 55" descr="C:\Users\hoffp\Documents local\Vorträge aktuell temp\jasper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3" y="662186"/>
            <a:ext cx="1404075" cy="16146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2267744" y="1700808"/>
            <a:ext cx="1296144" cy="5760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de-CH" altLang="de-DE" sz="1200" dirty="0" smtClean="0">
                <a:latin typeface="Arial" pitchFamily="34" charset="0"/>
              </a:rPr>
              <a:t>Karl Jaspers</a:t>
            </a:r>
            <a:r>
              <a:rPr lang="de-CH" altLang="de-DE" sz="1200" dirty="0">
                <a:latin typeface="Arial" pitchFamily="34" charset="0"/>
              </a:rPr>
              <a:t/>
            </a:r>
            <a:br>
              <a:rPr lang="de-CH" altLang="de-DE" sz="1200" dirty="0">
                <a:latin typeface="Arial" pitchFamily="34" charset="0"/>
              </a:rPr>
            </a:br>
            <a:r>
              <a:rPr lang="de-CH" altLang="de-DE" sz="1200" b="0" dirty="0" smtClean="0">
                <a:latin typeface="Arial" pitchFamily="34" charset="0"/>
              </a:rPr>
              <a:t>1883 - 1969</a:t>
            </a:r>
            <a:endParaRPr lang="de-CH" altLang="de-DE" sz="12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552" y="2708920"/>
            <a:ext cx="7705725" cy="2518172"/>
          </a:xfrm>
        </p:spPr>
        <p:txBody>
          <a:bodyPr/>
          <a:lstStyle/>
          <a:p>
            <a:pPr marL="476250" indent="-476250">
              <a:lnSpc>
                <a:spcPct val="100000"/>
              </a:lnSpc>
            </a:pPr>
            <a:r>
              <a:rPr lang="de-CH" altLang="de-DE" sz="2600" b="1" dirty="0" smtClean="0">
                <a:solidFill>
                  <a:srgbClr val="0078BB"/>
                </a:solidFill>
                <a:cs typeface="Arial" charset="0"/>
              </a:rPr>
              <a:t>•</a:t>
            </a:r>
            <a:r>
              <a:rPr lang="de-CH" altLang="de-DE" sz="2600" b="1" dirty="0" smtClean="0">
                <a:solidFill>
                  <a:srgbClr val="0000CC"/>
                </a:solidFill>
                <a:cs typeface="Arial" charset="0"/>
              </a:rPr>
              <a:t>	</a:t>
            </a:r>
            <a:r>
              <a:rPr lang="de-CH" altLang="de-DE" sz="2600" dirty="0" smtClean="0">
                <a:solidFill>
                  <a:srgbClr val="000000"/>
                </a:solidFill>
                <a:cs typeface="Arial" charset="0"/>
              </a:rPr>
              <a:t>„Im Umgang des Arztes mit dem Patienten ist … die Situation der Autorität gegeben, die wohltätig wirksam sein kann. Wenn in seltenen Fällen die </a:t>
            </a:r>
            <a:r>
              <a:rPr lang="de-CH" altLang="de-DE" sz="2600" dirty="0" smtClean="0">
                <a:solidFill>
                  <a:srgbClr val="0078BB"/>
                </a:solidFill>
                <a:cs typeface="Arial" charset="0"/>
              </a:rPr>
              <a:t>echte Kommunikation </a:t>
            </a:r>
            <a:r>
              <a:rPr lang="de-CH" altLang="de-DE" sz="2600" dirty="0" smtClean="0">
                <a:solidFill>
                  <a:srgbClr val="000000"/>
                </a:solidFill>
                <a:cs typeface="Arial" charset="0"/>
              </a:rPr>
              <a:t>erreicht wurde, so ist diese sogleich wieder verloren, sofern nicht </a:t>
            </a:r>
            <a:r>
              <a:rPr lang="de-CH" altLang="de-DE" sz="2600" dirty="0" smtClean="0">
                <a:solidFill>
                  <a:srgbClr val="0078BB"/>
                </a:solidFill>
                <a:cs typeface="Arial" charset="0"/>
              </a:rPr>
              <a:t>auf </a:t>
            </a:r>
            <a:r>
              <a:rPr lang="de-CH" altLang="de-DE" sz="2600" dirty="0" err="1" smtClean="0">
                <a:solidFill>
                  <a:srgbClr val="0078BB"/>
                </a:solidFill>
                <a:cs typeface="Arial" charset="0"/>
              </a:rPr>
              <a:t>Autori</a:t>
            </a:r>
            <a:r>
              <a:rPr lang="de-CH" altLang="de-DE" sz="2600" dirty="0" smtClean="0">
                <a:solidFill>
                  <a:srgbClr val="0078BB"/>
                </a:solidFill>
                <a:cs typeface="Arial" charset="0"/>
              </a:rPr>
              <a:t>-tät restlos verzichtet</a:t>
            </a:r>
            <a:r>
              <a:rPr lang="de-CH" altLang="de-DE" sz="2600" dirty="0" smtClean="0">
                <a:solidFill>
                  <a:srgbClr val="000000"/>
                </a:solidFill>
                <a:cs typeface="Arial" charset="0"/>
              </a:rPr>
              <a:t> wird.“ </a:t>
            </a:r>
            <a:r>
              <a:rPr lang="de-CH" altLang="de-DE" dirty="0" smtClean="0">
                <a:solidFill>
                  <a:srgbClr val="9BA1A5"/>
                </a:solidFill>
                <a:cs typeface="Arial" charset="0"/>
              </a:rPr>
              <a:t>(1946, S. 673)</a:t>
            </a:r>
            <a:endParaRPr lang="de-CH" altLang="de-DE" dirty="0" smtClean="0">
              <a:solidFill>
                <a:srgbClr val="9BA1A5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520" y="836712"/>
            <a:ext cx="4968552" cy="12961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CH" altLang="de-DE" sz="1800" b="0" u="sng" kern="0" dirty="0" smtClean="0"/>
              <a:t>Jaspers zur therapeutischen Beziehung</a:t>
            </a:r>
          </a:p>
          <a:p>
            <a:pPr>
              <a:lnSpc>
                <a:spcPct val="100000"/>
              </a:lnSpc>
              <a:defRPr/>
            </a:pPr>
            <a:r>
              <a:rPr lang="de-CH" altLang="de-DE" sz="3000" kern="0" dirty="0" smtClean="0"/>
              <a:t>«Echte Kommunikation» und «Autorität»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5085F7EF-85E0-4051-BB91-D5AA3099CC5F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CH" dirty="0">
              <a:solidFill>
                <a:srgbClr val="00000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54579"/>
              </p:ext>
            </p:extLst>
          </p:nvPr>
        </p:nvGraphicFramePr>
        <p:xfrm>
          <a:off x="5724128" y="260648"/>
          <a:ext cx="2138719" cy="160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Präsentation" r:id="rId7" imgW="4180358" imgH="3134832" progId="PowerPoint.Show.8">
                  <p:embed/>
                </p:oleObj>
              </mc:Choice>
              <mc:Fallback>
                <p:oleObj name="Präsentation" r:id="rId7" imgW="4180358" imgH="3134832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60648"/>
                        <a:ext cx="2138719" cy="1603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50582273"/>
              </p:ext>
            </p:extLst>
          </p:nvPr>
        </p:nvGraphicFramePr>
        <p:xfrm>
          <a:off x="7804710" y="188640"/>
          <a:ext cx="1159778" cy="172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Acrobat Document" r:id="rId9" imgW="4188600" imgH="6249600" progId="AcroExch.Document.DC">
                  <p:embed/>
                </p:oleObj>
              </mc:Choice>
              <mc:Fallback>
                <p:oleObj name="Acrobat Document" r:id="rId9" imgW="4188600" imgH="6249600" progId="AcroExch.Document.DC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710" y="188640"/>
                        <a:ext cx="1159778" cy="17279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6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67544" y="332656"/>
            <a:ext cx="5760640" cy="144016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de-CH" altLang="de-DE" sz="1600" b="0" u="sng" dirty="0" smtClean="0">
                <a:latin typeface="Arial" charset="0"/>
              </a:rPr>
              <a:t>Wie gehen wir mit Betroffenen um?</a:t>
            </a:r>
            <a:r>
              <a:rPr lang="de-CH" altLang="de-DE" sz="3200" b="0" u="sng" dirty="0" smtClean="0">
                <a:latin typeface="Arial" charset="0"/>
              </a:rPr>
              <a:t> </a:t>
            </a:r>
            <a:r>
              <a:rPr lang="de-CH" altLang="de-DE" sz="1600" b="0" u="sng" dirty="0" smtClean="0">
                <a:latin typeface="Arial" charset="0"/>
              </a:rPr>
              <a:t/>
            </a:r>
            <a:br>
              <a:rPr lang="de-CH" altLang="de-DE" sz="1600" b="0" u="sng" dirty="0" smtClean="0">
                <a:latin typeface="Arial" charset="0"/>
              </a:rPr>
            </a:br>
            <a:r>
              <a:rPr lang="de-CH" altLang="de-DE" sz="3000" b="1" dirty="0" smtClean="0">
                <a:latin typeface="Arial" charset="0"/>
              </a:rPr>
              <a:t>Grundsatz: «Auf Augenhöhe»</a:t>
            </a:r>
            <a:br>
              <a:rPr lang="de-CH" altLang="de-DE" sz="3000" b="1" dirty="0" smtClean="0">
                <a:latin typeface="Arial" charset="0"/>
              </a:rPr>
            </a:br>
            <a:r>
              <a:rPr lang="de-CH" altLang="de-DE" sz="2400" b="0" dirty="0" smtClean="0">
                <a:latin typeface="Arial" charset="0"/>
              </a:rPr>
              <a:t>Aber was heisst das?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17</a:t>
            </a:fld>
            <a:endParaRPr lang="de-CH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560" y="2060848"/>
            <a:ext cx="79208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850" indent="-19526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395288" indent="-19685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582613" indent="-18573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7635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12207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6779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1351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5923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</a:t>
            </a:r>
            <a:r>
              <a:rPr lang="de-CH" altLang="de-DE" sz="2800" kern="0" dirty="0" smtClean="0">
                <a:solidFill>
                  <a:srgbClr val="FF0000"/>
                </a:solidFill>
                <a:cs typeface="Arial" charset="0"/>
              </a:rPr>
              <a:t>Respekt voreinander </a:t>
            </a:r>
            <a:r>
              <a:rPr lang="de-CH" altLang="de-DE" sz="2800" kern="0" dirty="0" smtClean="0">
                <a:solidFill>
                  <a:srgbClr val="4D4D4D"/>
                </a:solidFill>
                <a:cs typeface="Arial" charset="0"/>
              </a:rPr>
              <a:t>(in </a:t>
            </a:r>
            <a:r>
              <a:rPr lang="de-CH" altLang="de-DE" sz="2800" i="1" kern="0" dirty="0" smtClean="0">
                <a:solidFill>
                  <a:srgbClr val="4D4D4D"/>
                </a:solidFill>
                <a:cs typeface="Arial" charset="0"/>
              </a:rPr>
              <a:t>beide</a:t>
            </a:r>
            <a:r>
              <a:rPr lang="de-CH" altLang="de-DE" sz="2800" kern="0" dirty="0" smtClean="0">
                <a:solidFill>
                  <a:srgbClr val="4D4D4D"/>
                </a:solidFill>
                <a:cs typeface="Arial" charset="0"/>
              </a:rPr>
              <a:t> Richtungen!)</a:t>
            </a:r>
            <a:endParaRPr lang="de-CH" altLang="de-DE" sz="2400" kern="0" dirty="0" smtClean="0">
              <a:solidFill>
                <a:srgbClr val="4D4D4D"/>
              </a:solidFill>
              <a:cs typeface="Arial" charset="0"/>
            </a:endParaRP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</a:t>
            </a:r>
            <a:r>
              <a:rPr lang="de-CH" altLang="de-DE" sz="2800" kern="0" dirty="0" smtClean="0">
                <a:cs typeface="Arial" charset="0"/>
              </a:rPr>
              <a:t>Transparent und fair kommunizieren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</a:t>
            </a:r>
            <a:r>
              <a:rPr lang="de-CH" altLang="de-DE" sz="2800" kern="0" dirty="0" smtClean="0">
                <a:cs typeface="Arial" charset="0"/>
              </a:rPr>
              <a:t>Dissens und Konflikte benennen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</a:t>
            </a:r>
            <a:r>
              <a:rPr lang="de-CH" altLang="de-DE" sz="2800" kern="0" dirty="0" smtClean="0">
                <a:solidFill>
                  <a:srgbClr val="B2B2B2"/>
                </a:solidFill>
                <a:cs typeface="Arial" charset="0"/>
              </a:rPr>
              <a:t>	</a:t>
            </a:r>
            <a:r>
              <a:rPr lang="de-CH" altLang="de-DE" sz="2800" kern="0" dirty="0" smtClean="0">
                <a:cs typeface="Arial" charset="0"/>
              </a:rPr>
              <a:t>Position beziehen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>
                <a:solidFill>
                  <a:schemeClr val="accent1"/>
                </a:solidFill>
                <a:cs typeface="Arial" charset="0"/>
              </a:rPr>
              <a:t>•</a:t>
            </a:r>
            <a:r>
              <a:rPr lang="de-CH" altLang="de-DE" sz="2800" kern="0" dirty="0">
                <a:solidFill>
                  <a:srgbClr val="B2B2B2"/>
                </a:solidFill>
                <a:cs typeface="Arial" charset="0"/>
              </a:rPr>
              <a:t>	</a:t>
            </a:r>
            <a:r>
              <a:rPr lang="de-CH" altLang="de-DE" sz="2800" kern="0" dirty="0" smtClean="0">
                <a:cs typeface="Arial" charset="0"/>
              </a:rPr>
              <a:t>Macht der Fachperson reflektieren, gezielt ein-setzen, fliessende Grenze zur Manipulation beachten </a:t>
            </a:r>
            <a:r>
              <a:rPr lang="de-CH" altLang="de-DE" sz="2800" kern="0" dirty="0" smtClean="0">
                <a:solidFill>
                  <a:srgbClr val="4D4D4D"/>
                </a:solidFill>
                <a:cs typeface="Arial" charset="0"/>
              </a:rPr>
              <a:t>(«weicher Zwang»)  </a:t>
            </a:r>
            <a:endParaRPr lang="de-CH" altLang="de-DE" sz="2800" kern="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251520" y="260648"/>
            <a:ext cx="6552728" cy="144016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de-CH" altLang="de-DE" sz="1600" b="0" u="sng" dirty="0" smtClean="0">
                <a:latin typeface="Arial" charset="0"/>
              </a:rPr>
              <a:t>Wie gehen wir mit Betroffenen um?</a:t>
            </a:r>
            <a:r>
              <a:rPr lang="de-CH" altLang="de-DE" sz="3200" b="0" u="sng" dirty="0" smtClean="0">
                <a:latin typeface="Arial" charset="0"/>
              </a:rPr>
              <a:t> </a:t>
            </a:r>
            <a:r>
              <a:rPr lang="de-CH" altLang="de-DE" sz="1600" b="0" u="sng" dirty="0" smtClean="0">
                <a:latin typeface="Arial" charset="0"/>
              </a:rPr>
              <a:t/>
            </a:r>
            <a:br>
              <a:rPr lang="de-CH" altLang="de-DE" sz="1600" b="0" u="sng" dirty="0" smtClean="0">
                <a:latin typeface="Arial" charset="0"/>
              </a:rPr>
            </a:br>
            <a:r>
              <a:rPr lang="de-CH" altLang="de-DE" sz="3000" b="1" dirty="0" smtClean="0">
                <a:latin typeface="Arial" charset="0"/>
              </a:rPr>
              <a:t>Konkrete Situationen (I)</a:t>
            </a:r>
            <a:br>
              <a:rPr lang="de-CH" altLang="de-DE" sz="3000" b="1" dirty="0" smtClean="0">
                <a:latin typeface="Arial" charset="0"/>
              </a:rPr>
            </a:br>
            <a:r>
              <a:rPr lang="de-CH" altLang="de-DE" sz="2400" b="0" dirty="0" smtClean="0">
                <a:latin typeface="Arial" charset="0"/>
              </a:rPr>
              <a:t>- bei verschiedenen psychischen Störungen -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18</a:t>
            </a:fld>
            <a:endParaRPr lang="de-CH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544" y="1916832"/>
            <a:ext cx="82089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850" indent="-19526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395288" indent="-19685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582613" indent="-18573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7635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12207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6779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1351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5923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Depression: </a:t>
            </a:r>
            <a:r>
              <a:rPr lang="de-CH" altLang="de-DE" sz="2800" kern="0" dirty="0" smtClean="0">
                <a:cs typeface="Arial" charset="0"/>
              </a:rPr>
              <a:t>Ermutigen, stützen, Hoffnung vermitteln, ohne zu verniedlichen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Psychose:</a:t>
            </a:r>
            <a:r>
              <a:rPr lang="de-CH" altLang="de-DE" sz="2800" kern="0" dirty="0" smtClean="0">
                <a:cs typeface="Arial" charset="0"/>
              </a:rPr>
              <a:t> Klar und konsequent kommunizieren, ohne ironisch oder rechthaberisch zu sein 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Abhängigkeit: </a:t>
            </a:r>
            <a:r>
              <a:rPr lang="de-CH" altLang="de-DE" sz="2800" kern="0" dirty="0" smtClean="0">
                <a:cs typeface="Arial" charset="0"/>
              </a:rPr>
              <a:t>Als «Krankheit», nicht als «Charakterfehler» behandeln, Offenheit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>
                <a:solidFill>
                  <a:schemeClr val="accent1"/>
                </a:solidFill>
                <a:cs typeface="Arial" charset="0"/>
              </a:rPr>
              <a:t>•	</a:t>
            </a: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Persönlichkeitsstörung: </a:t>
            </a:r>
            <a:r>
              <a:rPr lang="de-CH" altLang="de-DE" sz="2800" kern="0" dirty="0" smtClean="0">
                <a:cs typeface="Arial" charset="0"/>
              </a:rPr>
              <a:t>Eigene Position zeigen, Verlässlichkeit anbieten, ohne starr zu wirken  </a:t>
            </a:r>
            <a:endParaRPr lang="de-CH" altLang="de-DE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051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251520" y="404664"/>
            <a:ext cx="4896544" cy="144016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de-CH" altLang="de-DE" sz="1600" b="0" u="sng" dirty="0" smtClean="0">
                <a:latin typeface="Arial" charset="0"/>
              </a:rPr>
              <a:t>Wie gehen wir mit Betroffenen um?</a:t>
            </a:r>
            <a:r>
              <a:rPr lang="de-CH" altLang="de-DE" sz="3200" b="0" u="sng" dirty="0" smtClean="0">
                <a:latin typeface="Arial" charset="0"/>
              </a:rPr>
              <a:t> </a:t>
            </a:r>
            <a:r>
              <a:rPr lang="de-CH" altLang="de-DE" sz="1600" b="0" u="sng" dirty="0" smtClean="0">
                <a:latin typeface="Arial" charset="0"/>
              </a:rPr>
              <a:t/>
            </a:r>
            <a:br>
              <a:rPr lang="de-CH" altLang="de-DE" sz="1600" b="0" u="sng" dirty="0" smtClean="0">
                <a:latin typeface="Arial" charset="0"/>
              </a:rPr>
            </a:br>
            <a:r>
              <a:rPr lang="de-CH" altLang="de-DE" sz="3000" b="1" dirty="0" smtClean="0">
                <a:latin typeface="Arial" charset="0"/>
              </a:rPr>
              <a:t>Konkrete Situationen (II)</a:t>
            </a:r>
            <a:br>
              <a:rPr lang="de-CH" altLang="de-DE" sz="3000" b="1" dirty="0" smtClean="0">
                <a:latin typeface="Arial" charset="0"/>
              </a:rPr>
            </a:br>
            <a:r>
              <a:rPr lang="de-CH" altLang="de-DE" sz="2400" b="0" dirty="0" smtClean="0">
                <a:latin typeface="Arial" charset="0"/>
              </a:rPr>
              <a:t>- in Notfällen -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19</a:t>
            </a:fld>
            <a:endParaRPr lang="de-CH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544" y="2204864"/>
            <a:ext cx="82089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850" indent="-19526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395288" indent="-19685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582613" indent="-18573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7635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12207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6779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1351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592388" indent="-179388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Suizidalität: </a:t>
            </a:r>
            <a:r>
              <a:rPr lang="de-CH" altLang="de-DE" sz="2800" kern="0" dirty="0" smtClean="0">
                <a:cs typeface="Arial" charset="0"/>
              </a:rPr>
              <a:t>Empathie und Sicherheit vermitteln, Perspektiven aufzeigen, </a:t>
            </a:r>
            <a:r>
              <a:rPr lang="de-CH" altLang="de-DE" sz="2800" kern="0" dirty="0" smtClean="0">
                <a:solidFill>
                  <a:srgbClr val="FF0000"/>
                </a:solidFill>
                <a:cs typeface="Arial" charset="0"/>
              </a:rPr>
              <a:t>Hilfe holen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Erregung/Aggression: </a:t>
            </a:r>
            <a:r>
              <a:rPr lang="de-CH" altLang="de-DE" sz="2800" kern="0" dirty="0" smtClean="0">
                <a:cs typeface="Arial" charset="0"/>
              </a:rPr>
              <a:t>Dezidiert auftreten, klare Grenzen setzen, ohne zu drohen, </a:t>
            </a:r>
            <a:r>
              <a:rPr lang="de-CH" altLang="de-DE" sz="2800" kern="0" dirty="0" smtClean="0">
                <a:solidFill>
                  <a:srgbClr val="FF0000"/>
                </a:solidFill>
                <a:cs typeface="Arial" charset="0"/>
              </a:rPr>
              <a:t>Hilfe holen 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kern="0" dirty="0" smtClean="0">
                <a:solidFill>
                  <a:schemeClr val="accent1"/>
                </a:solidFill>
                <a:cs typeface="Arial" charset="0"/>
              </a:rPr>
              <a:t>•	Manipulative/r Klient/in: </a:t>
            </a:r>
            <a:r>
              <a:rPr lang="de-CH" altLang="de-DE" sz="2800" kern="0" dirty="0" smtClean="0">
                <a:cs typeface="Arial" charset="0"/>
              </a:rPr>
              <a:t>Professionelle Rolle betonen, Nähe-Distanz-Balance beachten, konsistent bleiben im Verhalten</a:t>
            </a:r>
          </a:p>
        </p:txBody>
      </p:sp>
    </p:spTree>
    <p:extLst>
      <p:ext uri="{BB962C8B-B14F-4D97-AF65-F5344CB8AC3E}">
        <p14:creationId xmlns:p14="http://schemas.microsoft.com/office/powerpoint/2010/main" val="29560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F2347AB4-3853-47A4-9727-31AB913E0FA2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55776" y="3645024"/>
            <a:ext cx="2376264" cy="93610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873125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buFontTx/>
              <a:buNone/>
              <a:defRPr/>
            </a:pPr>
            <a:r>
              <a:rPr lang="de-CH" altLang="de-DE" sz="1400" kern="0" dirty="0" smtClean="0">
                <a:solidFill>
                  <a:srgbClr val="0078BB"/>
                </a:solidFill>
              </a:rPr>
              <a:t>Prof. Dr. med.</a:t>
            </a:r>
          </a:p>
          <a:p>
            <a:pPr algn="l">
              <a:buFontTx/>
              <a:buNone/>
              <a:defRPr/>
            </a:pPr>
            <a:r>
              <a:rPr lang="de-CH" altLang="de-DE" sz="1600" b="1" kern="0" dirty="0" smtClean="0">
                <a:solidFill>
                  <a:srgbClr val="0078BB"/>
                </a:solidFill>
              </a:rPr>
              <a:t>Christian Scharfetter</a:t>
            </a:r>
            <a:br>
              <a:rPr lang="de-CH" altLang="de-DE" sz="1600" b="1" kern="0" dirty="0" smtClean="0">
                <a:solidFill>
                  <a:srgbClr val="0078BB"/>
                </a:solidFill>
              </a:rPr>
            </a:br>
            <a:r>
              <a:rPr lang="de-CH" altLang="de-DE" sz="1400" kern="0" dirty="0" smtClean="0">
                <a:solidFill>
                  <a:srgbClr val="0078BB"/>
                </a:solidFill>
              </a:rPr>
              <a:t>1936 - 2012</a:t>
            </a:r>
          </a:p>
        </p:txBody>
      </p:sp>
      <p:pic>
        <p:nvPicPr>
          <p:cNvPr id="3074" name="Picture 2" descr="C:\Users\HoffP\Pictures\Christian Scharfetter 1936 - 20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1391040" cy="199037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899592" y="1340768"/>
            <a:ext cx="3600400" cy="459966"/>
          </a:xfrm>
          <a:prstGeom prst="rect">
            <a:avLst/>
          </a:prstGeom>
        </p:spPr>
        <p:txBody>
          <a:bodyPr lIns="36000" tIns="36000" rIns="36000" bIns="36000"/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CH" altLang="de-DE" sz="3000" kern="0" dirty="0" smtClean="0"/>
              <a:t>In </a:t>
            </a:r>
            <a:r>
              <a:rPr lang="de-CH" altLang="de-DE" sz="3000" kern="0" dirty="0" err="1" smtClean="0"/>
              <a:t>memoria</a:t>
            </a:r>
            <a:endParaRPr lang="de-CH" sz="3000" kern="0" dirty="0" smtClean="0"/>
          </a:p>
        </p:txBody>
      </p:sp>
      <p:pic>
        <p:nvPicPr>
          <p:cNvPr id="6" name="Picture 2" descr="H:\Eigene Dateien P. Hoff\Texte\Pakt\MANUSKRIPTE aktuell\Cover Scharfetter 2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01260"/>
            <a:ext cx="2262158" cy="32839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>
            <p:custDataLst>
              <p:tags r:id="rId4"/>
            </p:custDataLst>
          </p:nvPr>
        </p:nvSpPr>
        <p:spPr bwMode="auto">
          <a:xfrm>
            <a:off x="7642187" y="5275947"/>
            <a:ext cx="31418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b">
            <a:spAutoFit/>
          </a:bodyPr>
          <a:lstStyle/>
          <a:p>
            <a:pPr eaLnBrk="1" hangingPunct="1"/>
            <a:r>
              <a:rPr lang="de-CH" sz="1100" b="1" dirty="0" smtClean="0">
                <a:solidFill>
                  <a:srgbClr val="0070C0"/>
                </a:solidFill>
                <a:latin typeface="Arial" charset="0"/>
              </a:rPr>
              <a:t>2000</a:t>
            </a:r>
            <a:endParaRPr lang="de-CH" sz="1200" dirty="0" smtClean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66192" y="1340569"/>
            <a:ext cx="2133600" cy="576263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de-DE" sz="3000" b="1" dirty="0" smtClean="0">
                <a:latin typeface="Arial" charset="0"/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9592" y="2276872"/>
            <a:ext cx="7272808" cy="3024336"/>
          </a:xfrm>
        </p:spPr>
        <p:txBody>
          <a:bodyPr/>
          <a:lstStyle/>
          <a:p>
            <a:pPr marL="476250" indent="-47625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 smtClean="0">
                <a:solidFill>
                  <a:srgbClr val="B2B2B2"/>
                </a:solidFill>
                <a:cs typeface="Arial" charset="0"/>
              </a:rPr>
              <a:t>•	Zum heutigen Selbstverständnis von Psychiatrie und Psychotherapie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>
                <a:solidFill>
                  <a:srgbClr val="B2B2B2"/>
                </a:solidFill>
                <a:cs typeface="Arial" charset="0"/>
              </a:rPr>
              <a:t>•	</a:t>
            </a:r>
            <a:r>
              <a:rPr lang="de-CH" altLang="de-DE" sz="2800" dirty="0" smtClean="0">
                <a:solidFill>
                  <a:srgbClr val="B2B2B2"/>
                </a:solidFill>
                <a:cs typeface="Arial" charset="0"/>
              </a:rPr>
              <a:t>Beziehungsgestaltung in Therapie und Beratung: Grundsätze und konkrete Situationen</a:t>
            </a:r>
          </a:p>
          <a:p>
            <a:pPr marL="476250" indent="-47625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b="1" dirty="0" smtClean="0">
                <a:solidFill>
                  <a:schemeClr val="accent1"/>
                </a:solidFill>
                <a:cs typeface="Arial" charset="0"/>
              </a:rPr>
              <a:t>•	</a:t>
            </a:r>
            <a:r>
              <a:rPr lang="de-CH" altLang="de-DE" sz="2800" b="1" dirty="0" smtClean="0">
                <a:solidFill>
                  <a:schemeClr val="accent1"/>
                </a:solidFill>
              </a:rPr>
              <a:t>Résumé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40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0965" y="1268760"/>
            <a:ext cx="1860835" cy="504056"/>
          </a:xfrm>
        </p:spPr>
        <p:txBody>
          <a:bodyPr/>
          <a:lstStyle/>
          <a:p>
            <a:r>
              <a:rPr lang="de-CH" sz="3000" dirty="0" err="1"/>
              <a:t>Résumé</a:t>
            </a:r>
            <a:endParaRPr lang="de-CH" sz="3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181BC7F1-CB29-4F04-86B9-F67DB559A91C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592" y="2204864"/>
            <a:ext cx="72008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3538" indent="-363538" algn="l" defTabSz="873125" rtl="0" fontAlgn="base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688" indent="-509588" algn="l" defTabSz="873125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 marL="1436688" indent="-436563" algn="l" defTabSz="873125" rtl="0" fontAlgn="base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+mn-lt"/>
              </a:defRPr>
            </a:lvl3pPr>
            <a:lvl4pPr marL="1817688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2733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7305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31877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6449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41021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0000" indent="-576000" eaLnBrk="1" hangingPunct="1">
              <a:spcBef>
                <a:spcPts val="600"/>
              </a:spcBef>
              <a:spcAft>
                <a:spcPts val="600"/>
              </a:spcAft>
            </a:pPr>
            <a:r>
              <a:rPr lang="de-CH" altLang="de-DE" sz="3200" b="1" dirty="0" smtClean="0">
                <a:solidFill>
                  <a:srgbClr val="0078BB"/>
                </a:solidFill>
              </a:rPr>
              <a:t>1</a:t>
            </a:r>
            <a:r>
              <a:rPr lang="de-CH" altLang="de-DE" sz="2800" dirty="0" smtClean="0"/>
              <a:t>	Grundprinzip </a:t>
            </a:r>
            <a:r>
              <a:rPr lang="de-CH" altLang="de-DE" sz="2800" smtClean="0"/>
              <a:t>einer gelingenden </a:t>
            </a:r>
            <a:r>
              <a:rPr lang="de-CH" altLang="de-DE" sz="2800" dirty="0" err="1" smtClean="0"/>
              <a:t>Kommuni</a:t>
            </a:r>
            <a:r>
              <a:rPr lang="de-CH" altLang="de-DE" sz="2800" dirty="0" smtClean="0"/>
              <a:t>-kation mit psychisch erkrankten Menschen ist der </a:t>
            </a:r>
            <a:r>
              <a:rPr lang="de-CH" altLang="de-DE" sz="2800" dirty="0" smtClean="0">
                <a:solidFill>
                  <a:schemeClr val="accent1"/>
                </a:solidFill>
              </a:rPr>
              <a:t>respektvolle Umgang miteinander.</a:t>
            </a:r>
          </a:p>
          <a:p>
            <a:pPr marL="360000" indent="-576000" eaLnBrk="1" hangingPunct="1"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 smtClean="0">
                <a:solidFill>
                  <a:srgbClr val="0078BB"/>
                </a:solidFill>
              </a:rPr>
              <a:t>	</a:t>
            </a:r>
            <a:r>
              <a:rPr lang="de-CH" altLang="de-DE" sz="2800" dirty="0" smtClean="0"/>
              <a:t>Dazu gehören insbesondere </a:t>
            </a:r>
            <a:r>
              <a:rPr lang="de-CH" altLang="de-DE" sz="2800" dirty="0" smtClean="0">
                <a:solidFill>
                  <a:schemeClr val="accent1"/>
                </a:solidFill>
              </a:rPr>
              <a:t>Zugewandt-</a:t>
            </a:r>
            <a:r>
              <a:rPr lang="de-CH" altLang="de-DE" sz="2800" dirty="0" err="1" smtClean="0">
                <a:solidFill>
                  <a:schemeClr val="accent1"/>
                </a:solidFill>
              </a:rPr>
              <a:t>heit</a:t>
            </a:r>
            <a:r>
              <a:rPr lang="de-CH" altLang="de-DE" sz="2800" dirty="0" smtClean="0">
                <a:solidFill>
                  <a:schemeClr val="accent1"/>
                </a:solidFill>
              </a:rPr>
              <a:t>, Dialogbereitschaft, Offenheit sowie Klarheit und Konsistenz.</a:t>
            </a:r>
            <a:r>
              <a:rPr lang="de-CH" altLang="de-DE" sz="2800" kern="0" dirty="0" smtClean="0"/>
              <a:t> </a:t>
            </a:r>
            <a:endParaRPr lang="de-CH" altLang="de-DE" sz="2800" kern="0" dirty="0"/>
          </a:p>
        </p:txBody>
      </p:sp>
    </p:spTree>
    <p:extLst>
      <p:ext uri="{BB962C8B-B14F-4D97-AF65-F5344CB8AC3E}">
        <p14:creationId xmlns:p14="http://schemas.microsoft.com/office/powerpoint/2010/main" val="10347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1052736"/>
            <a:ext cx="1800200" cy="423962"/>
          </a:xfrm>
        </p:spPr>
        <p:txBody>
          <a:bodyPr/>
          <a:lstStyle/>
          <a:p>
            <a:r>
              <a:rPr lang="de-CH" sz="3000" dirty="0" err="1"/>
              <a:t>Résumé</a:t>
            </a:r>
            <a:endParaRPr lang="de-CH" sz="3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181BC7F1-CB29-4F04-86B9-F67DB559A91C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3568" y="1988840"/>
            <a:ext cx="74168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3538" indent="-363538" algn="l" defTabSz="873125" rtl="0" fontAlgn="base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688" indent="-509588" algn="l" defTabSz="873125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 marL="1436688" indent="-436563" algn="l" defTabSz="873125" rtl="0" fontAlgn="base">
              <a:spcBef>
                <a:spcPct val="2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+mn-lt"/>
              </a:defRPr>
            </a:lvl3pPr>
            <a:lvl4pPr marL="1817688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2733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7305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31877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6449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4102100" indent="-363538" algn="l" defTabSz="873125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80000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altLang="de-DE" sz="3200" b="1" kern="0" dirty="0" smtClean="0">
                <a:solidFill>
                  <a:srgbClr val="0078BB"/>
                </a:solidFill>
              </a:rPr>
              <a:t>2		</a:t>
            </a:r>
            <a:r>
              <a:rPr lang="de-CH" altLang="de-DE" sz="2800" kern="0" dirty="0" smtClean="0"/>
              <a:t>Fachpersonen im Bereich «Mental Health» 			sind </a:t>
            </a:r>
            <a:r>
              <a:rPr lang="de-CH" altLang="de-DE" sz="2800" kern="0" dirty="0" smtClean="0">
                <a:solidFill>
                  <a:schemeClr val="accent1"/>
                </a:solidFill>
              </a:rPr>
              <a:t>weder Zauberer noch Helden. </a:t>
            </a:r>
            <a:r>
              <a:rPr lang="de-CH" altLang="de-DE" sz="2800" kern="0" dirty="0" smtClean="0"/>
              <a:t>Eigene 			</a:t>
            </a:r>
            <a:r>
              <a:rPr lang="de-CH" altLang="de-DE" sz="2800" kern="0" dirty="0"/>
              <a:t>	</a:t>
            </a:r>
            <a:r>
              <a:rPr lang="de-CH" altLang="de-DE" sz="2800" kern="0" dirty="0" smtClean="0"/>
              <a:t>Grenzen müssen erkannt und kritische Si-					</a:t>
            </a:r>
            <a:r>
              <a:rPr lang="de-CH" altLang="de-DE" sz="2800" kern="0" dirty="0" err="1" smtClean="0"/>
              <a:t>tuationen</a:t>
            </a:r>
            <a:r>
              <a:rPr lang="de-CH" altLang="de-DE" sz="2800" kern="0" dirty="0" smtClean="0"/>
              <a:t> mit Klienten/innen </a:t>
            </a:r>
            <a:r>
              <a:rPr lang="de-CH" altLang="de-DE" sz="2800" kern="0" dirty="0" smtClean="0">
                <a:solidFill>
                  <a:schemeClr val="accent1"/>
                </a:solidFill>
              </a:rPr>
              <a:t>sofort </a:t>
            </a:r>
            <a:r>
              <a:rPr lang="de-CH" altLang="de-DE" sz="2800" kern="0" dirty="0" err="1" smtClean="0">
                <a:solidFill>
                  <a:schemeClr val="accent1"/>
                </a:solidFill>
              </a:rPr>
              <a:t>ange</a:t>
            </a:r>
            <a:r>
              <a:rPr lang="de-CH" altLang="de-DE" sz="2800" kern="0" dirty="0" smtClean="0">
                <a:solidFill>
                  <a:schemeClr val="accent1"/>
                </a:solidFill>
              </a:rPr>
              <a:t>-						</a:t>
            </a:r>
            <a:r>
              <a:rPr lang="de-CH" altLang="de-DE" sz="2800" kern="0" dirty="0" err="1" smtClean="0">
                <a:solidFill>
                  <a:schemeClr val="accent1"/>
                </a:solidFill>
              </a:rPr>
              <a:t>sprochen</a:t>
            </a:r>
            <a:r>
              <a:rPr lang="de-CH" altLang="de-DE" sz="2800" kern="0" dirty="0" smtClean="0">
                <a:solidFill>
                  <a:schemeClr val="accent1"/>
                </a:solidFill>
              </a:rPr>
              <a:t> </a:t>
            </a:r>
            <a:r>
              <a:rPr lang="de-CH" altLang="de-DE" sz="2800" kern="0" dirty="0" smtClean="0"/>
              <a:t>werden.</a:t>
            </a:r>
          </a:p>
          <a:p>
            <a:pPr marL="0" indent="0" defTabSz="180000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altLang="de-DE" sz="2800" kern="0" dirty="0" smtClean="0"/>
              <a:t>			Anfordern externer Hilfe ist </a:t>
            </a:r>
            <a:r>
              <a:rPr lang="de-CH" altLang="de-DE" sz="2800" kern="0" dirty="0" smtClean="0">
                <a:solidFill>
                  <a:schemeClr val="accent1"/>
                </a:solidFill>
              </a:rPr>
              <a:t>kein Zeichen</a:t>
            </a:r>
            <a:br>
              <a:rPr lang="de-CH" altLang="de-DE" sz="2800" kern="0" dirty="0" smtClean="0">
                <a:solidFill>
                  <a:schemeClr val="accent1"/>
                </a:solidFill>
              </a:rPr>
            </a:br>
            <a:r>
              <a:rPr lang="de-CH" altLang="de-DE" sz="2800" kern="0" dirty="0" smtClean="0">
                <a:solidFill>
                  <a:schemeClr val="accent1"/>
                </a:solidFill>
              </a:rPr>
              <a:t>			von Schwäche, im Gegenteil.</a:t>
            </a:r>
            <a:endParaRPr lang="de-CH" altLang="de-DE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6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3686" y="537640"/>
            <a:ext cx="6295239" cy="551100"/>
          </a:xfrm>
        </p:spPr>
        <p:txBody>
          <a:bodyPr>
            <a:normAutofit/>
          </a:bodyPr>
          <a:lstStyle/>
          <a:p>
            <a:pPr algn="ctr"/>
            <a:r>
              <a:rPr lang="de-CH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Vielen </a:t>
            </a:r>
            <a:r>
              <a:rPr lang="de-CH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</a:t>
            </a:r>
            <a:r>
              <a:rPr lang="de-CH" sz="24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für Ihre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Aufmerksamkeit!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PUK mit Blick auf den Züri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1" y="1268760"/>
            <a:ext cx="5683325" cy="380653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84268" y="4293096"/>
            <a:ext cx="1089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de-CH" altLang="de-DE" sz="1400" b="1" dirty="0" smtClean="0">
                <a:solidFill>
                  <a:srgbClr val="0078BB"/>
                </a:solidFill>
                <a:cs typeface="Times New Roman" pitchFamily="18" charset="0"/>
              </a:rPr>
              <a:t>Burghölzli</a:t>
            </a:r>
          </a:p>
          <a:p>
            <a:pPr defTabSz="914400" fontAlgn="base">
              <a:spcAft>
                <a:spcPct val="0"/>
              </a:spcAft>
            </a:pPr>
            <a:r>
              <a:rPr lang="de-CH" altLang="de-DE" sz="1200" dirty="0" smtClean="0">
                <a:solidFill>
                  <a:srgbClr val="0078BB"/>
                </a:solidFill>
                <a:cs typeface="Times New Roman" pitchFamily="18" charset="0"/>
              </a:rPr>
              <a:t>2012</a:t>
            </a:r>
            <a:endParaRPr lang="de-CH" altLang="de-DE" sz="1200" dirty="0">
              <a:solidFill>
                <a:srgbClr val="0078BB"/>
              </a:solidFill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>
            <p:custDataLst>
              <p:tags r:id="rId3"/>
            </p:custDataLst>
          </p:nvPr>
        </p:nvSpPr>
        <p:spPr bwMode="auto">
          <a:xfrm>
            <a:off x="1191192" y="5418870"/>
            <a:ext cx="4784964" cy="64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b">
            <a:spAutoFit/>
          </a:bodyPr>
          <a:lstStyle/>
          <a:p>
            <a:pPr defTabSz="9144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de-CH" sz="2000" b="1" dirty="0" smtClean="0">
                <a:latin typeface="Arial" charset="0"/>
              </a:rPr>
              <a:t>Fragen</a:t>
            </a:r>
            <a:r>
              <a:rPr lang="de-CH" sz="2000" dirty="0" smtClean="0">
                <a:latin typeface="Arial" charset="0"/>
              </a:rPr>
              <a:t> und </a:t>
            </a:r>
            <a:r>
              <a:rPr lang="de-CH" sz="2000" b="1" dirty="0" smtClean="0">
                <a:latin typeface="Arial" charset="0"/>
              </a:rPr>
              <a:t>Kommentare</a:t>
            </a:r>
            <a:r>
              <a:rPr lang="de-CH" sz="2000" dirty="0" smtClean="0">
                <a:latin typeface="Arial" charset="0"/>
              </a:rPr>
              <a:t>? Gerne jetzt …</a:t>
            </a:r>
          </a:p>
          <a:p>
            <a:pPr defTabSz="9144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de-CH" sz="2000" dirty="0" smtClean="0">
                <a:latin typeface="Arial" charset="0"/>
              </a:rPr>
              <a:t>… oder später an </a:t>
            </a:r>
            <a:r>
              <a:rPr lang="de-CH" sz="2000" dirty="0" smtClean="0">
                <a:solidFill>
                  <a:srgbClr val="0078BB"/>
                </a:solidFill>
                <a:latin typeface="Arial" charset="0"/>
              </a:rPr>
              <a:t>paul.hoff@puk.zh.ch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181BC7F1-CB29-4F04-86B9-F67DB559A91C}" type="slidenum">
              <a:rPr lang="de-CH" smtClean="0"/>
              <a:pPr>
                <a:defRPr/>
              </a:pPr>
              <a:t>23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287524" y="6093296"/>
            <a:ext cx="52205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01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66192" y="1340569"/>
            <a:ext cx="2133600" cy="576263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de-DE" sz="3000" b="1" dirty="0" smtClean="0">
                <a:latin typeface="Arial" charset="0"/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9592" y="2276872"/>
            <a:ext cx="7272808" cy="3024336"/>
          </a:xfrm>
        </p:spPr>
        <p:txBody>
          <a:bodyPr/>
          <a:lstStyle/>
          <a:p>
            <a:pPr marL="476250" indent="-47625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 smtClean="0">
                <a:solidFill>
                  <a:srgbClr val="0078BB"/>
                </a:solidFill>
                <a:cs typeface="Arial" charset="0"/>
              </a:rPr>
              <a:t>•	</a:t>
            </a:r>
            <a:r>
              <a:rPr lang="de-CH" altLang="de-DE" sz="2800" dirty="0" smtClean="0">
                <a:cs typeface="Arial" charset="0"/>
              </a:rPr>
              <a:t>Zum heutigen Selbstverständnis von Psychiatrie und Psychotherapie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>
                <a:solidFill>
                  <a:srgbClr val="0078BB"/>
                </a:solidFill>
                <a:cs typeface="Arial" charset="0"/>
              </a:rPr>
              <a:t>•</a:t>
            </a:r>
            <a:r>
              <a:rPr lang="de-CH" altLang="de-DE" sz="28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de-CH" altLang="de-DE" sz="2800" dirty="0" smtClean="0">
                <a:cs typeface="Arial" charset="0"/>
              </a:rPr>
              <a:t>Beziehungsgestaltung in Therapie und Beratung: Grundsätze und konkrete Situationen</a:t>
            </a:r>
          </a:p>
          <a:p>
            <a:pPr marL="476250" indent="-47625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 smtClean="0">
                <a:solidFill>
                  <a:srgbClr val="0078BB"/>
                </a:solidFill>
                <a:cs typeface="Arial" charset="0"/>
              </a:rPr>
              <a:t>•</a:t>
            </a:r>
            <a:r>
              <a:rPr lang="de-CH" altLang="de-DE" sz="2800" dirty="0" smtClean="0">
                <a:cs typeface="Arial" charset="0"/>
              </a:rPr>
              <a:t>	</a:t>
            </a:r>
            <a:r>
              <a:rPr lang="de-CH" altLang="de-DE" sz="2800" dirty="0" smtClean="0"/>
              <a:t>Résumé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64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66192" y="1340569"/>
            <a:ext cx="2133600" cy="576263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altLang="de-DE" sz="3000" b="1" dirty="0" smtClean="0">
                <a:latin typeface="Arial" charset="0"/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9592" y="2276872"/>
            <a:ext cx="7272808" cy="3024336"/>
          </a:xfrm>
        </p:spPr>
        <p:txBody>
          <a:bodyPr/>
          <a:lstStyle/>
          <a:p>
            <a:pPr marL="476250" indent="-47625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b="1" dirty="0" smtClean="0">
                <a:solidFill>
                  <a:schemeClr val="accent1"/>
                </a:solidFill>
                <a:cs typeface="Arial" charset="0"/>
              </a:rPr>
              <a:t>•	Zum heutigen Selbstverständnis von Psychiatrie und Psychotherapie</a:t>
            </a:r>
          </a:p>
          <a:p>
            <a:pPr marL="476250" indent="-476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>
                <a:solidFill>
                  <a:srgbClr val="B2B2B2"/>
                </a:solidFill>
                <a:cs typeface="Arial" charset="0"/>
              </a:rPr>
              <a:t>•	</a:t>
            </a:r>
            <a:r>
              <a:rPr lang="de-CH" altLang="de-DE" sz="2800" dirty="0" smtClean="0">
                <a:solidFill>
                  <a:srgbClr val="B2B2B2"/>
                </a:solidFill>
                <a:cs typeface="Arial" charset="0"/>
              </a:rPr>
              <a:t>Beziehungsgestaltung in Therapie und Beratung: Grundsätze und konkrete Situationen</a:t>
            </a:r>
          </a:p>
          <a:p>
            <a:pPr marL="476250" indent="-47625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altLang="de-DE" sz="2800" dirty="0" smtClean="0">
                <a:solidFill>
                  <a:srgbClr val="B2B2B2"/>
                </a:solidFill>
                <a:cs typeface="Arial" charset="0"/>
              </a:rPr>
              <a:t>•	</a:t>
            </a:r>
            <a:r>
              <a:rPr lang="de-CH" altLang="de-DE" sz="2800" dirty="0" smtClean="0">
                <a:solidFill>
                  <a:srgbClr val="B2B2B2"/>
                </a:solidFill>
              </a:rPr>
              <a:t>Résumé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38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5576" y="836712"/>
            <a:ext cx="5192092" cy="10000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3000" dirty="0" smtClean="0"/>
              <a:t>Zwei kontroverse Aussagen</a:t>
            </a:r>
            <a:br>
              <a:rPr lang="de-CH" sz="3000" dirty="0" smtClean="0"/>
            </a:br>
            <a:r>
              <a:rPr lang="de-CH" sz="3000" dirty="0" smtClean="0"/>
              <a:t>über die Psychiatrie</a:t>
            </a:r>
            <a:endParaRPr lang="de-CH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3568" y="2132856"/>
            <a:ext cx="7561659" cy="320317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de-CH" altLang="de-DE" sz="3200" b="1" dirty="0" smtClean="0">
                <a:solidFill>
                  <a:srgbClr val="0078BB"/>
                </a:solidFill>
                <a:cs typeface="Arial" charset="0"/>
              </a:rPr>
              <a:t>1</a:t>
            </a:r>
            <a:r>
              <a:rPr lang="de-CH" altLang="de-DE" sz="2800" b="1" dirty="0" smtClean="0">
                <a:solidFill>
                  <a:srgbClr val="0078BB"/>
                </a:solidFill>
                <a:cs typeface="Arial" charset="0"/>
              </a:rPr>
              <a:t>	</a:t>
            </a:r>
            <a:r>
              <a:rPr lang="de-CH" altLang="de-DE" sz="2800" dirty="0" smtClean="0">
                <a:cs typeface="Arial" charset="0"/>
              </a:rPr>
              <a:t>«Ziel </a:t>
            </a:r>
            <a:r>
              <a:rPr lang="de-CH" altLang="de-DE" sz="2800" dirty="0">
                <a:cs typeface="Arial" charset="0"/>
              </a:rPr>
              <a:t>psychiatrischer Arbeit ist es, </a:t>
            </a:r>
            <a:r>
              <a:rPr lang="de-CH" altLang="de-DE" sz="2800" dirty="0" smtClean="0">
                <a:cs typeface="Arial" charset="0"/>
              </a:rPr>
              <a:t>Menschen mit </a:t>
            </a:r>
            <a:r>
              <a:rPr lang="de-CH" altLang="de-DE" sz="2800" dirty="0">
                <a:cs typeface="Arial" charset="0"/>
              </a:rPr>
              <a:t>psychischen </a:t>
            </a:r>
            <a:r>
              <a:rPr lang="de-CH" altLang="de-DE" sz="2800" dirty="0" smtClean="0">
                <a:cs typeface="Arial" charset="0"/>
              </a:rPr>
              <a:t>Störungen dabei </a:t>
            </a:r>
            <a:r>
              <a:rPr lang="de-CH" altLang="de-DE" sz="2800" dirty="0">
                <a:cs typeface="Arial" charset="0"/>
              </a:rPr>
              <a:t>zu helfen, ihr </a:t>
            </a:r>
            <a:r>
              <a:rPr lang="de-CH" altLang="de-DE" sz="2800" dirty="0" smtClean="0">
                <a:cs typeface="Arial" charset="0"/>
              </a:rPr>
              <a:t>Leben wieder frei von </a:t>
            </a:r>
            <a:r>
              <a:rPr lang="de-CH" altLang="de-DE" sz="2800" dirty="0">
                <a:cs typeface="Arial" charset="0"/>
              </a:rPr>
              <a:t>belastenden </a:t>
            </a:r>
            <a:r>
              <a:rPr lang="de-CH" altLang="de-DE" sz="2800" dirty="0" err="1" smtClean="0">
                <a:cs typeface="Arial" charset="0"/>
              </a:rPr>
              <a:t>Symp-tomen</a:t>
            </a:r>
            <a:r>
              <a:rPr lang="de-CH" altLang="de-DE" sz="2800" dirty="0" smtClean="0">
                <a:cs typeface="Arial" charset="0"/>
              </a:rPr>
              <a:t> und deren </a:t>
            </a:r>
            <a:r>
              <a:rPr lang="de-CH" altLang="de-DE" sz="2800" dirty="0">
                <a:cs typeface="Arial" charset="0"/>
              </a:rPr>
              <a:t>sozialen Folgen zu </a:t>
            </a:r>
            <a:r>
              <a:rPr lang="de-CH" altLang="de-DE" sz="2800" dirty="0" smtClean="0">
                <a:cs typeface="Arial" charset="0"/>
              </a:rPr>
              <a:t>führen. Sie </a:t>
            </a:r>
            <a:r>
              <a:rPr lang="de-CH" altLang="de-DE" sz="2800" dirty="0">
                <a:cs typeface="Arial" charset="0"/>
              </a:rPr>
              <a:t>sollen von ihrer </a:t>
            </a:r>
            <a:r>
              <a:rPr lang="de-CH" altLang="de-DE" sz="2800" dirty="0" smtClean="0">
                <a:solidFill>
                  <a:schemeClr val="accent1"/>
                </a:solidFill>
                <a:cs typeface="Arial" charset="0"/>
              </a:rPr>
              <a:t>personalen Autonomie </a:t>
            </a:r>
            <a:r>
              <a:rPr lang="de-CH" altLang="de-DE" sz="2800" dirty="0">
                <a:cs typeface="Arial" charset="0"/>
              </a:rPr>
              <a:t>wieder in vollem Umfang Gebrauch </a:t>
            </a:r>
            <a:r>
              <a:rPr lang="de-CH" altLang="de-DE" sz="2800" dirty="0" smtClean="0">
                <a:cs typeface="Arial" charset="0"/>
              </a:rPr>
              <a:t>machen können.»</a:t>
            </a:r>
            <a:endParaRPr lang="de-CH" alt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043608" y="5445224"/>
            <a:ext cx="6984776" cy="288032"/>
          </a:xfrm>
          <a:prstGeom prst="roundRect">
            <a:avLst/>
          </a:prstGeom>
          <a:solidFill>
            <a:srgbClr val="00B050"/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700782"/>
            <a:ext cx="5192092" cy="10000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3000" dirty="0" smtClean="0"/>
              <a:t>Zwei kontroverse Aussagen</a:t>
            </a:r>
            <a:br>
              <a:rPr lang="de-CH" sz="3000" dirty="0" smtClean="0"/>
            </a:br>
            <a:r>
              <a:rPr lang="de-CH" sz="3000" dirty="0" smtClean="0"/>
              <a:t>über die Psychiatrie</a:t>
            </a:r>
            <a:endParaRPr lang="de-CH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1560" y="1916832"/>
            <a:ext cx="7777683" cy="3600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de-CH" altLang="de-DE" sz="3200" b="1" dirty="0" smtClean="0">
                <a:solidFill>
                  <a:srgbClr val="0078BB"/>
                </a:solidFill>
                <a:cs typeface="Arial" charset="0"/>
              </a:rPr>
              <a:t>2</a:t>
            </a:r>
            <a:r>
              <a:rPr lang="de-CH" altLang="de-DE" sz="2800" b="1" dirty="0" smtClean="0">
                <a:solidFill>
                  <a:srgbClr val="0078BB"/>
                </a:solidFill>
                <a:cs typeface="Arial" charset="0"/>
              </a:rPr>
              <a:t>	</a:t>
            </a:r>
            <a:r>
              <a:rPr lang="de-CH" altLang="de-DE" sz="2800" dirty="0" smtClean="0">
                <a:cs typeface="Arial" charset="0"/>
              </a:rPr>
              <a:t>«Psychiatrie ist keine solide wissenschaftliche Disziplin, sondern eine </a:t>
            </a:r>
            <a:r>
              <a:rPr lang="de-CH" altLang="de-DE" sz="2800" dirty="0" smtClean="0">
                <a:solidFill>
                  <a:schemeClr val="accent1"/>
                </a:solidFill>
                <a:cs typeface="Arial" charset="0"/>
              </a:rPr>
              <a:t>soziale Kontrollinstanz. </a:t>
            </a:r>
            <a:r>
              <a:rPr lang="de-CH" altLang="de-DE" sz="2800" dirty="0" smtClean="0">
                <a:cs typeface="Arial" charset="0"/>
              </a:rPr>
              <a:t>Sie zwingt Menschen </a:t>
            </a:r>
            <a:r>
              <a:rPr lang="de-CH" altLang="de-DE" sz="2800" dirty="0">
                <a:cs typeface="Arial" charset="0"/>
              </a:rPr>
              <a:t>in kritischen </a:t>
            </a:r>
            <a:r>
              <a:rPr lang="de-CH" altLang="de-DE" sz="2800" dirty="0" smtClean="0">
                <a:cs typeface="Arial" charset="0"/>
              </a:rPr>
              <a:t>Lebens-situationen oft gegen </a:t>
            </a:r>
            <a:r>
              <a:rPr lang="de-CH" altLang="de-DE" sz="2800" dirty="0">
                <a:cs typeface="Arial" charset="0"/>
              </a:rPr>
              <a:t>deren Willen in eine Behandlung </a:t>
            </a:r>
            <a:r>
              <a:rPr lang="de-CH" altLang="de-DE" sz="2800" dirty="0" smtClean="0">
                <a:cs typeface="Arial" charset="0"/>
              </a:rPr>
              <a:t>und begründet dies </a:t>
            </a:r>
            <a:r>
              <a:rPr lang="de-CH" altLang="de-DE" sz="2800" dirty="0">
                <a:cs typeface="Arial" charset="0"/>
              </a:rPr>
              <a:t>mit einem </a:t>
            </a:r>
            <a:r>
              <a:rPr lang="de-CH" altLang="de-DE" sz="2800" dirty="0" smtClean="0">
                <a:solidFill>
                  <a:schemeClr val="accent1"/>
                </a:solidFill>
                <a:cs typeface="Arial" charset="0"/>
              </a:rPr>
              <a:t>eingeengten </a:t>
            </a:r>
            <a:r>
              <a:rPr lang="de-CH" altLang="de-DE" sz="2800" dirty="0">
                <a:solidFill>
                  <a:schemeClr val="accent1"/>
                </a:solidFill>
                <a:cs typeface="Arial" charset="0"/>
              </a:rPr>
              <a:t>medizinischen </a:t>
            </a:r>
            <a:r>
              <a:rPr lang="de-CH" altLang="de-DE" sz="2800" dirty="0" smtClean="0">
                <a:solidFill>
                  <a:schemeClr val="accent1"/>
                </a:solidFill>
                <a:cs typeface="Arial" charset="0"/>
              </a:rPr>
              <a:t>Krankheitsmodell, </a:t>
            </a:r>
            <a:r>
              <a:rPr lang="de-CH" altLang="de-DE" sz="2800" dirty="0" smtClean="0">
                <a:cs typeface="Arial" charset="0"/>
              </a:rPr>
              <a:t>das die Individualität der erkrankten Person ignoriert.»</a:t>
            </a:r>
            <a:endParaRPr lang="de-CH" alt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971600" y="5589240"/>
            <a:ext cx="7128792" cy="288032"/>
          </a:xfrm>
          <a:prstGeom prst="roundRect">
            <a:avLst/>
          </a:prstGeom>
          <a:solidFill>
            <a:srgbClr val="FF3300"/>
          </a:solidFill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181BC7F1-CB29-4F04-86B9-F67DB559A91C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27650" name="Picture 2" descr="Bildergebni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420177" cy="3672408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2595384" cy="367240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>
            <p:custDataLst>
              <p:tags r:id="rId2"/>
            </p:custDataLst>
          </p:nvPr>
        </p:nvSpPr>
        <p:spPr bwMode="auto">
          <a:xfrm>
            <a:off x="7812360" y="5157192"/>
            <a:ext cx="3975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b">
            <a:spAutoFit/>
          </a:bodyPr>
          <a:lstStyle/>
          <a:p>
            <a:r>
              <a:rPr lang="de-CH" sz="1400" dirty="0" smtClean="0">
                <a:solidFill>
                  <a:srgbClr val="0078BB"/>
                </a:solidFill>
                <a:latin typeface="Arial" charset="0"/>
              </a:rPr>
              <a:t>1993</a:t>
            </a:r>
            <a:endParaRPr lang="de-CH" sz="1800" dirty="0" smtClean="0">
              <a:solidFill>
                <a:srgbClr val="0078BB"/>
              </a:solidFill>
              <a:latin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11560" y="404664"/>
            <a:ext cx="4608512" cy="100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78BB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CH" sz="2800" b="0" kern="0" dirty="0" smtClean="0"/>
              <a:t>Themenfeld</a:t>
            </a:r>
            <a:r>
              <a:rPr lang="de-CH" sz="2800" kern="0" dirty="0" smtClean="0"/>
              <a:t/>
            </a:r>
            <a:br>
              <a:rPr lang="de-CH" sz="2800" kern="0" dirty="0" smtClean="0"/>
            </a:br>
            <a:r>
              <a:rPr lang="de-CH" sz="2800" kern="0" dirty="0" smtClean="0"/>
              <a:t>Gesellschaftliche Rolle</a:t>
            </a:r>
            <a:endParaRPr lang="de-CH" sz="2800" kern="0" dirty="0"/>
          </a:p>
        </p:txBody>
      </p:sp>
      <p:sp>
        <p:nvSpPr>
          <p:cNvPr id="9" name="Textfeld 8"/>
          <p:cNvSpPr txBox="1"/>
          <p:nvPr>
            <p:custDataLst>
              <p:tags r:id="rId4"/>
            </p:custDataLst>
          </p:nvPr>
        </p:nvSpPr>
        <p:spPr bwMode="auto">
          <a:xfrm>
            <a:off x="755576" y="5229200"/>
            <a:ext cx="3975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b">
            <a:spAutoFit/>
          </a:bodyPr>
          <a:lstStyle/>
          <a:p>
            <a:r>
              <a:rPr lang="de-CH" sz="1400" dirty="0" smtClean="0">
                <a:solidFill>
                  <a:srgbClr val="0078BB"/>
                </a:solidFill>
                <a:latin typeface="Arial" charset="0"/>
              </a:rPr>
              <a:t>2016</a:t>
            </a:r>
            <a:endParaRPr lang="de-CH" sz="1800" dirty="0" smtClean="0">
              <a:solidFill>
                <a:srgbClr val="0078B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31540" y="367941"/>
            <a:ext cx="6145212" cy="1512887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de-CH" altLang="de-DE" sz="2800" b="1" dirty="0" smtClean="0">
                <a:latin typeface="Arial" charset="0"/>
              </a:rPr>
              <a:t>Das «bio-psycho-soziale Modell» psychischer Krankheiten:</a:t>
            </a:r>
            <a:br>
              <a:rPr lang="de-CH" altLang="de-DE" sz="2800" b="1" dirty="0" smtClean="0">
                <a:latin typeface="Arial" charset="0"/>
              </a:rPr>
            </a:br>
            <a:r>
              <a:rPr lang="de-CH" altLang="de-DE" sz="2400" b="0" dirty="0" smtClean="0">
                <a:latin typeface="Arial" charset="0"/>
              </a:rPr>
              <a:t>Gut, aber komplizierter, als es aussieht </a:t>
            </a:r>
            <a:r>
              <a:rPr lang="de-CH" altLang="de-DE" sz="2800" b="1" dirty="0" smtClean="0">
                <a:latin typeface="Arial" charset="0"/>
              </a:rPr>
              <a:t>...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990600" y="3048000"/>
            <a:ext cx="3200400" cy="3124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CH" altLang="de-DE" dirty="0">
              <a:solidFill>
                <a:srgbClr val="000000"/>
              </a:solidFill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057400" y="3200400"/>
            <a:ext cx="3048000" cy="2895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CH" altLang="de-DE" dirty="0">
              <a:solidFill>
                <a:srgbClr val="000000"/>
              </a:solidFill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828800" y="2743200"/>
            <a:ext cx="2209800" cy="213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CH" altLang="de-DE" sz="1400" dirty="0">
              <a:solidFill>
                <a:srgbClr val="FF0000"/>
              </a:solidFill>
              <a:latin typeface="Frutiger 47LightCn" pitchFamily="34" charset="0"/>
              <a:cs typeface="Times New Roman" pitchFamily="18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352800" y="2204864"/>
            <a:ext cx="2667000" cy="2590800"/>
          </a:xfrm>
          <a:prstGeom prst="ellipse">
            <a:avLst/>
          </a:prstGeom>
          <a:noFill/>
          <a:ln w="57150">
            <a:solidFill>
              <a:srgbClr val="0078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CH" altLang="de-DE" sz="1400" dirty="0">
              <a:solidFill>
                <a:srgbClr val="0078BB"/>
              </a:solidFill>
              <a:latin typeface="Frutiger 47LightCn" pitchFamily="34" charset="0"/>
              <a:cs typeface="Times New Roman" pitchFamily="18" charset="0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105400" y="2971800"/>
            <a:ext cx="1905000" cy="2438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CH" altLang="de-DE" dirty="0">
              <a:solidFill>
                <a:srgbClr val="000000"/>
              </a:solidFill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105400" y="2204864"/>
            <a:ext cx="2667000" cy="2590800"/>
          </a:xfrm>
          <a:prstGeom prst="ellipse">
            <a:avLst/>
          </a:prstGeom>
          <a:noFill/>
          <a:ln w="57150">
            <a:solidFill>
              <a:srgbClr val="0078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CH" altLang="de-DE" sz="1400" dirty="0">
              <a:solidFill>
                <a:srgbClr val="0000CC"/>
              </a:solidFill>
              <a:latin typeface="Frutiger 47LightCn" pitchFamily="34" charset="0"/>
              <a:cs typeface="Times New Roman" pitchFamily="18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7239000" y="41910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CH" altLang="de-DE" dirty="0">
              <a:solidFill>
                <a:srgbClr val="000000"/>
              </a:solidFill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267200" y="3429000"/>
            <a:ext cx="2667000" cy="2590800"/>
          </a:xfrm>
          <a:prstGeom prst="ellipse">
            <a:avLst/>
          </a:prstGeom>
          <a:noFill/>
          <a:ln w="57150">
            <a:solidFill>
              <a:srgbClr val="0078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CH" altLang="de-DE" sz="1400" dirty="0">
              <a:solidFill>
                <a:srgbClr val="0000CC"/>
              </a:solidFill>
              <a:latin typeface="Frutiger 47LightCn" pitchFamily="34" charset="0"/>
              <a:cs typeface="Times New Roman" pitchFamily="18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5800" y="39624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CH" altLang="de-DE" sz="1400" dirty="0">
              <a:solidFill>
                <a:srgbClr val="000000"/>
              </a:solidFill>
              <a:latin typeface="Frutiger 47LightCn" pitchFamily="34" charset="0"/>
              <a:cs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3356992"/>
            <a:ext cx="28956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altLang="de-DE" b="1" dirty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de-CH" altLang="de-DE" sz="2000" b="1" dirty="0">
                <a:solidFill>
                  <a:srgbClr val="333333"/>
                </a:solidFill>
                <a:cs typeface="Times New Roman" pitchFamily="18" charset="0"/>
              </a:rPr>
              <a:t>iologische,</a:t>
            </a:r>
          </a:p>
          <a:p>
            <a:r>
              <a:rPr lang="de-CH" altLang="de-DE" b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de-CH" altLang="de-DE" sz="2000" b="1" dirty="0">
                <a:solidFill>
                  <a:srgbClr val="333333"/>
                </a:solidFill>
                <a:cs typeface="Times New Roman" pitchFamily="18" charset="0"/>
              </a:rPr>
              <a:t>sychologische,</a:t>
            </a:r>
          </a:p>
          <a:p>
            <a:r>
              <a:rPr lang="de-CH" altLang="de-DE" b="1" dirty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de-CH" altLang="de-DE" sz="2000" b="1" dirty="0">
                <a:solidFill>
                  <a:srgbClr val="333333"/>
                </a:solidFill>
                <a:cs typeface="Times New Roman" pitchFamily="18" charset="0"/>
              </a:rPr>
              <a:t>oziale Faktoren</a:t>
            </a:r>
          </a:p>
          <a:p>
            <a:r>
              <a:rPr lang="de-CH" altLang="de-DE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de-CH" altLang="de-DE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de-CH" altLang="de-DE" sz="2000" b="1" dirty="0">
                <a:solidFill>
                  <a:srgbClr val="333333"/>
                </a:solidFill>
                <a:cs typeface="Times New Roman" pitchFamily="18" charset="0"/>
                <a:sym typeface="Symbol" pitchFamily="18" charset="2"/>
              </a:rPr>
              <a:t>Psychische</a:t>
            </a:r>
            <a:r>
              <a:rPr lang="de-CH" altLang="de-DE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de-CH" altLang="de-DE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de-CH" altLang="de-DE" b="1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Stö</a:t>
            </a:r>
            <a:r>
              <a:rPr lang="de-CH" altLang="de-DE" sz="2000" b="1" dirty="0" smtClean="0">
                <a:solidFill>
                  <a:srgbClr val="333333"/>
                </a:solidFill>
                <a:cs typeface="Times New Roman" pitchFamily="18" charset="0"/>
                <a:sym typeface="Symbol" pitchFamily="18" charset="2"/>
              </a:rPr>
              <a:t>rung</a:t>
            </a:r>
            <a:endParaRPr lang="de-CH" altLang="de-DE" sz="2000" b="1" dirty="0">
              <a:solidFill>
                <a:srgbClr val="333333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292494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sz="2800" b="1" dirty="0">
                <a:solidFill>
                  <a:srgbClr val="FF00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13525" y="2924944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altLang="de-DE" sz="2800" b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508518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sz="2800" b="1" dirty="0">
                <a:solidFill>
                  <a:srgbClr val="FF0000"/>
                </a:solidFill>
                <a:cs typeface="Times New Roman" pitchFamily="18" charset="0"/>
              </a:rPr>
              <a:t>S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3573016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sz="2800" b="1" dirty="0" err="1">
                <a:solidFill>
                  <a:srgbClr val="FF0000"/>
                </a:solidFill>
                <a:cs typeface="Times New Roman" pitchFamily="18" charset="0"/>
              </a:rPr>
              <a:t>Stö</a:t>
            </a:r>
            <a:endParaRPr lang="de-CH" altLang="de-DE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181BC7F1-CB29-4F04-86B9-F67DB559A91C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9512" y="628774"/>
            <a:ext cx="4849167" cy="1000026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CH" altLang="de-DE" sz="3000" b="1" dirty="0" smtClean="0">
                <a:latin typeface="Arial" charset="0"/>
              </a:rPr>
              <a:t>Neue Perspektiven im Krankheitsverständnis</a:t>
            </a:r>
            <a:endParaRPr lang="de-CH" altLang="de-DE" sz="3000" b="1" dirty="0">
              <a:latin typeface="Arial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10741" y="2132856"/>
            <a:ext cx="5329411" cy="3203178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CH" altLang="de-DE" sz="2600" dirty="0" smtClean="0"/>
              <a:t>von der </a:t>
            </a:r>
            <a:r>
              <a:rPr lang="de-CH" altLang="de-DE" sz="2600" i="1" dirty="0" smtClean="0">
                <a:solidFill>
                  <a:srgbClr val="0070C0"/>
                </a:solidFill>
              </a:rPr>
              <a:t>Symptomorientierung</a:t>
            </a:r>
            <a:r>
              <a:rPr lang="de-CH" altLang="de-DE" sz="2600" i="1" dirty="0" smtClean="0"/>
              <a:t/>
            </a:r>
            <a:br>
              <a:rPr lang="de-CH" altLang="de-DE" sz="2600" i="1" dirty="0" smtClean="0"/>
            </a:br>
            <a:r>
              <a:rPr lang="de-CH" altLang="de-DE" sz="2600" dirty="0" smtClean="0"/>
              <a:t>zur </a:t>
            </a:r>
            <a:r>
              <a:rPr lang="de-CH" altLang="de-DE" sz="2600" i="1" dirty="0" smtClean="0">
                <a:solidFill>
                  <a:srgbClr val="0070C0"/>
                </a:solidFill>
              </a:rPr>
              <a:t>funktionellen Beeinträchtigung</a:t>
            </a:r>
          </a:p>
          <a:p>
            <a:pPr marL="0" indent="0">
              <a:lnSpc>
                <a:spcPct val="100000"/>
              </a:lnSpc>
            </a:pPr>
            <a:endParaRPr lang="de-CH" altLang="de-DE" sz="2600" i="1" dirty="0" smtClean="0"/>
          </a:p>
          <a:p>
            <a:pPr marL="0" indent="0">
              <a:lnSpc>
                <a:spcPct val="100000"/>
              </a:lnSpc>
            </a:pPr>
            <a:r>
              <a:rPr lang="de-CH" altLang="de-DE" sz="2600" dirty="0" smtClean="0"/>
              <a:t>von der </a:t>
            </a:r>
            <a:r>
              <a:rPr lang="de-CH" altLang="de-DE" sz="2600" i="1" dirty="0" smtClean="0">
                <a:solidFill>
                  <a:srgbClr val="0070C0"/>
                </a:solidFill>
              </a:rPr>
              <a:t>Compliance</a:t>
            </a:r>
            <a:r>
              <a:rPr lang="de-CH" altLang="de-DE" sz="2600" i="1" dirty="0" smtClean="0"/>
              <a:t/>
            </a:r>
            <a:br>
              <a:rPr lang="de-CH" altLang="de-DE" sz="2600" i="1" dirty="0" smtClean="0"/>
            </a:br>
            <a:r>
              <a:rPr lang="de-CH" altLang="de-DE" sz="2600" dirty="0" smtClean="0"/>
              <a:t>zu </a:t>
            </a:r>
            <a:r>
              <a:rPr lang="de-CH" altLang="de-DE" sz="2600" i="1" dirty="0" err="1" smtClean="0">
                <a:solidFill>
                  <a:srgbClr val="0070C0"/>
                </a:solidFill>
              </a:rPr>
              <a:t>Adherence</a:t>
            </a:r>
            <a:r>
              <a:rPr lang="de-CH" altLang="de-DE" sz="2600" i="1" dirty="0" smtClean="0">
                <a:solidFill>
                  <a:srgbClr val="0070C0"/>
                </a:solidFill>
              </a:rPr>
              <a:t> &amp; Alliance</a:t>
            </a:r>
          </a:p>
          <a:p>
            <a:pPr marL="0" indent="0">
              <a:lnSpc>
                <a:spcPct val="100000"/>
              </a:lnSpc>
            </a:pPr>
            <a:endParaRPr lang="de-CH" altLang="de-DE" sz="2600" i="1" dirty="0" smtClean="0"/>
          </a:p>
          <a:p>
            <a:pPr marL="0" indent="0">
              <a:lnSpc>
                <a:spcPct val="100000"/>
              </a:lnSpc>
            </a:pPr>
            <a:r>
              <a:rPr lang="de-CH" altLang="de-DE" sz="2600" dirty="0" smtClean="0"/>
              <a:t>vom </a:t>
            </a:r>
            <a:r>
              <a:rPr lang="de-CH" altLang="de-DE" sz="2600" i="1" dirty="0" smtClean="0">
                <a:solidFill>
                  <a:srgbClr val="0070C0"/>
                </a:solidFill>
              </a:rPr>
              <a:t>Behinderungskonzept</a:t>
            </a:r>
            <a:r>
              <a:rPr lang="de-CH" altLang="de-DE" sz="2600" i="1" dirty="0" smtClean="0"/>
              <a:t/>
            </a:r>
            <a:br>
              <a:rPr lang="de-CH" altLang="de-DE" sz="2600" i="1" dirty="0" smtClean="0"/>
            </a:br>
            <a:r>
              <a:rPr lang="de-CH" altLang="de-DE" sz="2600" dirty="0" smtClean="0"/>
              <a:t>zum </a:t>
            </a:r>
            <a:r>
              <a:rPr lang="de-CH" altLang="de-DE" sz="2600" i="1" dirty="0" smtClean="0">
                <a:solidFill>
                  <a:srgbClr val="0070C0"/>
                </a:solidFill>
              </a:rPr>
              <a:t>Konzept Empowerment</a:t>
            </a:r>
            <a:endParaRPr lang="de-CH" altLang="de-DE" sz="2600" i="1" dirty="0">
              <a:solidFill>
                <a:srgbClr val="0070C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23EC4FB-952C-4AB1-BD85-EDEE35A776F9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  <p:pic>
        <p:nvPicPr>
          <p:cNvPr id="2050" name="Picture 2" descr="H:\Eigene Dateien P. Hoff\Bilder\Improving Mental Health Ca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75656"/>
            <a:ext cx="2192367" cy="3225552"/>
          </a:xfrm>
          <a:prstGeom prst="rect">
            <a:avLst/>
          </a:prstGeom>
          <a:noFill/>
          <a:ln>
            <a:solidFill>
              <a:srgbClr val="0078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>
            <p:custDataLst>
              <p:tags r:id="rId4"/>
            </p:custDataLst>
          </p:nvPr>
        </p:nvSpPr>
        <p:spPr bwMode="auto">
          <a:xfrm>
            <a:off x="7956376" y="5559043"/>
            <a:ext cx="4552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b">
            <a:spAutoFit/>
          </a:bodyPr>
          <a:lstStyle/>
          <a:p>
            <a:pPr eaLnBrk="1" hangingPunct="1"/>
            <a:r>
              <a:rPr lang="de-CH" sz="1600" dirty="0" smtClean="0">
                <a:solidFill>
                  <a:srgbClr val="0070C0"/>
                </a:solidFill>
                <a:latin typeface="Arial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9957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&lt;/DefaultThemeDefinition&gt;&#10;    &lt;PresentationThemeDefinition&gt;&lt;/PresentationThemeDefinition&gt;&#10;    &lt;SlideThemeDefinition&gt;&lt;/SlideThemeDefinition&gt;&#10;    &lt;ObjectThemeDefinition&gt;&lt;/ObjectThemeDefinition&gt;&#10;  &lt;/ThemeDefinition&gt;&#10;  &lt;MasterProperties&gt;&#10;    &lt;MasterProperty Id=&quot;2004112217333376588294&quot;&gt;&#10;      &lt;Fields&gt;&#10;        &lt;Field Id=&quot;2014050113430167643200&quot; ShowField=&quot;false&quot; /&gt;&#10;        &lt;Field Id=&quot;2010030416385012448864&quot; ShowField=&quot;false&quot; /&gt;&#10;        &lt;Field Id=&quot;2011062114483450322857&quot; ShowField=&quot;false&quot; /&gt;&#10;        &lt;Field Id=&quot;2009113010035001892635&quot; ShowField=&quot;false&quot; /&gt;&#10;        &lt;Field Id=&quot;2011051711051085795864&quot; ShowField=&quot;false&quot; /&gt;&#10;        &lt;Field Id=&quot;2011051711050263502330&quot; ShowField=&quot;false&quot; /&gt;&#10;        &lt;Field Id=&quot;2011051711052008863018&quot; ShowField=&quot;false&quot; /&gt;&#10;        &lt;Field Id=&quot;2005040809241304770672&quot; ShowField=&quot;false&quot; /&gt;&#10;        &lt;Field Id=&quot;2014050115143453074230&quot; ShowField=&quot;false&quot; /&gt;&#10;        &lt;Field Id=&quot;2011042616005387238323&quot; ShowField=&quot;false&quot; /&gt;&#10;        &lt;Field Id=&quot;2011042616013276818706&quot; ShowField=&quot;false&quot; /&gt;&#10;        &lt;Field Id=&quot;2011062210454552558117&quot; ShowField=&quot;false&quot; /&gt;&#10;        &lt;Field Id=&quot;2011062210455318857509&quot; ShowField=&quot;false&quot; /&gt;&#10;        &lt;Field Id=&quot;2011052514170271263515&quot; ShowField=&quot;false&quot; /&gt;&#10;        &lt;Field Id=&quot;2011052514210933375240&quot; ShowField=&quot;false&quot; /&gt;&#10;        &lt;Field Id=&quot;2011052514215490267131&quot; ShowField=&quot;false&quot; /&gt;&#10;        &lt;Field Id=&quot;2011052514223139476024&quot; ShowField=&quot;false&quot; /&gt;&#10;        &lt;Field Id=&quot;2011052514230825170986&quot; ShowField=&quot;false&quot; /&gt;&#10;        &lt;Field Id=&quot;2014043009393198698940&quot; ShowField=&quot;false&quot; /&gt;&#10;        &lt;Field Id=&quot;2014050210204778004162&quot; ShowField=&quot;false&quot; /&gt;&#10;        &lt;Field Id=&quot;2011052514235335405620&quot; ShowField=&quot;false&quot; /&gt;&#10;        &lt;Field Id=&quot;2011061415442165347011&quot; ShowField=&quot;false&quot; /&gt;&#10;        &lt;Field Id=&quot;2011061415475484204906&quot; ShowField=&quot;false&quot; /&gt;&#10;        &lt;Field Id=&quot;2011061415480160362087&quot; ShowField=&quot;false&quot; /&gt;&#10;        &lt;Field Id=&quot;2011061415480706816753&quot; ShowField=&quot;false&quot; /&gt;&#10;        &lt;Field Id=&quot;2011061415481405242443&quot; ShowField=&quot;false&quot; /&gt;&#10;        &lt;Field Id=&quot;2014052612552521221737&quot; ShowField=&quot;false&quot; /&gt;&#10;        &lt;Field Id=&quot;2010032915520270663768&quot; ShowField=&quot;false&quot; /&gt;&#10;        &lt;Field Id=&quot;2014050114594873382213&quot; ShowField=&quot;false&quot; /&gt;&#10;        &lt;Field Id=&quot;2010071616312887805645&quot; ShowField=&quot;false&quot; /&gt;&#10;        &lt;Field Id=&quot;2010071616312990191265&quot; ShowField=&quot;false&quot; /&gt;&#10;        &lt;Field Id=&quot;2014050215135678047176&quot; ShowField=&quot;true&quot; /&gt;&#10;      &lt;/Fields&gt;&#10;    &lt;/MasterProperty&gt;&#10;  &lt;/MasterProperties&gt;&#10;  &lt;ContentItems&gt;&#10;    &lt;ContentItem Language=&quot;2057&quot; IsDefault=&quot;false&quot;&gt;&#10;      &lt;File HasContent=&quot;false&quot; LinkToLanguage=&quot;&quot; /&gt;&#10;    &lt;/ContentItem&gt;&#10;    &lt;ContentItem Language=&quot;2055&quot; IsDefault=&quot;true&quot;&gt;&#10;      &lt;File HasContent=&quot;true&quot; LinkToLanguage=&quot;&quot; /&gt;&#10;    &lt;/ContentItem&gt;&#10;  &lt;/ContentItems&gt;&#10;&lt;/MasterTemplateConfiguration&gt;"/>
  <p:tag name="OFFICEATWORKPOWERPOINTMASTERTEMPLATEID" val="PRESENTATION03"/>
  <p:tag name="OFFICEATWORKPRESENTATIONPROJECTID" val="pukzhch"/>
  <p:tag name="OAWWIZARDSTEPS" val="0|1|4"/>
  <p:tag name="ZOAWLANGID" val="2055"/>
  <p:tag name="OAWDOCPROPSOURCE" val="&lt;Profile SelectedUID=&quot;&quot;&gt;&lt;DocProp UID=&quot;2002122011014149059130932&quot; EntryUID=&quot;2004123010144120300001&quot;&gt;&lt;Field Name=&quot;IDName&quot; Value=&quot;(Benutzerdefiniert)&quot;/&gt;&lt;Field Name=&quot;Gesamtinstitution&quot; Value=&quot;Psychiatrische Universitätsklinik Zürich&quot;/&gt;&lt;Field Name=&quot;DirektionKlinik&quot; Value=&quot;Klinik für Psychiatrie, Psychotherapie und Psychosomatik&quot;/&gt;&lt;Field Name=&quot;DirektionKlinikBriefkopf&quot; Value=&quot;Klinik für Psychiatrie, Psychotherapie &amp;#xA;und Psychosomatik&quot;/&gt;&lt;Field Name=&quot;ZentrumBereich&quot; Value=&quot;&quot;/&gt;&lt;Field Name=&quot;ZentrumBereichBriefkopf&quot; Value=&quot;&quot;/&gt;&lt;Field Name=&quot;StationAbteilung&quot; Value=&quot;&quot;/&gt;&lt;Field Name=&quot;StationAbteilungBriefkopf&quot; Value=&quot;&quot;/&gt;&lt;Field Name=&quot;Adresszeile1&quot; Value=&quot;Lenggstrasse 31, Postfach 1931&quot;/&gt;&lt;Field Name=&quot;Adresszeile2&quot; Value=&quot;8032 Zürich&quot;/&gt;&lt;Field Name=&quot;Fensterzeile&quot; Value=&quot;Postfach 1931, 8032 Zürich&quot;/&gt;&lt;Field Name=&quot;Ort&quot; Value=&quot;Zürich&quot;/&gt;&lt;Field Name=&quot;Telefon&quot; Value=&quot;+41 (0)44 384 33 65&quot;/&gt;&lt;Field Name=&quot;Telefax&quot; Value=&quot;+41 (0)44 384 25 06&quot;/&gt;&lt;Field Name=&quot;Zentrale&quot; Value=&quot;+41 (0)44 384 21 11&quot;/&gt;&lt;Field Name=&quot;Mail&quot; Value=&quot;&quot;/&gt;&lt;Field Name=&quot;Internet&quot; Value=&quot;www.pukzh.ch&quot;/&gt;&lt;Field Name=&quot;Direktorium1&quot; Value=&quot;Direktor Klinik für Psychiatrie, Psychotherapie und Psychosomatik:&quot;/&gt;&lt;Field Name=&quot;DirektoriumBriefkopf&quot; Value=&quot;Direktor Klinik für Psychiatrie, Psychotherapie &amp;#xA;und Psychosomatik:&quot;/&gt;&lt;Field Name=&quot;Direktorium2&quot; Value=&quot;Prof. Dr. med. Erich Seifritz&quot;/&gt;&lt;Field Name=&quot;Direktorium3&quot; Value=&quot;&quot;/&gt;&lt;Field Name=&quot;LogoFarbig&quot; Value=&quot;%Logos%\PUKLogo.Color.D.2100.490.wmf&quot;/&gt;&lt;Field Name=&quot;LogoSW&quot; Value=&quot;%Logos%\PUKLogo.BW.D.2100.490.wmf&quot;/&gt;&lt;Field Name=&quot;LogoFusszeile&quot; Value=&quot;%Logos%\PUKFooter.BW.D.2100.250.wmf&quot;/&gt;&lt;Field Name=&quot;LogoFarbigQuer&quot; Value=&quot;%Logos%\PUKLogo.Color.Quer.D.2970.490.wmf&quot;/&gt;&lt;Field Name=&quot;LogoSWQuer&quot; Value=&quot;%Logos%\PUKLogo.BW.Quer.D.2970.490.wmf&quot;/&gt;&lt;Field Name=&quot;LogoFusszeileQuer&quot; Value=&quot;%Logos%\PUKFooter.BW.Quer.D.2970.250.wmf&quot;/&gt;&lt;Field Name=&quot;LogoZusatzHochFarbig&quot; Value=&quot;%Logos%\PUK to excellence_color.2100.700.wmf&quot;/&gt;&lt;Field Name=&quot;LogoZusatzHochSW&quot; Value=&quot;%Logos%\PUK to excellence_bw.2100.700.wmf&quot;/&gt;&lt;Field Name=&quot;LogoZusatzQuerFarbig&quot; Value=&quot;%Logos%\PUK to excellence_landscape_color.2970.700.wmf&quot;/&gt;&lt;Field Name=&quot;LogoZusatzQuerSW&quot; Value=&quot;%Logos%\PUK to excellence_landscape_bw.2970.700.wmf&quot;/&gt;&lt;Field Name=&quot;LogoFarbigHochA5&quot; Value=&quot;%Logos%\PUKLogo.Color.D.A5.1480.300.wmf&quot;/&gt;&lt;Field Name=&quot;LogoSWHochA5&quot; Value=&quot;%Logos%\PUKLogo.BW.D.A5.1480.300.wmf&quot;/&gt;&lt;Field Name=&quot;LogoFarbigQuerA5&quot; Value=&quot;%Logos%\PUKLogo.Color.Quer.D.A5.2100.300.wmf&quot;/&gt;&lt;Field Name=&quot;LogoSWQuerA5&quot; Value=&quot;%Logos%\PUKLogo.BW.Quer.D.A5.2100.300.wmf&quot;/&gt;&lt;Field Name=&quot;LogoFusszeileA5&quot; Value=&quot;%Logos%\PUKFooterA5.D.1480.300.wmf&quot;/&gt;&lt;Field Name=&quot;LogoFusszeileQuerA5&quot; Value=&quot;%Logos%\PUKFooterQuerA5.D.2100.300.wmf&quot;/&gt;&lt;Field Name=&quot;LogoFarbigHochA3&quot; Value=&quot;%Logos%\PUKLogo.Color.D.A3.2970.350.wmf&quot;/&gt;&lt;Field Name=&quot;LogoSWHochA3&quot; Value=&quot;%Logos%\PUKLogo.BW.D.A3.2970.350.wmf&quot;/&gt;&lt;Field Name=&quot;LogoFarbigQuerA3&quot; Value=&quot;%Logos%\PUKLogo.Color.Quer.D.A3.4200.350.wmf&quot;/&gt;&lt;Field Name=&quot;LogoSWQuerA3&quot; Value=&quot;%Logos%\PUKLogo.BW.Quer.D.A3.4200.350.wmf&quot;/&gt;&lt;Field Name=&quot;LogoFusszeileA3&quot; Value=&quot;%Logos%\PUKFooterA3.D.2970.250.wmf&quot;/&gt;&lt;Field Name=&quot;LogoFusszeileQuerA3&quot; Value=&quot;%Logos%\PUKFooterQuerA3.D.4200.250.wmf&quot;/&gt;&lt;Field Name=&quot;LogoFarbigPP&quot; Value=&quot;%Logos%\PUKLogo.PP.Color.D.2540.1905.wmf&quot;/&gt;&lt;Field Name=&quot;FusszeilePP&quot; Value=&quot;Klinik für Psychiatrie, Psychotherapie und Psychosomatik&quot;/&gt;&lt;Field Name=&quot;LogoFarbigPP1&quot; Value=&quot;%Logos%\PUKLogo.PP1.Color.D.2100.2970.wmf&quot;/&gt;&lt;Field Name=&quot;LogoFarbigPP3&quot; Value=&quot;%Logos%\PUKLogo.PP3.Color.D.2100.2970.wmf&quot;/&gt;&lt;/DocProp&gt;&lt;DocProp UID=&quot;2006040509495284662868&quot; EntryUID=&quot;2013012810372293772987&quot;&gt;&lt;Field Name=&quot;IDName&quot; Value=&quot;Paul Hoff&quot;/&gt;&lt;Field Name=&quot;Name&quot; Value=&quot;Prof. Dr. med. Dr. phil. Paul Hoff&quot;/&gt;&lt;Field Name=&quot;Funktion&quot; Value=&quot;Chefarzt, stv. Klinikdirektor&quot;/&gt;&lt;Field Name=&quot;TelefonDirekt&quot; Value=&quot;+41 (0)44 384 26 76&quot;/&gt;&lt;Field Name=&quot;EMail&quot; Value=&quot;paul.hoff@puk.zh.ch&quot;/&gt;&lt;/DocProp&gt;&lt;DocProp UID=&quot;2003080714212273705547&quot; EntryUID=&quot;&quot; UserInformation=&quot;Data from SAP&quot; Interface=&quot;-1&quot;&gt;&lt;/DocProp&gt;&lt;DocProp UID=&quot;2002122010583847234010578&quot; EntryUID=&quot;2013012810372293772987&quot;&gt;&lt;Field Name=&quot;IDName&quot; Value=&quot;Paul Hoff&quot;/&gt;&lt;Field Name=&quot;Name&quot; Value=&quot;Prof. Dr. med. Dr. phil. Paul Hoff&quot;/&gt;&lt;Field Name=&quot;Funktion&quot; Value=&quot;Chefarzt, stv. Klinikdirektor&quot;/&gt;&lt;Field Name=&quot;TelefonDirekt&quot; Value=&quot;+41 (0)44 384 26 76&quot;/&gt;&lt;Field Name=&quot;EMail&quot; Value=&quot;paul.hoff@puk.zh.ch&quot;/&gt;&lt;/DocProp&gt;&lt;DocProp UID=&quot;2003061115381095709037&quot; EntryUID=&quot;2003121817293296325874&quot;&gt;&lt;Field Name=&quot;IDName&quot; Value=&quot;(Leer)&quot;/&gt;&lt;Field Name=&quot;Name&quot; Value=&quot;&quot;/&gt;&lt;Field Name=&quot;Funktion&quot; Value=&quot;&quot;/&gt;&lt;Field Name=&quot;TelefonDirekt&quot; Value=&quot;&quot;/&gt;&lt;Field Name=&quot;EMail&quot; Value=&quot;&quot;/&gt;&lt;/DocProp&gt;&lt;DocProp UID=&quot;2011042715470072349041&quot; EntryUID=&quot;2003121817293296325874&quot;&gt;&lt;Field Name=&quot;IDName&quot; Value=&quot;(Leer)&quot;/&gt;&lt;Field Name=&quot;Name&quot; Value=&quot;&quot;/&gt;&lt;Field Name=&quot;Funktion&quot; Value=&quot;&quot;/&gt;&lt;Field Name=&quot;TelefonDirekt&quot; Value=&quot;&quot;/&gt;&lt;Field Name=&quot;EMail&quot; Value=&quot;&quot;/&gt;&lt;/DocProp&gt;&lt;DocProp UID=&quot;2011042715481766891231&quot; EntryUID=&quot;2003121817293296325874&quot;&gt;&lt;Field Name=&quot;IDName&quot; Value=&quot;(Leer)&quot;/&gt;&lt;Field Name=&quot;Name&quot; Value=&quot;&quot;/&gt;&lt;Field Name=&quot;Funktion&quot; Value=&quot;&quot;/&gt;&lt;Field Name=&quot;TelefonDirekt&quot; Value=&quot;&quot;/&gt;&lt;Field Name=&quot;EMail&quot; Value=&quot;&quot;/&gt;&lt;/DocProp&gt;&lt;DocProp UID=&quot;2004112217290390304928&quot; EntryUID=&quot;&quot; UserInformation=&quot;Data from SAP&quot; Interface=&quot;-1&quot;&gt;&lt;/DocProp&gt;&lt;DocProp UID=&quot;2009082513331568340343&quot; EntryUID=&quot;&quot; UserInformation=&quot;Data from SAP&quot; Interface=&quot;-1&quot;&gt;&lt;/DocProp&gt;&lt;DocProp UID=&quot;2004112217333376588294&quot; EntryUID=&quot;2004123010144120300001&quot;&gt;&lt;Field UID=&quot;2010032915520270663768&quot; Name=&quot;Date&quot; Value=&quot;16.09.2019&quot;/&gt;&lt;Field UID=&quot;2010071616312887805645&quot; Name=&quot;PPTitle&quot; Value=&quot;Psychische Störung – wie geht man mit Betroffenen um?&quot;/&gt;&lt;Field UID=&quot;2014050215135678047176&quot; Name=&quot;AdditionalAuthors&quot; Value=&quot;SVBB 2019%vbCrLf%Thun%vbCrLf%16./17. September 2019&quot;/&gt;&lt;/DocProp&gt;&lt;/Profile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DirektionKlinik"/>
  <p:tag name="ZOAWTYPE" val="Text"/>
  <p:tag name="OFFICATWORKEXPRESSIONTAG" val="Klinik für Psychiatrie, Psychotherapie und Psychosomatik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0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o-psycho-soziales Modell:Gut, aber komplizierter,als es aussieht ...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ologische,&#10;Psychologische,&#10;Soziale Faktoren&#10;  Psychische Störun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P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tö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Neue Perspektiven im Krankheitsverständni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n der Symptomorientierungzur funktionellen Beeinträchtigung&#10;&#10;von der Compliancezu Adherence &amp; Alliance&#10;&#10;vom Behinderungskonzeptzum Konzept Empowermen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PTitle"/>
  <p:tag name="ZOAWTYPE" val="Text"/>
  <p:tag name="OFFICATWORKEXPRESSIONTAG" val="Oberwi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0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Neue Perspektiven im Krankheitsverständni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n der Symptomorientierungzur funktionellen Beeinträchtigung&#10;&#10;von der Compliancezu Adherence &amp; Alliance&#10;&#10;vom Behinderungskonzeptzum Konzept Empowerment&#10;&#10;&#10;    Cave: Dies sind Zielvorgaben,    keine bereits erreichten Ziele!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mpowerment &amp; Recovery- Einige Stichworte -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Persönliche Stärken erkennen&#10;• Eigene Handlungen als wirksam erkennen&#10;• Zugang zu Informationen haben&#10;• Hoffnung haben&#10;• Fokus auf dem gesamten Genesungsprozess, nicht «nur» auf der Absenz von Symptomen&#10;• Lebensqualität als zentraler Parameter&#10;&#10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Dümmler &amp; Sennekamp, 20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«Nihil de nobis, sine nobis» Partizipation von Betroffene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6040509495284662868.Name"/>
  <p:tag name="ZOAWTYPE" val="Text"/>
  <p:tag name="OFFICATWORKEXPRESSIONTAG" val="Prof. Dr. med. Dr. phil. Paul Hoff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Gilt für&#10;▫ Behandlung&#10;▫ Forschung&#10;▫ Lehr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Psychiatrie und PsychotherapieEin notwendig kontroverses Fach?&#10;• KrankheitsbegriffWas ist eine psychische Krankheit?&#10;• Zwang in der PsychiatrieVerboten, erlaubt, geboten?&#10;• MenschenbildBraucht es das in der Psychiatrie?&#10;• Résumé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91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946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rl Jaspers1883 - 19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TYPE" val="Text"/>
  <p:tag name="ZOAWCODE" val="2004112217333376588294.AdditionalAuthors"/>
  <p:tag name="OFFICATWORKEXPRESSIONTAG" val="rtr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„Im Umgang des Arztes mit dem Patienten ist … die Situation der Autorität gegeben, die wohltätig wirksam sein kann. Wenn in seltenen Fällen die echte Kommunikation erreicht wurde, so ist diese sogleich wieder verloren, sofern nicht auf Autori-tät restlos verzichtet wird. … Die Haltung der Autorität ist wie die des Naturforschers ein Glied, aber nie das Ganze in der Stellung des Arztes zum Kranken.“ (1946, S. 673)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Jaspers über Kommunika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Psychiatrie und PsychotherapieEin notwendig kontroverses Fach?&#10;• KrankheitsbegriffWas ist eine psychische Krankheit?&#10;• Zwang in der PsychiatrieVerboten, erlaubt, geboten?&#10;• MenschenbildBraucht es das in der Psychiatrie?&#10;• Résumé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Psychiatrie und PsychotherapieEin notwendig kontroverses Fach?&#10;• KrankheitsbegriffWas ist eine psychische Krankheit?&#10;• Zwang in der PsychiatrieVerboten, erlaubt, geboten?&#10;• MenschenbildBraucht es das in der Psychiatrie?&#10;• Résumé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GetMasterPropertyValue(&quot;Organisation&quot;,&quot;ZentrumBereich&quot;)=&quot;&quot; ,&quot;&quot; , GetMasterPropertyValue(&quot;Organisation&quot;,&quot;ZentrumBereich&quot;))]]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Psychiatrie und PsychotherapieEin notwendig kontroverses Fach?&#10;• KrankheitsbegriffWas ist eine psychische Krankheit?&#10;• Zwang in der PsychiatrieVerboten, erlaubt, geboten?&#10;• MenschenbildBraucht es das in der Psychiatrie?&#10;• Résumé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Psychiatrie und PsychotherapieEin notwendig kontroverses Fach?&#10;• KrankheitsbegriffWas ist eine psychische Krankheit?&#10;• Zwang in der PsychiatrieVerboten, erlaubt, geboten?&#10;• MenschenbildBraucht es das in der Psychiatrie?&#10;• Résumé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Résumé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 Brauchen wir heute überhaupt noch eine Diagnostik bzw. Klassifikation psycho-tischer Störungen?&#10;&#10; Ja.&#10; Die Vorteile einer sorgfältig angewandten Diagnostik überwiegen klar die Risiken.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Résumé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GetMasterPropertyValue(&quot;Organisation&quot;,&quot;StationAbteilung&quot;)=&quot;&quot;, &quot;&quot;, GetMasterPropertyValue(&quot;Organisation&quot;,&quot;StationAbteilung&quot;))]]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 Brauchen wir heute überhaupt noch eine Diagnostik bzw. Klassifikation psycho-tischer Störungen?&#10;&#10; Ja.&#10; Die Vorteile einer sorgfältig angewandten Diagnostik überwiegen klar die Risiken.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ielen Dank für Ihre Aufmerksamkeit!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urghölzli20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ragen und Kommentare? Gerne jetzt …&#10;… oder später an paul.hoff@puk.zh.ch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FarbigPP"/>
  <p:tag name="ZOAWTYPE" val="Image"/>
  <p:tag name="ZOAWSESSIONUID" val="20190826165540386367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  <p:tag name="OFFICATWORKEXPRESSIONTAG" val="Sei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e durch Klicken bearbeite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 des Untertitelmasters durch Klicken bearbeite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FusszeilePP"/>
  <p:tag name="ZOAWTYPE" val="Text"/>
  <p:tag name="OFFICATWORKEXPRESSIONTAG" val="Klinik für Psychiatrie, Psychotherapie und Psychosomatik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Date"/>
  <p:tag name="ZOAWTYPE" val="Text"/>
  <p:tag name="OFFICATWORKEXPRESSIONTAG" val="15.01.20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hristian Scharfetter1936 - 20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99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Psychiatrie und PsychotherapieEin notwendig kontroverses Fach?&#10;• KrankheitsbegriffWas ist eine psychische Krankheit?&#10;• Zwang in der PsychiatrieVerboten, erlaubt, geboten?&#10;• MenschenbildBraucht es das in der Psychiatrie?&#10;• Résumé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• Psychiatrie und PsychotherapieEin notwendig kontroverses Fach?&#10;• KrankheitsbegriffWas ist eine psychische Krankheit?&#10;• Zwang in der PsychiatrieVerboten, erlaubt, geboten?&#10;• MenschenbildBraucht es das in der Psychiatrie?&#10;• Résumé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FarbigPP"/>
  <p:tag name="ZOAWTYPE" val="Image"/>
  <p:tag name="ZOAWSESSIONUID" val="20190826165540406370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wei kontroverse Aussagenüber die Psychiatri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 «Ziel psychiatrischer Arbeit ist es, Menschen mit psychischen Störungen dabei zu helfen, ihr Leben wieder frei von belastenden Symp-tomen und deren sozialen Folgen zu führen. Sie sollen von ihrer personalen Autonomie wieder in vollem Umfang Gebrauch machen können.»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wei kontroverse Aussagenüber die Psychiatri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 «Psychiatrie ist keine solide wissenschaftliche Disziplin, sondern eine soziale Kontrollinstanz. Sie zwingt Menschen in kritischen Lebens-situationen oft gegen deren Willen in eine Behandlung und begründet dies mit einem eingeengten medizinischen Krankheitsmodell, das die Individualität der erkrankten Person ignoriert.»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99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hemenfeldGesellschaftliche Rolle"/>
</p:tagLst>
</file>

<file path=ppt/theme/theme1.xml><?xml version="1.0" encoding="utf-8"?>
<a:theme xmlns:a="http://schemas.openxmlformats.org/drawingml/2006/main" name="Schizophreniebegriff PUK ZH Mai 2015">
  <a:themeElements>
    <a:clrScheme name="Default Design 1">
      <a:dk1>
        <a:srgbClr val="000000"/>
      </a:dk1>
      <a:lt1>
        <a:srgbClr val="FFFFFF"/>
      </a:lt1>
      <a:dk2>
        <a:srgbClr val="DFE0E0"/>
      </a:dk2>
      <a:lt2>
        <a:srgbClr val="B7D1E3"/>
      </a:lt2>
      <a:accent1>
        <a:srgbClr val="0078BB"/>
      </a:accent1>
      <a:accent2>
        <a:srgbClr val="C1C4C5"/>
      </a:accent2>
      <a:accent3>
        <a:srgbClr val="FFFFFF"/>
      </a:accent3>
      <a:accent4>
        <a:srgbClr val="000000"/>
      </a:accent4>
      <a:accent5>
        <a:srgbClr val="AABEDA"/>
      </a:accent5>
      <a:accent6>
        <a:srgbClr val="AFB1B2"/>
      </a:accent6>
      <a:hlink>
        <a:srgbClr val="73A8CB"/>
      </a:hlink>
      <a:folHlink>
        <a:srgbClr val="6265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 tIns="0" rIns="0" bIns="0" rtlCol="0" anchor="b">
        <a:spAutoFit/>
      </a:bodyPr>
      <a:lstStyle>
        <a:defPPr eaLnBrk="1" hangingPunct="1">
          <a:defRPr sz="1800" dirty="0" err="1" smtClean="0">
            <a:latin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FE0E0"/>
        </a:dk2>
        <a:lt2>
          <a:srgbClr val="B7D1E3"/>
        </a:lt2>
        <a:accent1>
          <a:srgbClr val="0078BB"/>
        </a:accent1>
        <a:accent2>
          <a:srgbClr val="C1C4C5"/>
        </a:accent2>
        <a:accent3>
          <a:srgbClr val="FFFFFF"/>
        </a:accent3>
        <a:accent4>
          <a:srgbClr val="000000"/>
        </a:accent4>
        <a:accent5>
          <a:srgbClr val="AABEDA"/>
        </a:accent5>
        <a:accent6>
          <a:srgbClr val="AFB1B2"/>
        </a:accent6>
        <a:hlink>
          <a:srgbClr val="73A8CB"/>
        </a:hlink>
        <a:folHlink>
          <a:srgbClr val="6265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DFE0E0"/>
        </a:dk2>
        <a:lt2>
          <a:srgbClr val="73A8CB"/>
        </a:lt2>
        <a:accent1>
          <a:srgbClr val="0078BB"/>
        </a:accent1>
        <a:accent2>
          <a:srgbClr val="C1C4C5"/>
        </a:accent2>
        <a:accent3>
          <a:srgbClr val="FFFFFF"/>
        </a:accent3>
        <a:accent4>
          <a:srgbClr val="000000"/>
        </a:accent4>
        <a:accent5>
          <a:srgbClr val="AABEDA"/>
        </a:accent5>
        <a:accent6>
          <a:srgbClr val="AFB1B2"/>
        </a:accent6>
        <a:hlink>
          <a:srgbClr val="73A8CB"/>
        </a:hlink>
        <a:folHlink>
          <a:srgbClr val="6265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DFE0E0"/>
        </a:dk2>
        <a:lt2>
          <a:srgbClr val="B7D1E3"/>
        </a:lt2>
        <a:accent1>
          <a:srgbClr val="0078BB"/>
        </a:accent1>
        <a:accent2>
          <a:srgbClr val="C1C4C5"/>
        </a:accent2>
        <a:accent3>
          <a:srgbClr val="FFFFFF"/>
        </a:accent3>
        <a:accent4>
          <a:srgbClr val="000000"/>
        </a:accent4>
        <a:accent5>
          <a:srgbClr val="AABEDA"/>
        </a:accent5>
        <a:accent6>
          <a:srgbClr val="AFB1B2"/>
        </a:accent6>
        <a:hlink>
          <a:srgbClr val="73A8CB"/>
        </a:hlink>
        <a:folHlink>
          <a:srgbClr val="6265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Schizophreniebegriff PUK ZH Mai 2015</Template>
  <TotalTime>0</TotalTime>
  <Words>179</Words>
  <Application>Microsoft Office PowerPoint</Application>
  <PresentationFormat>Bildschirmpräsentation (4:3)</PresentationFormat>
  <Paragraphs>121</Paragraphs>
  <Slides>23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Schizophreniebegriff PUK ZH Mai 2015</vt:lpstr>
      <vt:lpstr>Benutzerdefiniertes Design</vt:lpstr>
      <vt:lpstr>Acrobat Document</vt:lpstr>
      <vt:lpstr>Präsentation</vt:lpstr>
      <vt:lpstr>PowerPoint-Präsentation</vt:lpstr>
      <vt:lpstr>PowerPoint-Präsentation</vt:lpstr>
      <vt:lpstr>Agenda</vt:lpstr>
      <vt:lpstr>Agenda</vt:lpstr>
      <vt:lpstr>Zwei kontroverse Aussagen über die Psychiatrie</vt:lpstr>
      <vt:lpstr>Zwei kontroverse Aussagen über die Psychiatrie</vt:lpstr>
      <vt:lpstr>PowerPoint-Präsentation</vt:lpstr>
      <vt:lpstr>Das «bio-psycho-soziale Modell» psychischer Krankheiten: Gut, aber komplizierter, als es aussieht ...</vt:lpstr>
      <vt:lpstr>Neue Perspektiven im Krankheitsverständnis</vt:lpstr>
      <vt:lpstr>Neue Perspektiven im Krankheitsverständnis</vt:lpstr>
      <vt:lpstr>Empowerment &amp; Recovery - Einige Stichworte -</vt:lpstr>
      <vt:lpstr>«Nihil de nobis, sine nobis»  Partizipation von Betroffenen</vt:lpstr>
      <vt:lpstr>Agenda</vt:lpstr>
      <vt:lpstr>PowerPoint-Präsentation</vt:lpstr>
      <vt:lpstr>Karl Jaspers 1883 - 1969</vt:lpstr>
      <vt:lpstr>PowerPoint-Präsentation</vt:lpstr>
      <vt:lpstr>Wie gehen wir mit Betroffenen um?  Grundsatz: «Auf Augenhöhe» Aber was heisst das?</vt:lpstr>
      <vt:lpstr>Wie gehen wir mit Betroffenen um?  Konkrete Situationen (I) - bei verschiedenen psychischen Störungen - </vt:lpstr>
      <vt:lpstr>Wie gehen wir mit Betroffenen um?  Konkrete Situationen (II) - in Notfällen - </vt:lpstr>
      <vt:lpstr>Agenda</vt:lpstr>
      <vt:lpstr>Résumé</vt:lpstr>
      <vt:lpstr>Résumé</vt:lpstr>
      <vt:lpstr>Vielen Dank für Ihre Aufmerksamkeit!</vt:lpstr>
    </vt:vector>
  </TitlesOfParts>
  <Company>PUK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Hoff Paul</dc:creator>
  <cp:lastModifiedBy>SVBB</cp:lastModifiedBy>
  <cp:revision>410</cp:revision>
  <dcterms:created xsi:type="dcterms:W3CDTF">2015-08-24T15:45:51Z</dcterms:created>
  <dcterms:modified xsi:type="dcterms:W3CDTF">2019-09-13T06:43:49Z</dcterms:modified>
</cp:coreProperties>
</file>